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57" r:id="rId3"/>
    <p:sldId id="258" r:id="rId4"/>
    <p:sldId id="363" r:id="rId5"/>
    <p:sldId id="364" r:id="rId6"/>
    <p:sldId id="346" r:id="rId7"/>
    <p:sldId id="347" r:id="rId8"/>
    <p:sldId id="348" r:id="rId9"/>
    <p:sldId id="349" r:id="rId10"/>
    <p:sldId id="350" r:id="rId11"/>
    <p:sldId id="351" r:id="rId12"/>
    <p:sldId id="352" r:id="rId13"/>
    <p:sldId id="353" r:id="rId14"/>
    <p:sldId id="354" r:id="rId15"/>
    <p:sldId id="355" r:id="rId16"/>
    <p:sldId id="356" r:id="rId17"/>
    <p:sldId id="318" r:id="rId18"/>
    <p:sldId id="323" r:id="rId19"/>
    <p:sldId id="338" r:id="rId20"/>
    <p:sldId id="269" r:id="rId21"/>
    <p:sldId id="295" r:id="rId22"/>
    <p:sldId id="270" r:id="rId23"/>
    <p:sldId id="296" r:id="rId24"/>
    <p:sldId id="379" r:id="rId25"/>
    <p:sldId id="298" r:id="rId26"/>
    <p:sldId id="362" r:id="rId27"/>
    <p:sldId id="273" r:id="rId28"/>
    <p:sldId id="367" r:id="rId29"/>
    <p:sldId id="337" r:id="rId30"/>
    <p:sldId id="391" r:id="rId31"/>
    <p:sldId id="274" r:id="rId32"/>
    <p:sldId id="275" r:id="rId33"/>
    <p:sldId id="389" r:id="rId34"/>
    <p:sldId id="300" r:id="rId35"/>
    <p:sldId id="301" r:id="rId36"/>
    <p:sldId id="388" r:id="rId37"/>
    <p:sldId id="390" r:id="rId38"/>
    <p:sldId id="332" r:id="rId39"/>
    <p:sldId id="333" r:id="rId40"/>
    <p:sldId id="334" r:id="rId41"/>
    <p:sldId id="335" r:id="rId42"/>
    <p:sldId id="392" r:id="rId43"/>
    <p:sldId id="357" r:id="rId44"/>
    <p:sldId id="358" r:id="rId45"/>
    <p:sldId id="397" r:id="rId46"/>
    <p:sldId id="359" r:id="rId47"/>
    <p:sldId id="394" r:id="rId48"/>
    <p:sldId id="369" r:id="rId49"/>
    <p:sldId id="331" r:id="rId50"/>
    <p:sldId id="339" r:id="rId51"/>
    <p:sldId id="375" r:id="rId52"/>
    <p:sldId id="376" r:id="rId53"/>
    <p:sldId id="365" r:id="rId54"/>
    <p:sldId id="360" r:id="rId55"/>
    <p:sldId id="342" r:id="rId56"/>
    <p:sldId id="380" r:id="rId57"/>
    <p:sldId id="398" r:id="rId58"/>
    <p:sldId id="340" r:id="rId59"/>
    <p:sldId id="374" r:id="rId60"/>
    <p:sldId id="276" r:id="rId61"/>
    <p:sldId id="399" r:id="rId62"/>
    <p:sldId id="400" r:id="rId63"/>
    <p:sldId id="401" r:id="rId64"/>
    <p:sldId id="277" r:id="rId65"/>
    <p:sldId id="366" r:id="rId66"/>
    <p:sldId id="378" r:id="rId67"/>
    <p:sldId id="308" r:id="rId68"/>
    <p:sldId id="278" r:id="rId69"/>
    <p:sldId id="279" r:id="rId70"/>
    <p:sldId id="305" r:id="rId71"/>
    <p:sldId id="283" r:id="rId72"/>
    <p:sldId id="384" r:id="rId73"/>
    <p:sldId id="387" r:id="rId74"/>
    <p:sldId id="385" r:id="rId75"/>
    <p:sldId id="386" r:id="rId76"/>
    <p:sldId id="310" r:id="rId77"/>
    <p:sldId id="312" r:id="rId78"/>
    <p:sldId id="287" r:id="rId79"/>
    <p:sldId id="313" r:id="rId80"/>
    <p:sldId id="288" r:id="rId81"/>
    <p:sldId id="314" r:id="rId82"/>
    <p:sldId id="289" r:id="rId83"/>
    <p:sldId id="315" r:id="rId84"/>
    <p:sldId id="290" r:id="rId85"/>
    <p:sldId id="395" r:id="rId86"/>
    <p:sldId id="396" r:id="rId87"/>
    <p:sldId id="381" r:id="rId88"/>
    <p:sldId id="382" r:id="rId89"/>
    <p:sldId id="403" r:id="rId90"/>
    <p:sldId id="404" r:id="rId91"/>
    <p:sldId id="402" r:id="rId9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33"/>
    <a:srgbClr val="0000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7319" autoAdjust="0"/>
  </p:normalViewPr>
  <p:slideViewPr>
    <p:cSldViewPr snapToGrid="0">
      <p:cViewPr varScale="1">
        <p:scale>
          <a:sx n="75" d="100"/>
          <a:sy n="75" d="100"/>
        </p:scale>
        <p:origin x="845" y="4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4EF61-0C1C-42E3-80FB-B873E48E636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132B8B36-34A2-4BDD-8907-A8C18DF6FC1D}">
      <dgm:prSet phldrT="[Texte]" custT="1"/>
      <dgm:spPr/>
      <dgm:t>
        <a:bodyPr/>
        <a:lstStyle/>
        <a:p>
          <a:r>
            <a:rPr lang="fr-FR" sz="2800" b="1" dirty="0"/>
            <a:t>Ration alimentaire</a:t>
          </a:r>
        </a:p>
      </dgm:t>
    </dgm:pt>
    <dgm:pt modelId="{9222B147-F827-4890-A7F2-4B9DD718C4BE}" type="parTrans" cxnId="{DCB9709D-08D8-40ED-83C1-52F0BCD89F2F}">
      <dgm:prSet/>
      <dgm:spPr/>
      <dgm:t>
        <a:bodyPr/>
        <a:lstStyle/>
        <a:p>
          <a:endParaRPr lang="fr-FR"/>
        </a:p>
      </dgm:t>
    </dgm:pt>
    <dgm:pt modelId="{354B2D3B-8836-4EE6-A19E-D57BFEAD9C06}" type="sibTrans" cxnId="{DCB9709D-08D8-40ED-83C1-52F0BCD89F2F}">
      <dgm:prSet/>
      <dgm:spPr/>
      <dgm:t>
        <a:bodyPr/>
        <a:lstStyle/>
        <a:p>
          <a:endParaRPr lang="fr-FR"/>
        </a:p>
      </dgm:t>
    </dgm:pt>
    <dgm:pt modelId="{0221D46A-B967-40F4-B0A4-D5947E4D1ACE}">
      <dgm:prSet phldrT="[Texte]" custT="1"/>
      <dgm:spPr/>
      <dgm:t>
        <a:bodyPr/>
        <a:lstStyle/>
        <a:p>
          <a:r>
            <a:rPr lang="fr-FR" sz="2400" b="1" dirty="0" err="1"/>
            <a:t>Iftar</a:t>
          </a:r>
          <a:endParaRPr lang="fr-FR" sz="2400" b="1" dirty="0"/>
        </a:p>
      </dgm:t>
    </dgm:pt>
    <dgm:pt modelId="{B5542CAC-CB2C-426E-A8C6-ABD76E31A954}" type="parTrans" cxnId="{0252465C-AB37-407C-B131-2B3DF5002E38}">
      <dgm:prSet/>
      <dgm:spPr/>
      <dgm:t>
        <a:bodyPr/>
        <a:lstStyle/>
        <a:p>
          <a:endParaRPr lang="fr-FR"/>
        </a:p>
      </dgm:t>
    </dgm:pt>
    <dgm:pt modelId="{58989E9D-E924-4D0A-919D-C34F5275AC76}" type="sibTrans" cxnId="{0252465C-AB37-407C-B131-2B3DF5002E38}">
      <dgm:prSet/>
      <dgm:spPr/>
      <dgm:t>
        <a:bodyPr/>
        <a:lstStyle/>
        <a:p>
          <a:endParaRPr lang="fr-FR"/>
        </a:p>
      </dgm:t>
    </dgm:pt>
    <dgm:pt modelId="{8E725CA9-7F64-4467-817D-E5661A9CCA85}">
      <dgm:prSet phldrT="[Texte]" custT="1"/>
      <dgm:spPr/>
      <dgm:t>
        <a:bodyPr/>
        <a:lstStyle/>
        <a:p>
          <a:r>
            <a:rPr lang="fr-FR" sz="1400" dirty="0"/>
            <a:t>Apport en glucides suffisant  </a:t>
          </a:r>
        </a:p>
      </dgm:t>
    </dgm:pt>
    <dgm:pt modelId="{759B7180-6510-4FFA-B6DF-B932CDEE7F48}" type="parTrans" cxnId="{5EBBCA78-1449-4A1B-BBB9-E7124FF54B30}">
      <dgm:prSet/>
      <dgm:spPr/>
      <dgm:t>
        <a:bodyPr/>
        <a:lstStyle/>
        <a:p>
          <a:endParaRPr lang="fr-FR"/>
        </a:p>
      </dgm:t>
    </dgm:pt>
    <dgm:pt modelId="{63A52573-0ABD-4187-81C1-8410B321C441}" type="sibTrans" cxnId="{5EBBCA78-1449-4A1B-BBB9-E7124FF54B30}">
      <dgm:prSet/>
      <dgm:spPr/>
      <dgm:t>
        <a:bodyPr/>
        <a:lstStyle/>
        <a:p>
          <a:endParaRPr lang="fr-FR"/>
        </a:p>
      </dgm:t>
    </dgm:pt>
    <dgm:pt modelId="{88982B6D-F5F7-4D29-A9ED-1245D61F1A5C}">
      <dgm:prSet phldrT="[Texte]" custT="1"/>
      <dgm:spPr/>
      <dgm:t>
        <a:bodyPr/>
        <a:lstStyle/>
        <a:p>
          <a:r>
            <a:rPr lang="fr-FR" sz="1400" dirty="0"/>
            <a:t>Protéines de haute qualité</a:t>
          </a:r>
        </a:p>
      </dgm:t>
    </dgm:pt>
    <dgm:pt modelId="{C2280D7D-65E6-44AF-83C0-67C95B54DBAE}" type="parTrans" cxnId="{831D15D0-E0CE-45CF-ABBA-0473B6432AAE}">
      <dgm:prSet/>
      <dgm:spPr/>
      <dgm:t>
        <a:bodyPr/>
        <a:lstStyle/>
        <a:p>
          <a:endParaRPr lang="fr-FR"/>
        </a:p>
      </dgm:t>
    </dgm:pt>
    <dgm:pt modelId="{8FA31217-B2DD-4DAB-8D01-F53C4396A1E6}" type="sibTrans" cxnId="{831D15D0-E0CE-45CF-ABBA-0473B6432AAE}">
      <dgm:prSet/>
      <dgm:spPr/>
      <dgm:t>
        <a:bodyPr/>
        <a:lstStyle/>
        <a:p>
          <a:endParaRPr lang="fr-FR"/>
        </a:p>
      </dgm:t>
    </dgm:pt>
    <dgm:pt modelId="{E6AB98E1-BF3C-44D2-B876-1DC875C09496}">
      <dgm:prSet phldrT="[Texte]" custT="1"/>
      <dgm:spPr/>
      <dgm:t>
        <a:bodyPr/>
        <a:lstStyle/>
        <a:p>
          <a:r>
            <a:rPr lang="fr-FR" sz="2400" b="1" dirty="0" err="1"/>
            <a:t>Shour</a:t>
          </a:r>
          <a:endParaRPr lang="fr-FR" sz="2400" b="1" dirty="0"/>
        </a:p>
      </dgm:t>
    </dgm:pt>
    <dgm:pt modelId="{7663B71B-3834-4AE8-ACA9-6CC570FC37B9}" type="parTrans" cxnId="{1359DB40-5B3E-4293-9090-7FC9A2079B57}">
      <dgm:prSet/>
      <dgm:spPr/>
      <dgm:t>
        <a:bodyPr/>
        <a:lstStyle/>
        <a:p>
          <a:endParaRPr lang="fr-FR"/>
        </a:p>
      </dgm:t>
    </dgm:pt>
    <dgm:pt modelId="{712BF276-1C5D-4B5A-9C4D-96BD03189183}" type="sibTrans" cxnId="{1359DB40-5B3E-4293-9090-7FC9A2079B57}">
      <dgm:prSet/>
      <dgm:spPr/>
      <dgm:t>
        <a:bodyPr/>
        <a:lstStyle/>
        <a:p>
          <a:endParaRPr lang="fr-FR"/>
        </a:p>
      </dgm:t>
    </dgm:pt>
    <dgm:pt modelId="{8F0C3B45-95D9-45BA-943D-D333BE2E006E}">
      <dgm:prSet phldrT="[Texte]" custT="1"/>
      <dgm:spPr/>
      <dgm:t>
        <a:bodyPr/>
        <a:lstStyle/>
        <a:p>
          <a:r>
            <a:rPr lang="fr-FR" sz="1400" dirty="0"/>
            <a:t>Le plus près possible du lever du soleil </a:t>
          </a:r>
        </a:p>
      </dgm:t>
    </dgm:pt>
    <dgm:pt modelId="{01262435-7C1B-41AA-86AC-5F392D77C415}" type="parTrans" cxnId="{56359431-05AD-464C-8DD6-1E52FF1C7A34}">
      <dgm:prSet/>
      <dgm:spPr/>
      <dgm:t>
        <a:bodyPr/>
        <a:lstStyle/>
        <a:p>
          <a:endParaRPr lang="fr-FR"/>
        </a:p>
      </dgm:t>
    </dgm:pt>
    <dgm:pt modelId="{FD65D8D3-53B6-4F34-B1E9-15BF5DD4D32E}" type="sibTrans" cxnId="{56359431-05AD-464C-8DD6-1E52FF1C7A34}">
      <dgm:prSet/>
      <dgm:spPr/>
      <dgm:t>
        <a:bodyPr/>
        <a:lstStyle/>
        <a:p>
          <a:endParaRPr lang="fr-FR"/>
        </a:p>
      </dgm:t>
    </dgm:pt>
    <dgm:pt modelId="{B21679F0-5C22-42AB-B6E6-BD6AA0AC0B1B}">
      <dgm:prSet custT="1"/>
      <dgm:spPr/>
      <dgm:t>
        <a:bodyPr/>
        <a:lstStyle/>
        <a:p>
          <a:r>
            <a:rPr lang="fr-FR" sz="2400" b="1" dirty="0"/>
            <a:t>Collation</a:t>
          </a:r>
        </a:p>
      </dgm:t>
    </dgm:pt>
    <dgm:pt modelId="{49CE3317-D51D-4C6A-8553-3C31427C8FF0}" type="parTrans" cxnId="{8A631F69-0122-4A16-AC08-95663372FE64}">
      <dgm:prSet/>
      <dgm:spPr/>
      <dgm:t>
        <a:bodyPr/>
        <a:lstStyle/>
        <a:p>
          <a:endParaRPr lang="fr-FR"/>
        </a:p>
      </dgm:t>
    </dgm:pt>
    <dgm:pt modelId="{78C07B48-9B84-49F9-A7CA-95603188CEE0}" type="sibTrans" cxnId="{8A631F69-0122-4A16-AC08-95663372FE64}">
      <dgm:prSet/>
      <dgm:spPr/>
      <dgm:t>
        <a:bodyPr/>
        <a:lstStyle/>
        <a:p>
          <a:endParaRPr lang="fr-FR"/>
        </a:p>
      </dgm:t>
    </dgm:pt>
    <dgm:pt modelId="{EFFD0956-9015-40BA-851A-B0F1EA421138}">
      <dgm:prSet custT="1"/>
      <dgm:spPr/>
      <dgm:t>
        <a:bodyPr/>
        <a:lstStyle/>
        <a:p>
          <a:r>
            <a:rPr lang="fr-FR" sz="1400" dirty="0"/>
            <a:t>Limiter le sucre ajouter et les lipides  </a:t>
          </a:r>
        </a:p>
      </dgm:t>
    </dgm:pt>
    <dgm:pt modelId="{A3A59983-DA64-4280-8C41-DC61C39C153D}" type="parTrans" cxnId="{F4EB2342-B0A7-4DC5-BF2B-0BC8C7889031}">
      <dgm:prSet/>
      <dgm:spPr/>
      <dgm:t>
        <a:bodyPr/>
        <a:lstStyle/>
        <a:p>
          <a:endParaRPr lang="fr-FR"/>
        </a:p>
      </dgm:t>
    </dgm:pt>
    <dgm:pt modelId="{888A0F19-1B9B-4B95-9063-55576F962A53}" type="sibTrans" cxnId="{F4EB2342-B0A7-4DC5-BF2B-0BC8C7889031}">
      <dgm:prSet/>
      <dgm:spPr/>
      <dgm:t>
        <a:bodyPr/>
        <a:lstStyle/>
        <a:p>
          <a:endParaRPr lang="fr-FR"/>
        </a:p>
      </dgm:t>
    </dgm:pt>
    <dgm:pt modelId="{58F2258D-EB3B-4291-A01E-16C3E143A266}">
      <dgm:prSet/>
      <dgm:spPr/>
      <dgm:t>
        <a:bodyPr/>
        <a:lstStyle/>
        <a:p>
          <a:r>
            <a:rPr lang="fr-FR" dirty="0"/>
            <a:t>Varie en fonction du volume et de la fréquence des séances d’entraînement </a:t>
          </a:r>
        </a:p>
      </dgm:t>
    </dgm:pt>
    <dgm:pt modelId="{C4C96CB5-9C1A-4258-8E66-DE445CF00E5A}" type="parTrans" cxnId="{6CC3E4DD-F481-4EC5-B6D9-2D1F2FF382EE}">
      <dgm:prSet/>
      <dgm:spPr/>
      <dgm:t>
        <a:bodyPr/>
        <a:lstStyle/>
        <a:p>
          <a:endParaRPr lang="fr-FR"/>
        </a:p>
      </dgm:t>
    </dgm:pt>
    <dgm:pt modelId="{489CC4BB-9C80-49B2-8BCC-12C0C34DCD62}" type="sibTrans" cxnId="{6CC3E4DD-F481-4EC5-B6D9-2D1F2FF382EE}">
      <dgm:prSet/>
      <dgm:spPr/>
      <dgm:t>
        <a:bodyPr/>
        <a:lstStyle/>
        <a:p>
          <a:endParaRPr lang="fr-FR"/>
        </a:p>
      </dgm:t>
    </dgm:pt>
    <dgm:pt modelId="{4EFD1F86-3930-467C-844B-85A45A2E8433}">
      <dgm:prSet/>
      <dgm:spPr/>
      <dgm:t>
        <a:bodyPr/>
        <a:lstStyle/>
        <a:p>
          <a:r>
            <a:rPr lang="fr-FR" dirty="0"/>
            <a:t>Augmenter le volume si diminution de la fréquence </a:t>
          </a:r>
        </a:p>
      </dgm:t>
    </dgm:pt>
    <dgm:pt modelId="{E7853FE3-6DA4-4541-81DA-55ACD2F61C6D}" type="parTrans" cxnId="{21BD8153-5F49-4D19-9A88-5594BE7131DC}">
      <dgm:prSet/>
      <dgm:spPr/>
      <dgm:t>
        <a:bodyPr/>
        <a:lstStyle/>
        <a:p>
          <a:endParaRPr lang="fr-FR"/>
        </a:p>
      </dgm:t>
    </dgm:pt>
    <dgm:pt modelId="{E520528B-BF96-4E50-9BFE-559757B312CB}" type="sibTrans" cxnId="{21BD8153-5F49-4D19-9A88-5594BE7131DC}">
      <dgm:prSet/>
      <dgm:spPr/>
      <dgm:t>
        <a:bodyPr/>
        <a:lstStyle/>
        <a:p>
          <a:endParaRPr lang="fr-FR"/>
        </a:p>
      </dgm:t>
    </dgm:pt>
    <dgm:pt modelId="{0029F844-DAE6-4B33-B62F-0DF8449C40DD}">
      <dgm:prSet phldrT="[Texte]" custT="1"/>
      <dgm:spPr/>
      <dgm:t>
        <a:bodyPr/>
        <a:lstStyle/>
        <a:p>
          <a:r>
            <a:rPr lang="fr-FR" sz="1400" dirty="0"/>
            <a:t>Protéines de </a:t>
          </a:r>
          <a:r>
            <a:rPr lang="fr-FR" sz="1400"/>
            <a:t>haute qualité</a:t>
          </a:r>
          <a:endParaRPr lang="fr-FR" sz="1400" dirty="0"/>
        </a:p>
      </dgm:t>
    </dgm:pt>
    <dgm:pt modelId="{0F3C93BD-3CB9-481E-A06C-0B0ABC050AC0}" type="parTrans" cxnId="{84608ED1-82D6-49F4-BA08-905D42F6FA7F}">
      <dgm:prSet/>
      <dgm:spPr/>
      <dgm:t>
        <a:bodyPr/>
        <a:lstStyle/>
        <a:p>
          <a:endParaRPr lang="fr-FR"/>
        </a:p>
      </dgm:t>
    </dgm:pt>
    <dgm:pt modelId="{F00AB8C0-993F-49AF-9C5B-A3DB51845082}" type="sibTrans" cxnId="{84608ED1-82D6-49F4-BA08-905D42F6FA7F}">
      <dgm:prSet/>
      <dgm:spPr/>
      <dgm:t>
        <a:bodyPr/>
        <a:lstStyle/>
        <a:p>
          <a:endParaRPr lang="fr-FR"/>
        </a:p>
      </dgm:t>
    </dgm:pt>
    <dgm:pt modelId="{A60F356A-EF47-4F5D-A9E7-5BE060A4B438}">
      <dgm:prSet phldrT="[Texte]" custT="1"/>
      <dgm:spPr/>
      <dgm:t>
        <a:bodyPr/>
        <a:lstStyle/>
        <a:p>
          <a:r>
            <a:rPr lang="fr-FR" sz="1400" dirty="0"/>
            <a:t>Protéines de </a:t>
          </a:r>
          <a:r>
            <a:rPr lang="fr-FR" sz="1400"/>
            <a:t>haute qualité</a:t>
          </a:r>
          <a:endParaRPr lang="fr-FR" sz="1400" dirty="0"/>
        </a:p>
      </dgm:t>
    </dgm:pt>
    <dgm:pt modelId="{CD6F5340-244F-43FF-AE11-A40F6A6F2DAF}" type="parTrans" cxnId="{8B7DD135-91B5-4F9A-9611-4822B45BF23F}">
      <dgm:prSet/>
      <dgm:spPr/>
      <dgm:t>
        <a:bodyPr/>
        <a:lstStyle/>
        <a:p>
          <a:endParaRPr lang="fr-FR"/>
        </a:p>
      </dgm:t>
    </dgm:pt>
    <dgm:pt modelId="{66B85976-6EC0-4BD3-B8B1-05C50E6A93CB}" type="sibTrans" cxnId="{8B7DD135-91B5-4F9A-9611-4822B45BF23F}">
      <dgm:prSet/>
      <dgm:spPr/>
      <dgm:t>
        <a:bodyPr/>
        <a:lstStyle/>
        <a:p>
          <a:endParaRPr lang="fr-FR"/>
        </a:p>
      </dgm:t>
    </dgm:pt>
    <dgm:pt modelId="{73A1405E-CCF2-477E-8973-CF49A8E4385D}">
      <dgm:prSet custT="1"/>
      <dgm:spPr/>
      <dgm:t>
        <a:bodyPr/>
        <a:lstStyle/>
        <a:p>
          <a:r>
            <a:rPr lang="fr-FR" sz="1400" dirty="0"/>
            <a:t>Limiter l’apport lipidique</a:t>
          </a:r>
        </a:p>
      </dgm:t>
    </dgm:pt>
    <dgm:pt modelId="{4828F866-AFA7-48B3-AAD8-E12920D70355}" type="parTrans" cxnId="{2773BD94-54E8-4A21-AD97-1F30A4FA8C6C}">
      <dgm:prSet/>
      <dgm:spPr/>
      <dgm:t>
        <a:bodyPr/>
        <a:lstStyle/>
        <a:p>
          <a:endParaRPr lang="fr-FR"/>
        </a:p>
      </dgm:t>
    </dgm:pt>
    <dgm:pt modelId="{4891F80E-DE6E-4A49-A6CD-BAB5DE55A09D}" type="sibTrans" cxnId="{2773BD94-54E8-4A21-AD97-1F30A4FA8C6C}">
      <dgm:prSet/>
      <dgm:spPr/>
      <dgm:t>
        <a:bodyPr/>
        <a:lstStyle/>
        <a:p>
          <a:endParaRPr lang="fr-FR"/>
        </a:p>
      </dgm:t>
    </dgm:pt>
    <dgm:pt modelId="{DD841ACD-C72C-4F63-8D5A-F40F069742C5}" type="pres">
      <dgm:prSet presAssocID="{7824EF61-0C1C-42E3-80FB-B873E48E6360}" presName="hierChild1" presStyleCnt="0">
        <dgm:presLayoutVars>
          <dgm:chPref val="1"/>
          <dgm:dir/>
          <dgm:animOne val="branch"/>
          <dgm:animLvl val="lvl"/>
          <dgm:resizeHandles/>
        </dgm:presLayoutVars>
      </dgm:prSet>
      <dgm:spPr/>
    </dgm:pt>
    <dgm:pt modelId="{DCA28A82-CDC9-4F4E-BF5E-DCFFA9F9EE4D}" type="pres">
      <dgm:prSet presAssocID="{132B8B36-34A2-4BDD-8907-A8C18DF6FC1D}" presName="hierRoot1" presStyleCnt="0"/>
      <dgm:spPr/>
    </dgm:pt>
    <dgm:pt modelId="{05F45F1A-CB9F-4563-87A2-81034A2E5467}" type="pres">
      <dgm:prSet presAssocID="{132B8B36-34A2-4BDD-8907-A8C18DF6FC1D}" presName="composite" presStyleCnt="0"/>
      <dgm:spPr/>
    </dgm:pt>
    <dgm:pt modelId="{65D3041A-5AA9-401E-9A87-078831F1E048}" type="pres">
      <dgm:prSet presAssocID="{132B8B36-34A2-4BDD-8907-A8C18DF6FC1D}" presName="background" presStyleLbl="node0" presStyleIdx="0" presStyleCnt="1"/>
      <dgm:spPr/>
    </dgm:pt>
    <dgm:pt modelId="{817886FF-44B6-4E4D-BF67-BA9D9C011CB5}" type="pres">
      <dgm:prSet presAssocID="{132B8B36-34A2-4BDD-8907-A8C18DF6FC1D}" presName="text" presStyleLbl="fgAcc0" presStyleIdx="0" presStyleCnt="1" custScaleX="382469">
        <dgm:presLayoutVars>
          <dgm:chPref val="3"/>
        </dgm:presLayoutVars>
      </dgm:prSet>
      <dgm:spPr/>
    </dgm:pt>
    <dgm:pt modelId="{A2CB6A80-2F98-4446-AD1C-7B15072C5D81}" type="pres">
      <dgm:prSet presAssocID="{132B8B36-34A2-4BDD-8907-A8C18DF6FC1D}" presName="hierChild2" presStyleCnt="0"/>
      <dgm:spPr/>
    </dgm:pt>
    <dgm:pt modelId="{60BD53FE-9F7E-49A6-8FEA-05015E4FC1B3}" type="pres">
      <dgm:prSet presAssocID="{B5542CAC-CB2C-426E-A8C6-ABD76E31A954}" presName="Name10" presStyleLbl="parChTrans1D2" presStyleIdx="0" presStyleCnt="3"/>
      <dgm:spPr/>
    </dgm:pt>
    <dgm:pt modelId="{C01EE249-F08B-4FF8-B6E2-4E20EB764774}" type="pres">
      <dgm:prSet presAssocID="{0221D46A-B967-40F4-B0A4-D5947E4D1ACE}" presName="hierRoot2" presStyleCnt="0"/>
      <dgm:spPr/>
    </dgm:pt>
    <dgm:pt modelId="{21CC1CDA-DC53-4BA9-A944-AAA559795E66}" type="pres">
      <dgm:prSet presAssocID="{0221D46A-B967-40F4-B0A4-D5947E4D1ACE}" presName="composite2" presStyleCnt="0"/>
      <dgm:spPr/>
    </dgm:pt>
    <dgm:pt modelId="{5BA5D3EF-0013-45BF-8984-412B8443A8E2}" type="pres">
      <dgm:prSet presAssocID="{0221D46A-B967-40F4-B0A4-D5947E4D1ACE}" presName="background2" presStyleLbl="node2" presStyleIdx="0" presStyleCnt="3"/>
      <dgm:spPr/>
    </dgm:pt>
    <dgm:pt modelId="{56370DCC-1F6B-41B3-9287-87806983E25D}" type="pres">
      <dgm:prSet presAssocID="{0221D46A-B967-40F4-B0A4-D5947E4D1ACE}" presName="text2" presStyleLbl="fgAcc2" presStyleIdx="0" presStyleCnt="3">
        <dgm:presLayoutVars>
          <dgm:chPref val="3"/>
        </dgm:presLayoutVars>
      </dgm:prSet>
      <dgm:spPr/>
    </dgm:pt>
    <dgm:pt modelId="{36BB2C81-1C37-43C0-870B-9841563ADB19}" type="pres">
      <dgm:prSet presAssocID="{0221D46A-B967-40F4-B0A4-D5947E4D1ACE}" presName="hierChild3" presStyleCnt="0"/>
      <dgm:spPr/>
    </dgm:pt>
    <dgm:pt modelId="{F66E40BE-5CC9-4D0A-A63A-A011AD599699}" type="pres">
      <dgm:prSet presAssocID="{759B7180-6510-4FFA-B6DF-B932CDEE7F48}" presName="Name17" presStyleLbl="parChTrans1D3" presStyleIdx="0" presStyleCnt="7"/>
      <dgm:spPr/>
    </dgm:pt>
    <dgm:pt modelId="{C1B125D9-22AC-4FC2-8F04-BC8CB2AF7C35}" type="pres">
      <dgm:prSet presAssocID="{8E725CA9-7F64-4467-817D-E5661A9CCA85}" presName="hierRoot3" presStyleCnt="0"/>
      <dgm:spPr/>
    </dgm:pt>
    <dgm:pt modelId="{7DA77732-B0A7-41B1-9FB5-03975E9F01AE}" type="pres">
      <dgm:prSet presAssocID="{8E725CA9-7F64-4467-817D-E5661A9CCA85}" presName="composite3" presStyleCnt="0"/>
      <dgm:spPr/>
    </dgm:pt>
    <dgm:pt modelId="{5215D08E-6B85-4982-927B-12F662002BF9}" type="pres">
      <dgm:prSet presAssocID="{8E725CA9-7F64-4467-817D-E5661A9CCA85}" presName="background3" presStyleLbl="node3" presStyleIdx="0" presStyleCnt="7"/>
      <dgm:spPr/>
    </dgm:pt>
    <dgm:pt modelId="{F2D78441-B420-4107-9695-E69DF8A51018}" type="pres">
      <dgm:prSet presAssocID="{8E725CA9-7F64-4467-817D-E5661A9CCA85}" presName="text3" presStyleLbl="fgAcc3" presStyleIdx="0" presStyleCnt="7" custScaleX="222151">
        <dgm:presLayoutVars>
          <dgm:chPref val="3"/>
        </dgm:presLayoutVars>
      </dgm:prSet>
      <dgm:spPr/>
    </dgm:pt>
    <dgm:pt modelId="{FA12DDD8-83B7-4ECE-A0A7-4F3AD2095F75}" type="pres">
      <dgm:prSet presAssocID="{8E725CA9-7F64-4467-817D-E5661A9CCA85}" presName="hierChild4" presStyleCnt="0"/>
      <dgm:spPr/>
    </dgm:pt>
    <dgm:pt modelId="{64DACD83-8180-46B3-97D5-322872FECE8D}" type="pres">
      <dgm:prSet presAssocID="{C4C96CB5-9C1A-4258-8E66-DE445CF00E5A}" presName="Name23" presStyleLbl="parChTrans1D4" presStyleIdx="0" presStyleCnt="2"/>
      <dgm:spPr/>
    </dgm:pt>
    <dgm:pt modelId="{C945E3B8-1600-4967-8F13-E640995B0066}" type="pres">
      <dgm:prSet presAssocID="{58F2258D-EB3B-4291-A01E-16C3E143A266}" presName="hierRoot4" presStyleCnt="0"/>
      <dgm:spPr/>
    </dgm:pt>
    <dgm:pt modelId="{248F8C34-EAEB-4D21-AD9C-753C366D41B0}" type="pres">
      <dgm:prSet presAssocID="{58F2258D-EB3B-4291-A01E-16C3E143A266}" presName="composite4" presStyleCnt="0"/>
      <dgm:spPr/>
    </dgm:pt>
    <dgm:pt modelId="{6C1DF468-6186-4935-BB51-4989E704E9F2}" type="pres">
      <dgm:prSet presAssocID="{58F2258D-EB3B-4291-A01E-16C3E143A266}" presName="background4" presStyleLbl="node4" presStyleIdx="0" presStyleCnt="2"/>
      <dgm:spPr/>
    </dgm:pt>
    <dgm:pt modelId="{1CAC62F6-692B-4B38-8492-A0E56AA1AA9A}" type="pres">
      <dgm:prSet presAssocID="{58F2258D-EB3B-4291-A01E-16C3E143A266}" presName="text4" presStyleLbl="fgAcc4" presStyleIdx="0" presStyleCnt="2" custScaleX="204008">
        <dgm:presLayoutVars>
          <dgm:chPref val="3"/>
        </dgm:presLayoutVars>
      </dgm:prSet>
      <dgm:spPr/>
    </dgm:pt>
    <dgm:pt modelId="{C303B2A0-CD67-4F1A-943E-8E8F8C9E2056}" type="pres">
      <dgm:prSet presAssocID="{58F2258D-EB3B-4291-A01E-16C3E143A266}" presName="hierChild5" presStyleCnt="0"/>
      <dgm:spPr/>
    </dgm:pt>
    <dgm:pt modelId="{3D430D37-1C3D-4E0D-A9A6-0B148A4AB7CC}" type="pres">
      <dgm:prSet presAssocID="{E7853FE3-6DA4-4541-81DA-55ACD2F61C6D}" presName="Name23" presStyleLbl="parChTrans1D4" presStyleIdx="1" presStyleCnt="2"/>
      <dgm:spPr/>
    </dgm:pt>
    <dgm:pt modelId="{40EFD37A-2D94-4912-84A6-6FF845CEF4F7}" type="pres">
      <dgm:prSet presAssocID="{4EFD1F86-3930-467C-844B-85A45A2E8433}" presName="hierRoot4" presStyleCnt="0"/>
      <dgm:spPr/>
    </dgm:pt>
    <dgm:pt modelId="{D1BF5B04-9904-4266-99A5-88C9FCEAF602}" type="pres">
      <dgm:prSet presAssocID="{4EFD1F86-3930-467C-844B-85A45A2E8433}" presName="composite4" presStyleCnt="0"/>
      <dgm:spPr/>
    </dgm:pt>
    <dgm:pt modelId="{333167BA-2AD0-4305-BFF8-7FDBA33B8CA6}" type="pres">
      <dgm:prSet presAssocID="{4EFD1F86-3930-467C-844B-85A45A2E8433}" presName="background4" presStyleLbl="node4" presStyleIdx="1" presStyleCnt="2"/>
      <dgm:spPr/>
    </dgm:pt>
    <dgm:pt modelId="{B576D8C5-5B96-4D6F-95BD-223DB9F66C8B}" type="pres">
      <dgm:prSet presAssocID="{4EFD1F86-3930-467C-844B-85A45A2E8433}" presName="text4" presStyleLbl="fgAcc4" presStyleIdx="1" presStyleCnt="2" custLinFactNeighborX="11397" custLinFactNeighborY="-11049">
        <dgm:presLayoutVars>
          <dgm:chPref val="3"/>
        </dgm:presLayoutVars>
      </dgm:prSet>
      <dgm:spPr/>
    </dgm:pt>
    <dgm:pt modelId="{976B2548-EE7F-4017-8E3E-D998C4EC0005}" type="pres">
      <dgm:prSet presAssocID="{4EFD1F86-3930-467C-844B-85A45A2E8433}" presName="hierChild5" presStyleCnt="0"/>
      <dgm:spPr/>
    </dgm:pt>
    <dgm:pt modelId="{55DB70C5-F031-4A8E-81F1-B0FD0A51BD6E}" type="pres">
      <dgm:prSet presAssocID="{C2280D7D-65E6-44AF-83C0-67C95B54DBAE}" presName="Name17" presStyleLbl="parChTrans1D3" presStyleIdx="1" presStyleCnt="7"/>
      <dgm:spPr/>
    </dgm:pt>
    <dgm:pt modelId="{B5F6DEFA-0DBC-4FE3-AFDE-00613A6AAB87}" type="pres">
      <dgm:prSet presAssocID="{88982B6D-F5F7-4D29-A9ED-1245D61F1A5C}" presName="hierRoot3" presStyleCnt="0"/>
      <dgm:spPr/>
    </dgm:pt>
    <dgm:pt modelId="{1E4BC996-5648-483D-B59A-84CB690771D6}" type="pres">
      <dgm:prSet presAssocID="{88982B6D-F5F7-4D29-A9ED-1245D61F1A5C}" presName="composite3" presStyleCnt="0"/>
      <dgm:spPr/>
    </dgm:pt>
    <dgm:pt modelId="{E880BFB9-ED9C-4EBB-99A1-694763F7544C}" type="pres">
      <dgm:prSet presAssocID="{88982B6D-F5F7-4D29-A9ED-1245D61F1A5C}" presName="background3" presStyleLbl="node3" presStyleIdx="1" presStyleCnt="7"/>
      <dgm:spPr/>
    </dgm:pt>
    <dgm:pt modelId="{0D5BEB9B-3C0A-4375-9B37-E8496FFCF931}" type="pres">
      <dgm:prSet presAssocID="{88982B6D-F5F7-4D29-A9ED-1245D61F1A5C}" presName="text3" presStyleLbl="fgAcc3" presStyleIdx="1" presStyleCnt="7" custLinFactNeighborX="23858">
        <dgm:presLayoutVars>
          <dgm:chPref val="3"/>
        </dgm:presLayoutVars>
      </dgm:prSet>
      <dgm:spPr/>
    </dgm:pt>
    <dgm:pt modelId="{B00F0FFB-DA56-4A50-8940-9D788C5BDC8B}" type="pres">
      <dgm:prSet presAssocID="{88982B6D-F5F7-4D29-A9ED-1245D61F1A5C}" presName="hierChild4" presStyleCnt="0"/>
      <dgm:spPr/>
    </dgm:pt>
    <dgm:pt modelId="{E64EB907-E22F-4E3E-A335-39895A29CFE3}" type="pres">
      <dgm:prSet presAssocID="{4828F866-AFA7-48B3-AAD8-E12920D70355}" presName="Name17" presStyleLbl="parChTrans1D3" presStyleIdx="2" presStyleCnt="7"/>
      <dgm:spPr/>
    </dgm:pt>
    <dgm:pt modelId="{EB8404A6-428E-45D3-BB34-D04423B75E9F}" type="pres">
      <dgm:prSet presAssocID="{73A1405E-CCF2-477E-8973-CF49A8E4385D}" presName="hierRoot3" presStyleCnt="0"/>
      <dgm:spPr/>
    </dgm:pt>
    <dgm:pt modelId="{1F0E4DAC-DB6F-4BD3-9947-723FC4590AD9}" type="pres">
      <dgm:prSet presAssocID="{73A1405E-CCF2-477E-8973-CF49A8E4385D}" presName="composite3" presStyleCnt="0"/>
      <dgm:spPr/>
    </dgm:pt>
    <dgm:pt modelId="{AD60945E-5DE2-419C-8C5A-652BD1BE2790}" type="pres">
      <dgm:prSet presAssocID="{73A1405E-CCF2-477E-8973-CF49A8E4385D}" presName="background3" presStyleLbl="node3" presStyleIdx="2" presStyleCnt="7"/>
      <dgm:spPr/>
    </dgm:pt>
    <dgm:pt modelId="{F71AA40D-403D-46B5-A5B1-3932FD3A70A8}" type="pres">
      <dgm:prSet presAssocID="{73A1405E-CCF2-477E-8973-CF49A8E4385D}" presName="text3" presStyleLbl="fgAcc3" presStyleIdx="2" presStyleCnt="7" custScaleX="141036" custLinFactNeighborX="43739" custLinFactNeighborY="4175">
        <dgm:presLayoutVars>
          <dgm:chPref val="3"/>
        </dgm:presLayoutVars>
      </dgm:prSet>
      <dgm:spPr/>
    </dgm:pt>
    <dgm:pt modelId="{9DB9F260-0547-403F-B1EB-20EA366536EE}" type="pres">
      <dgm:prSet presAssocID="{73A1405E-CCF2-477E-8973-CF49A8E4385D}" presName="hierChild4" presStyleCnt="0"/>
      <dgm:spPr/>
    </dgm:pt>
    <dgm:pt modelId="{FDF4AAEC-6E37-4D7D-9A6A-4AA9510ED622}" type="pres">
      <dgm:prSet presAssocID="{7663B71B-3834-4AE8-ACA9-6CC570FC37B9}" presName="Name10" presStyleLbl="parChTrans1D2" presStyleIdx="1" presStyleCnt="3"/>
      <dgm:spPr/>
    </dgm:pt>
    <dgm:pt modelId="{0688BFDE-035F-427C-BE8C-B0425270970F}" type="pres">
      <dgm:prSet presAssocID="{E6AB98E1-BF3C-44D2-B876-1DC875C09496}" presName="hierRoot2" presStyleCnt="0"/>
      <dgm:spPr/>
    </dgm:pt>
    <dgm:pt modelId="{5C9EEC70-653A-4F38-A8BB-79D020CEBA3E}" type="pres">
      <dgm:prSet presAssocID="{E6AB98E1-BF3C-44D2-B876-1DC875C09496}" presName="composite2" presStyleCnt="0"/>
      <dgm:spPr/>
    </dgm:pt>
    <dgm:pt modelId="{81F7980C-A009-4F12-8BF2-2219E7A9C09B}" type="pres">
      <dgm:prSet presAssocID="{E6AB98E1-BF3C-44D2-B876-1DC875C09496}" presName="background2" presStyleLbl="node2" presStyleIdx="1" presStyleCnt="3"/>
      <dgm:spPr/>
    </dgm:pt>
    <dgm:pt modelId="{39B23917-F440-4CEF-B199-C0A9469CBFE5}" type="pres">
      <dgm:prSet presAssocID="{E6AB98E1-BF3C-44D2-B876-1DC875C09496}" presName="text2" presStyleLbl="fgAcc2" presStyleIdx="1" presStyleCnt="3">
        <dgm:presLayoutVars>
          <dgm:chPref val="3"/>
        </dgm:presLayoutVars>
      </dgm:prSet>
      <dgm:spPr/>
    </dgm:pt>
    <dgm:pt modelId="{847B1C17-E67E-43E7-883D-B6C2DC794B1A}" type="pres">
      <dgm:prSet presAssocID="{E6AB98E1-BF3C-44D2-B876-1DC875C09496}" presName="hierChild3" presStyleCnt="0"/>
      <dgm:spPr/>
    </dgm:pt>
    <dgm:pt modelId="{491D4AD8-375E-4F2C-B37F-E524DB6E1272}" type="pres">
      <dgm:prSet presAssocID="{01262435-7C1B-41AA-86AC-5F392D77C415}" presName="Name17" presStyleLbl="parChTrans1D3" presStyleIdx="3" presStyleCnt="7"/>
      <dgm:spPr/>
    </dgm:pt>
    <dgm:pt modelId="{B56E1953-7CC0-418B-81DB-E9E13DC31175}" type="pres">
      <dgm:prSet presAssocID="{8F0C3B45-95D9-45BA-943D-D333BE2E006E}" presName="hierRoot3" presStyleCnt="0"/>
      <dgm:spPr/>
    </dgm:pt>
    <dgm:pt modelId="{B84966D4-86CB-4681-A454-4B237DA31D25}" type="pres">
      <dgm:prSet presAssocID="{8F0C3B45-95D9-45BA-943D-D333BE2E006E}" presName="composite3" presStyleCnt="0"/>
      <dgm:spPr/>
    </dgm:pt>
    <dgm:pt modelId="{2235ED40-9C80-4BED-9E18-7E57E8CB0F7F}" type="pres">
      <dgm:prSet presAssocID="{8F0C3B45-95D9-45BA-943D-D333BE2E006E}" presName="background3" presStyleLbl="node3" presStyleIdx="3" presStyleCnt="7"/>
      <dgm:spPr/>
    </dgm:pt>
    <dgm:pt modelId="{3A2033FB-71C6-40B4-8378-29B23A68E7AB}" type="pres">
      <dgm:prSet presAssocID="{8F0C3B45-95D9-45BA-943D-D333BE2E006E}" presName="text3" presStyleLbl="fgAcc3" presStyleIdx="3" presStyleCnt="7" custLinFactNeighborX="56993">
        <dgm:presLayoutVars>
          <dgm:chPref val="3"/>
        </dgm:presLayoutVars>
      </dgm:prSet>
      <dgm:spPr/>
    </dgm:pt>
    <dgm:pt modelId="{98F8F0E0-75F9-454E-BBBB-CAFA7FEF49AE}" type="pres">
      <dgm:prSet presAssocID="{8F0C3B45-95D9-45BA-943D-D333BE2E006E}" presName="hierChild4" presStyleCnt="0"/>
      <dgm:spPr/>
    </dgm:pt>
    <dgm:pt modelId="{C05A8DB1-D256-4F00-8FD2-985CDB3D07EC}" type="pres">
      <dgm:prSet presAssocID="{CD6F5340-244F-43FF-AE11-A40F6A6F2DAF}" presName="Name17" presStyleLbl="parChTrans1D3" presStyleIdx="4" presStyleCnt="7"/>
      <dgm:spPr/>
    </dgm:pt>
    <dgm:pt modelId="{77AACE30-2F1B-4868-A10C-B895A1438036}" type="pres">
      <dgm:prSet presAssocID="{A60F356A-EF47-4F5D-A9E7-5BE060A4B438}" presName="hierRoot3" presStyleCnt="0"/>
      <dgm:spPr/>
    </dgm:pt>
    <dgm:pt modelId="{1A680227-C918-488B-B95F-C6335C5BEB29}" type="pres">
      <dgm:prSet presAssocID="{A60F356A-EF47-4F5D-A9E7-5BE060A4B438}" presName="composite3" presStyleCnt="0"/>
      <dgm:spPr/>
    </dgm:pt>
    <dgm:pt modelId="{B15BB1C6-EDDB-425B-AEB3-9F4ADBF6A876}" type="pres">
      <dgm:prSet presAssocID="{A60F356A-EF47-4F5D-A9E7-5BE060A4B438}" presName="background3" presStyleLbl="node3" presStyleIdx="4" presStyleCnt="7"/>
      <dgm:spPr/>
    </dgm:pt>
    <dgm:pt modelId="{CB36DC9D-3295-4372-A82D-6D10ECC72690}" type="pres">
      <dgm:prSet presAssocID="{A60F356A-EF47-4F5D-A9E7-5BE060A4B438}" presName="text3" presStyleLbl="fgAcc3" presStyleIdx="4" presStyleCnt="7" custLinFactNeighborX="75549" custLinFactNeighborY="-10436">
        <dgm:presLayoutVars>
          <dgm:chPref val="3"/>
        </dgm:presLayoutVars>
      </dgm:prSet>
      <dgm:spPr/>
    </dgm:pt>
    <dgm:pt modelId="{3E044472-4DE1-42BA-8A76-FF8CD62980CC}" type="pres">
      <dgm:prSet presAssocID="{A60F356A-EF47-4F5D-A9E7-5BE060A4B438}" presName="hierChild4" presStyleCnt="0"/>
      <dgm:spPr/>
    </dgm:pt>
    <dgm:pt modelId="{89A40241-5EC1-43C3-8147-58D758A7CBD7}" type="pres">
      <dgm:prSet presAssocID="{49CE3317-D51D-4C6A-8553-3C31427C8FF0}" presName="Name10" presStyleLbl="parChTrans1D2" presStyleIdx="2" presStyleCnt="3"/>
      <dgm:spPr/>
    </dgm:pt>
    <dgm:pt modelId="{BC19C45A-B703-4AB9-8EF0-26893E48E50E}" type="pres">
      <dgm:prSet presAssocID="{B21679F0-5C22-42AB-B6E6-BD6AA0AC0B1B}" presName="hierRoot2" presStyleCnt="0"/>
      <dgm:spPr/>
    </dgm:pt>
    <dgm:pt modelId="{C31F4573-B6E4-4412-951C-36399888152D}" type="pres">
      <dgm:prSet presAssocID="{B21679F0-5C22-42AB-B6E6-BD6AA0AC0B1B}" presName="composite2" presStyleCnt="0"/>
      <dgm:spPr/>
    </dgm:pt>
    <dgm:pt modelId="{3C654CC5-34B8-4B14-92CF-7AC7CE843572}" type="pres">
      <dgm:prSet presAssocID="{B21679F0-5C22-42AB-B6E6-BD6AA0AC0B1B}" presName="background2" presStyleLbl="node2" presStyleIdx="2" presStyleCnt="3"/>
      <dgm:spPr/>
    </dgm:pt>
    <dgm:pt modelId="{C9890A68-618A-4E6A-BDEC-3ED9ABC103F7}" type="pres">
      <dgm:prSet presAssocID="{B21679F0-5C22-42AB-B6E6-BD6AA0AC0B1B}" presName="text2" presStyleLbl="fgAcc2" presStyleIdx="2" presStyleCnt="3" custScaleX="149419">
        <dgm:presLayoutVars>
          <dgm:chPref val="3"/>
        </dgm:presLayoutVars>
      </dgm:prSet>
      <dgm:spPr/>
    </dgm:pt>
    <dgm:pt modelId="{6CE392FF-0278-46A9-91C4-3D0390467CD8}" type="pres">
      <dgm:prSet presAssocID="{B21679F0-5C22-42AB-B6E6-BD6AA0AC0B1B}" presName="hierChild3" presStyleCnt="0"/>
      <dgm:spPr/>
    </dgm:pt>
    <dgm:pt modelId="{B13B45EF-688B-4BEA-9CE6-5BD4F9A81824}" type="pres">
      <dgm:prSet presAssocID="{0F3C93BD-3CB9-481E-A06C-0B0ABC050AC0}" presName="Name17" presStyleLbl="parChTrans1D3" presStyleIdx="5" presStyleCnt="7"/>
      <dgm:spPr/>
    </dgm:pt>
    <dgm:pt modelId="{D0F88975-DC06-43BD-912C-91FC690A6136}" type="pres">
      <dgm:prSet presAssocID="{0029F844-DAE6-4B33-B62F-0DF8449C40DD}" presName="hierRoot3" presStyleCnt="0"/>
      <dgm:spPr/>
    </dgm:pt>
    <dgm:pt modelId="{2A3BC6AC-5C04-4031-AD7C-D2165D453060}" type="pres">
      <dgm:prSet presAssocID="{0029F844-DAE6-4B33-B62F-0DF8449C40DD}" presName="composite3" presStyleCnt="0"/>
      <dgm:spPr/>
    </dgm:pt>
    <dgm:pt modelId="{7327690E-80F5-432D-AA6F-8AD7FBA51205}" type="pres">
      <dgm:prSet presAssocID="{0029F844-DAE6-4B33-B62F-0DF8449C40DD}" presName="background3" presStyleLbl="node3" presStyleIdx="5" presStyleCnt="7"/>
      <dgm:spPr/>
    </dgm:pt>
    <dgm:pt modelId="{4A562110-1993-4AE9-B25D-AFE1E01690A2}" type="pres">
      <dgm:prSet presAssocID="{0029F844-DAE6-4B33-B62F-0DF8449C40DD}" presName="text3" presStyleLbl="fgAcc3" presStyleIdx="5" presStyleCnt="7" custLinFactY="73243" custLinFactNeighborX="-58318" custLinFactNeighborY="100000">
        <dgm:presLayoutVars>
          <dgm:chPref val="3"/>
        </dgm:presLayoutVars>
      </dgm:prSet>
      <dgm:spPr/>
    </dgm:pt>
    <dgm:pt modelId="{77673712-3DDF-4D5A-9E8B-D08C8137E96C}" type="pres">
      <dgm:prSet presAssocID="{0029F844-DAE6-4B33-B62F-0DF8449C40DD}" presName="hierChild4" presStyleCnt="0"/>
      <dgm:spPr/>
    </dgm:pt>
    <dgm:pt modelId="{D34381AF-1344-43F4-B998-CC4A8E1BC7A3}" type="pres">
      <dgm:prSet presAssocID="{A3A59983-DA64-4280-8C41-DC61C39C153D}" presName="Name17" presStyleLbl="parChTrans1D3" presStyleIdx="6" presStyleCnt="7"/>
      <dgm:spPr/>
    </dgm:pt>
    <dgm:pt modelId="{A38AEE28-5D51-4F55-9A50-74AB64B9F68E}" type="pres">
      <dgm:prSet presAssocID="{EFFD0956-9015-40BA-851A-B0F1EA421138}" presName="hierRoot3" presStyleCnt="0"/>
      <dgm:spPr/>
    </dgm:pt>
    <dgm:pt modelId="{CFB83EF5-DEE2-46D2-A7AF-714593E86129}" type="pres">
      <dgm:prSet presAssocID="{EFFD0956-9015-40BA-851A-B0F1EA421138}" presName="composite3" presStyleCnt="0"/>
      <dgm:spPr/>
    </dgm:pt>
    <dgm:pt modelId="{89E5DB8B-2EF7-48CB-A453-5F4BFDB08D4B}" type="pres">
      <dgm:prSet presAssocID="{EFFD0956-9015-40BA-851A-B0F1EA421138}" presName="background3" presStyleLbl="node3" presStyleIdx="6" presStyleCnt="7"/>
      <dgm:spPr/>
    </dgm:pt>
    <dgm:pt modelId="{613469EA-0AED-4D69-8BFE-78F82F19D597}" type="pres">
      <dgm:prSet presAssocID="{EFFD0956-9015-40BA-851A-B0F1EA421138}" presName="text3" presStyleLbl="fgAcc3" presStyleIdx="6" presStyleCnt="7" custLinFactY="50283" custLinFactNeighborX="-11929" custLinFactNeighborY="100000">
        <dgm:presLayoutVars>
          <dgm:chPref val="3"/>
        </dgm:presLayoutVars>
      </dgm:prSet>
      <dgm:spPr/>
    </dgm:pt>
    <dgm:pt modelId="{133E5894-7ADE-403D-B0D7-7625B6215A63}" type="pres">
      <dgm:prSet presAssocID="{EFFD0956-9015-40BA-851A-B0F1EA421138}" presName="hierChild4" presStyleCnt="0"/>
      <dgm:spPr/>
    </dgm:pt>
  </dgm:ptLst>
  <dgm:cxnLst>
    <dgm:cxn modelId="{5AA3DB01-1AE8-42B7-B3AB-09650F8CE719}" type="presOf" srcId="{E7853FE3-6DA4-4541-81DA-55ACD2F61C6D}" destId="{3D430D37-1C3D-4E0D-A9A6-0B148A4AB7CC}" srcOrd="0" destOrd="0" presId="urn:microsoft.com/office/officeart/2005/8/layout/hierarchy1"/>
    <dgm:cxn modelId="{B92A2402-B750-4125-BBFA-F72C3E184893}" type="presOf" srcId="{132B8B36-34A2-4BDD-8907-A8C18DF6FC1D}" destId="{817886FF-44B6-4E4D-BF67-BA9D9C011CB5}" srcOrd="0" destOrd="0" presId="urn:microsoft.com/office/officeart/2005/8/layout/hierarchy1"/>
    <dgm:cxn modelId="{BBFAC712-26A2-4083-8553-02C09B9C4825}" type="presOf" srcId="{B21679F0-5C22-42AB-B6E6-BD6AA0AC0B1B}" destId="{C9890A68-618A-4E6A-BDEC-3ED9ABC103F7}" srcOrd="0" destOrd="0" presId="urn:microsoft.com/office/officeart/2005/8/layout/hierarchy1"/>
    <dgm:cxn modelId="{83262B1D-4F7D-46F0-AC42-0E0F6BD7F9D6}" type="presOf" srcId="{C2280D7D-65E6-44AF-83C0-67C95B54DBAE}" destId="{55DB70C5-F031-4A8E-81F1-B0FD0A51BD6E}" srcOrd="0" destOrd="0" presId="urn:microsoft.com/office/officeart/2005/8/layout/hierarchy1"/>
    <dgm:cxn modelId="{1D7F6127-FAC5-4459-80CF-EA69F657C69A}" type="presOf" srcId="{A3A59983-DA64-4280-8C41-DC61C39C153D}" destId="{D34381AF-1344-43F4-B998-CC4A8E1BC7A3}" srcOrd="0" destOrd="0" presId="urn:microsoft.com/office/officeart/2005/8/layout/hierarchy1"/>
    <dgm:cxn modelId="{DF55B32E-C0CC-4008-8993-EAD30339A72E}" type="presOf" srcId="{58F2258D-EB3B-4291-A01E-16C3E143A266}" destId="{1CAC62F6-692B-4B38-8492-A0E56AA1AA9A}" srcOrd="0" destOrd="0" presId="urn:microsoft.com/office/officeart/2005/8/layout/hierarchy1"/>
    <dgm:cxn modelId="{56359431-05AD-464C-8DD6-1E52FF1C7A34}" srcId="{E6AB98E1-BF3C-44D2-B876-1DC875C09496}" destId="{8F0C3B45-95D9-45BA-943D-D333BE2E006E}" srcOrd="0" destOrd="0" parTransId="{01262435-7C1B-41AA-86AC-5F392D77C415}" sibTransId="{FD65D8D3-53B6-4F34-B1E9-15BF5DD4D32E}"/>
    <dgm:cxn modelId="{8B7DD135-91B5-4F9A-9611-4822B45BF23F}" srcId="{E6AB98E1-BF3C-44D2-B876-1DC875C09496}" destId="{A60F356A-EF47-4F5D-A9E7-5BE060A4B438}" srcOrd="1" destOrd="0" parTransId="{CD6F5340-244F-43FF-AE11-A40F6A6F2DAF}" sibTransId="{66B85976-6EC0-4BD3-B8B1-05C50E6A93CB}"/>
    <dgm:cxn modelId="{4FA9FF39-C805-454E-B2B5-39DF7D360EA6}" type="presOf" srcId="{C4C96CB5-9C1A-4258-8E66-DE445CF00E5A}" destId="{64DACD83-8180-46B3-97D5-322872FECE8D}" srcOrd="0" destOrd="0" presId="urn:microsoft.com/office/officeart/2005/8/layout/hierarchy1"/>
    <dgm:cxn modelId="{5F05CE3B-97AB-4C25-8A98-4053C7FB2638}" type="presOf" srcId="{0F3C93BD-3CB9-481E-A06C-0B0ABC050AC0}" destId="{B13B45EF-688B-4BEA-9CE6-5BD4F9A81824}" srcOrd="0" destOrd="0" presId="urn:microsoft.com/office/officeart/2005/8/layout/hierarchy1"/>
    <dgm:cxn modelId="{1359DB40-5B3E-4293-9090-7FC9A2079B57}" srcId="{132B8B36-34A2-4BDD-8907-A8C18DF6FC1D}" destId="{E6AB98E1-BF3C-44D2-B876-1DC875C09496}" srcOrd="1" destOrd="0" parTransId="{7663B71B-3834-4AE8-ACA9-6CC570FC37B9}" sibTransId="{712BF276-1C5D-4B5A-9C4D-96BD03189183}"/>
    <dgm:cxn modelId="{8840C75B-E997-4457-A7E3-FB119F3E87C2}" type="presOf" srcId="{88982B6D-F5F7-4D29-A9ED-1245D61F1A5C}" destId="{0D5BEB9B-3C0A-4375-9B37-E8496FFCF931}" srcOrd="0" destOrd="0" presId="urn:microsoft.com/office/officeart/2005/8/layout/hierarchy1"/>
    <dgm:cxn modelId="{0252465C-AB37-407C-B131-2B3DF5002E38}" srcId="{132B8B36-34A2-4BDD-8907-A8C18DF6FC1D}" destId="{0221D46A-B967-40F4-B0A4-D5947E4D1ACE}" srcOrd="0" destOrd="0" parTransId="{B5542CAC-CB2C-426E-A8C6-ABD76E31A954}" sibTransId="{58989E9D-E924-4D0A-919D-C34F5275AC76}"/>
    <dgm:cxn modelId="{6D58895E-A9F8-4CCA-96A1-BC98C0920B17}" type="presOf" srcId="{0029F844-DAE6-4B33-B62F-0DF8449C40DD}" destId="{4A562110-1993-4AE9-B25D-AFE1E01690A2}" srcOrd="0" destOrd="0" presId="urn:microsoft.com/office/officeart/2005/8/layout/hierarchy1"/>
    <dgm:cxn modelId="{F4EB2342-B0A7-4DC5-BF2B-0BC8C7889031}" srcId="{B21679F0-5C22-42AB-B6E6-BD6AA0AC0B1B}" destId="{EFFD0956-9015-40BA-851A-B0F1EA421138}" srcOrd="1" destOrd="0" parTransId="{A3A59983-DA64-4280-8C41-DC61C39C153D}" sibTransId="{888A0F19-1B9B-4B95-9063-55576F962A53}"/>
    <dgm:cxn modelId="{8A631F69-0122-4A16-AC08-95663372FE64}" srcId="{132B8B36-34A2-4BDD-8907-A8C18DF6FC1D}" destId="{B21679F0-5C22-42AB-B6E6-BD6AA0AC0B1B}" srcOrd="2" destOrd="0" parTransId="{49CE3317-D51D-4C6A-8553-3C31427C8FF0}" sibTransId="{78C07B48-9B84-49F9-A7CA-95603188CEE0}"/>
    <dgm:cxn modelId="{B152F06E-4BAC-4898-9A17-C87FDE2C33C8}" type="presOf" srcId="{01262435-7C1B-41AA-86AC-5F392D77C415}" destId="{491D4AD8-375E-4F2C-B37F-E524DB6E1272}" srcOrd="0" destOrd="0" presId="urn:microsoft.com/office/officeart/2005/8/layout/hierarchy1"/>
    <dgm:cxn modelId="{4FACFA6E-7146-4527-98F6-06C6D61B4842}" type="presOf" srcId="{759B7180-6510-4FFA-B6DF-B932CDEE7F48}" destId="{F66E40BE-5CC9-4D0A-A63A-A011AD599699}" srcOrd="0" destOrd="0" presId="urn:microsoft.com/office/officeart/2005/8/layout/hierarchy1"/>
    <dgm:cxn modelId="{65C5D271-73C4-4BB2-91E5-A10F3B2458D7}" type="presOf" srcId="{A60F356A-EF47-4F5D-A9E7-5BE060A4B438}" destId="{CB36DC9D-3295-4372-A82D-6D10ECC72690}" srcOrd="0" destOrd="0" presId="urn:microsoft.com/office/officeart/2005/8/layout/hierarchy1"/>
    <dgm:cxn modelId="{81D75272-F1D8-42D6-AE4C-18EDB67AB2C7}" type="presOf" srcId="{B5542CAC-CB2C-426E-A8C6-ABD76E31A954}" destId="{60BD53FE-9F7E-49A6-8FEA-05015E4FC1B3}" srcOrd="0" destOrd="0" presId="urn:microsoft.com/office/officeart/2005/8/layout/hierarchy1"/>
    <dgm:cxn modelId="{21BD8153-5F49-4D19-9A88-5594BE7131DC}" srcId="{8E725CA9-7F64-4467-817D-E5661A9CCA85}" destId="{4EFD1F86-3930-467C-844B-85A45A2E8433}" srcOrd="1" destOrd="0" parTransId="{E7853FE3-6DA4-4541-81DA-55ACD2F61C6D}" sibTransId="{E520528B-BF96-4E50-9BFE-559757B312CB}"/>
    <dgm:cxn modelId="{D2520578-99A3-42E3-8D5C-79A05919879D}" type="presOf" srcId="{7663B71B-3834-4AE8-ACA9-6CC570FC37B9}" destId="{FDF4AAEC-6E37-4D7D-9A6A-4AA9510ED622}" srcOrd="0" destOrd="0" presId="urn:microsoft.com/office/officeart/2005/8/layout/hierarchy1"/>
    <dgm:cxn modelId="{5EBBCA78-1449-4A1B-BBB9-E7124FF54B30}" srcId="{0221D46A-B967-40F4-B0A4-D5947E4D1ACE}" destId="{8E725CA9-7F64-4467-817D-E5661A9CCA85}" srcOrd="0" destOrd="0" parTransId="{759B7180-6510-4FFA-B6DF-B932CDEE7F48}" sibTransId="{63A52573-0ABD-4187-81C1-8410B321C441}"/>
    <dgm:cxn modelId="{BEC0F27B-EAFE-4ABA-A936-F3AFB4F134B5}" type="presOf" srcId="{4EFD1F86-3930-467C-844B-85A45A2E8433}" destId="{B576D8C5-5B96-4D6F-95BD-223DB9F66C8B}" srcOrd="0" destOrd="0" presId="urn:microsoft.com/office/officeart/2005/8/layout/hierarchy1"/>
    <dgm:cxn modelId="{FDCDB180-C8DB-4F45-B716-5DDD26DA7BCA}" type="presOf" srcId="{8F0C3B45-95D9-45BA-943D-D333BE2E006E}" destId="{3A2033FB-71C6-40B4-8378-29B23A68E7AB}" srcOrd="0" destOrd="0" presId="urn:microsoft.com/office/officeart/2005/8/layout/hierarchy1"/>
    <dgm:cxn modelId="{AA7B9F87-239B-426D-BCA1-510D3DC85EF2}" type="presOf" srcId="{7824EF61-0C1C-42E3-80FB-B873E48E6360}" destId="{DD841ACD-C72C-4F63-8D5A-F40F069742C5}" srcOrd="0" destOrd="0" presId="urn:microsoft.com/office/officeart/2005/8/layout/hierarchy1"/>
    <dgm:cxn modelId="{2773BD94-54E8-4A21-AD97-1F30A4FA8C6C}" srcId="{0221D46A-B967-40F4-B0A4-D5947E4D1ACE}" destId="{73A1405E-CCF2-477E-8973-CF49A8E4385D}" srcOrd="2" destOrd="0" parTransId="{4828F866-AFA7-48B3-AAD8-E12920D70355}" sibTransId="{4891F80E-DE6E-4A49-A6CD-BAB5DE55A09D}"/>
    <dgm:cxn modelId="{E2FBB995-7318-4047-B258-E58BA7F29679}" type="presOf" srcId="{8E725CA9-7F64-4467-817D-E5661A9CCA85}" destId="{F2D78441-B420-4107-9695-E69DF8A51018}" srcOrd="0" destOrd="0" presId="urn:microsoft.com/office/officeart/2005/8/layout/hierarchy1"/>
    <dgm:cxn modelId="{94AEE99B-0D3A-4115-B81D-AC72C24B2B7D}" type="presOf" srcId="{73A1405E-CCF2-477E-8973-CF49A8E4385D}" destId="{F71AA40D-403D-46B5-A5B1-3932FD3A70A8}" srcOrd="0" destOrd="0" presId="urn:microsoft.com/office/officeart/2005/8/layout/hierarchy1"/>
    <dgm:cxn modelId="{DCB9709D-08D8-40ED-83C1-52F0BCD89F2F}" srcId="{7824EF61-0C1C-42E3-80FB-B873E48E6360}" destId="{132B8B36-34A2-4BDD-8907-A8C18DF6FC1D}" srcOrd="0" destOrd="0" parTransId="{9222B147-F827-4890-A7F2-4B9DD718C4BE}" sibTransId="{354B2D3B-8836-4EE6-A19E-D57BFEAD9C06}"/>
    <dgm:cxn modelId="{41A6EDA2-1B30-4EC7-9408-1F4B804CEBBE}" type="presOf" srcId="{EFFD0956-9015-40BA-851A-B0F1EA421138}" destId="{613469EA-0AED-4D69-8BFE-78F82F19D597}" srcOrd="0" destOrd="0" presId="urn:microsoft.com/office/officeart/2005/8/layout/hierarchy1"/>
    <dgm:cxn modelId="{DF95BDA4-8D73-4910-BAE3-9C46351CB4D9}" type="presOf" srcId="{E6AB98E1-BF3C-44D2-B876-1DC875C09496}" destId="{39B23917-F440-4CEF-B199-C0A9469CBFE5}" srcOrd="0" destOrd="0" presId="urn:microsoft.com/office/officeart/2005/8/layout/hierarchy1"/>
    <dgm:cxn modelId="{9AA241A8-783B-49CA-85EC-8F5FD3BB81EE}" type="presOf" srcId="{0221D46A-B967-40F4-B0A4-D5947E4D1ACE}" destId="{56370DCC-1F6B-41B3-9287-87806983E25D}" srcOrd="0" destOrd="0" presId="urn:microsoft.com/office/officeart/2005/8/layout/hierarchy1"/>
    <dgm:cxn modelId="{833A4BBB-BD68-414A-8200-2AE6251DB724}" type="presOf" srcId="{49CE3317-D51D-4C6A-8553-3C31427C8FF0}" destId="{89A40241-5EC1-43C3-8147-58D758A7CBD7}" srcOrd="0" destOrd="0" presId="urn:microsoft.com/office/officeart/2005/8/layout/hierarchy1"/>
    <dgm:cxn modelId="{831D15D0-E0CE-45CF-ABBA-0473B6432AAE}" srcId="{0221D46A-B967-40F4-B0A4-D5947E4D1ACE}" destId="{88982B6D-F5F7-4D29-A9ED-1245D61F1A5C}" srcOrd="1" destOrd="0" parTransId="{C2280D7D-65E6-44AF-83C0-67C95B54DBAE}" sibTransId="{8FA31217-B2DD-4DAB-8D01-F53C4396A1E6}"/>
    <dgm:cxn modelId="{84608ED1-82D6-49F4-BA08-905D42F6FA7F}" srcId="{B21679F0-5C22-42AB-B6E6-BD6AA0AC0B1B}" destId="{0029F844-DAE6-4B33-B62F-0DF8449C40DD}" srcOrd="0" destOrd="0" parTransId="{0F3C93BD-3CB9-481E-A06C-0B0ABC050AC0}" sibTransId="{F00AB8C0-993F-49AF-9C5B-A3DB51845082}"/>
    <dgm:cxn modelId="{786451D9-A77C-4549-AEC1-CEF4D65058FA}" type="presOf" srcId="{CD6F5340-244F-43FF-AE11-A40F6A6F2DAF}" destId="{C05A8DB1-D256-4F00-8FD2-985CDB3D07EC}" srcOrd="0" destOrd="0" presId="urn:microsoft.com/office/officeart/2005/8/layout/hierarchy1"/>
    <dgm:cxn modelId="{6CC3E4DD-F481-4EC5-B6D9-2D1F2FF382EE}" srcId="{8E725CA9-7F64-4467-817D-E5661A9CCA85}" destId="{58F2258D-EB3B-4291-A01E-16C3E143A266}" srcOrd="0" destOrd="0" parTransId="{C4C96CB5-9C1A-4258-8E66-DE445CF00E5A}" sibTransId="{489CC4BB-9C80-49B2-8BCC-12C0C34DCD62}"/>
    <dgm:cxn modelId="{035ACAF4-E0AE-44E3-8250-84817E47760C}" type="presOf" srcId="{4828F866-AFA7-48B3-AAD8-E12920D70355}" destId="{E64EB907-E22F-4E3E-A335-39895A29CFE3}" srcOrd="0" destOrd="0" presId="urn:microsoft.com/office/officeart/2005/8/layout/hierarchy1"/>
    <dgm:cxn modelId="{F6254492-669F-4CCD-ADD6-F985EEB2A373}" type="presParOf" srcId="{DD841ACD-C72C-4F63-8D5A-F40F069742C5}" destId="{DCA28A82-CDC9-4F4E-BF5E-DCFFA9F9EE4D}" srcOrd="0" destOrd="0" presId="urn:microsoft.com/office/officeart/2005/8/layout/hierarchy1"/>
    <dgm:cxn modelId="{7A479C90-0E4C-4626-9C36-EEEE151DA530}" type="presParOf" srcId="{DCA28A82-CDC9-4F4E-BF5E-DCFFA9F9EE4D}" destId="{05F45F1A-CB9F-4563-87A2-81034A2E5467}" srcOrd="0" destOrd="0" presId="urn:microsoft.com/office/officeart/2005/8/layout/hierarchy1"/>
    <dgm:cxn modelId="{23121E5C-72F0-4E7F-A091-C3A9ECDE214A}" type="presParOf" srcId="{05F45F1A-CB9F-4563-87A2-81034A2E5467}" destId="{65D3041A-5AA9-401E-9A87-078831F1E048}" srcOrd="0" destOrd="0" presId="urn:microsoft.com/office/officeart/2005/8/layout/hierarchy1"/>
    <dgm:cxn modelId="{5C671139-29DC-42CB-AD16-52D508BC4E9A}" type="presParOf" srcId="{05F45F1A-CB9F-4563-87A2-81034A2E5467}" destId="{817886FF-44B6-4E4D-BF67-BA9D9C011CB5}" srcOrd="1" destOrd="0" presId="urn:microsoft.com/office/officeart/2005/8/layout/hierarchy1"/>
    <dgm:cxn modelId="{B5F8414C-B907-462B-98CA-194F952E57AA}" type="presParOf" srcId="{DCA28A82-CDC9-4F4E-BF5E-DCFFA9F9EE4D}" destId="{A2CB6A80-2F98-4446-AD1C-7B15072C5D81}" srcOrd="1" destOrd="0" presId="urn:microsoft.com/office/officeart/2005/8/layout/hierarchy1"/>
    <dgm:cxn modelId="{03F2B9EE-31AF-4B45-97A1-EA5E85CC124C}" type="presParOf" srcId="{A2CB6A80-2F98-4446-AD1C-7B15072C5D81}" destId="{60BD53FE-9F7E-49A6-8FEA-05015E4FC1B3}" srcOrd="0" destOrd="0" presId="urn:microsoft.com/office/officeart/2005/8/layout/hierarchy1"/>
    <dgm:cxn modelId="{BE15605A-2AC4-42BA-9579-AB92A37A58FD}" type="presParOf" srcId="{A2CB6A80-2F98-4446-AD1C-7B15072C5D81}" destId="{C01EE249-F08B-4FF8-B6E2-4E20EB764774}" srcOrd="1" destOrd="0" presId="urn:microsoft.com/office/officeart/2005/8/layout/hierarchy1"/>
    <dgm:cxn modelId="{45199ABF-9413-4CC5-AFC4-196AFB355C06}" type="presParOf" srcId="{C01EE249-F08B-4FF8-B6E2-4E20EB764774}" destId="{21CC1CDA-DC53-4BA9-A944-AAA559795E66}" srcOrd="0" destOrd="0" presId="urn:microsoft.com/office/officeart/2005/8/layout/hierarchy1"/>
    <dgm:cxn modelId="{3EA3E75A-291E-4694-BACB-B5BEAC773371}" type="presParOf" srcId="{21CC1CDA-DC53-4BA9-A944-AAA559795E66}" destId="{5BA5D3EF-0013-45BF-8984-412B8443A8E2}" srcOrd="0" destOrd="0" presId="urn:microsoft.com/office/officeart/2005/8/layout/hierarchy1"/>
    <dgm:cxn modelId="{E5E7FEF1-5756-4168-B39D-92D3C9B624A4}" type="presParOf" srcId="{21CC1CDA-DC53-4BA9-A944-AAA559795E66}" destId="{56370DCC-1F6B-41B3-9287-87806983E25D}" srcOrd="1" destOrd="0" presId="urn:microsoft.com/office/officeart/2005/8/layout/hierarchy1"/>
    <dgm:cxn modelId="{06416B42-6647-4FE8-B091-EDB7ADB4F284}" type="presParOf" srcId="{C01EE249-F08B-4FF8-B6E2-4E20EB764774}" destId="{36BB2C81-1C37-43C0-870B-9841563ADB19}" srcOrd="1" destOrd="0" presId="urn:microsoft.com/office/officeart/2005/8/layout/hierarchy1"/>
    <dgm:cxn modelId="{83B78304-2286-4B9B-9BC5-7B434C1B7368}" type="presParOf" srcId="{36BB2C81-1C37-43C0-870B-9841563ADB19}" destId="{F66E40BE-5CC9-4D0A-A63A-A011AD599699}" srcOrd="0" destOrd="0" presId="urn:microsoft.com/office/officeart/2005/8/layout/hierarchy1"/>
    <dgm:cxn modelId="{512B3A1F-472B-4E39-B1C4-27393009C528}" type="presParOf" srcId="{36BB2C81-1C37-43C0-870B-9841563ADB19}" destId="{C1B125D9-22AC-4FC2-8F04-BC8CB2AF7C35}" srcOrd="1" destOrd="0" presId="urn:microsoft.com/office/officeart/2005/8/layout/hierarchy1"/>
    <dgm:cxn modelId="{EDB302F9-F0D1-4FE6-883B-F3AC12542263}" type="presParOf" srcId="{C1B125D9-22AC-4FC2-8F04-BC8CB2AF7C35}" destId="{7DA77732-B0A7-41B1-9FB5-03975E9F01AE}" srcOrd="0" destOrd="0" presId="urn:microsoft.com/office/officeart/2005/8/layout/hierarchy1"/>
    <dgm:cxn modelId="{DB124BD1-1D71-4A8C-BBFE-B01742F646DD}" type="presParOf" srcId="{7DA77732-B0A7-41B1-9FB5-03975E9F01AE}" destId="{5215D08E-6B85-4982-927B-12F662002BF9}" srcOrd="0" destOrd="0" presId="urn:microsoft.com/office/officeart/2005/8/layout/hierarchy1"/>
    <dgm:cxn modelId="{450A01D7-B3EC-4EED-8010-2C403314D71F}" type="presParOf" srcId="{7DA77732-B0A7-41B1-9FB5-03975E9F01AE}" destId="{F2D78441-B420-4107-9695-E69DF8A51018}" srcOrd="1" destOrd="0" presId="urn:microsoft.com/office/officeart/2005/8/layout/hierarchy1"/>
    <dgm:cxn modelId="{252C00FF-EB81-4D17-8551-F3C25C01561D}" type="presParOf" srcId="{C1B125D9-22AC-4FC2-8F04-BC8CB2AF7C35}" destId="{FA12DDD8-83B7-4ECE-A0A7-4F3AD2095F75}" srcOrd="1" destOrd="0" presId="urn:microsoft.com/office/officeart/2005/8/layout/hierarchy1"/>
    <dgm:cxn modelId="{C0E247E0-1973-424B-AABA-DB3A28D3ABCC}" type="presParOf" srcId="{FA12DDD8-83B7-4ECE-A0A7-4F3AD2095F75}" destId="{64DACD83-8180-46B3-97D5-322872FECE8D}" srcOrd="0" destOrd="0" presId="urn:microsoft.com/office/officeart/2005/8/layout/hierarchy1"/>
    <dgm:cxn modelId="{1567ADD6-02F9-4ABE-8718-2764AE8D1CB5}" type="presParOf" srcId="{FA12DDD8-83B7-4ECE-A0A7-4F3AD2095F75}" destId="{C945E3B8-1600-4967-8F13-E640995B0066}" srcOrd="1" destOrd="0" presId="urn:microsoft.com/office/officeart/2005/8/layout/hierarchy1"/>
    <dgm:cxn modelId="{580AEFC7-1C1A-4A4B-BEBE-312E72BD066E}" type="presParOf" srcId="{C945E3B8-1600-4967-8F13-E640995B0066}" destId="{248F8C34-EAEB-4D21-AD9C-753C366D41B0}" srcOrd="0" destOrd="0" presId="urn:microsoft.com/office/officeart/2005/8/layout/hierarchy1"/>
    <dgm:cxn modelId="{8CAA63DA-0FD3-4C44-A36D-BCAFFD097D34}" type="presParOf" srcId="{248F8C34-EAEB-4D21-AD9C-753C366D41B0}" destId="{6C1DF468-6186-4935-BB51-4989E704E9F2}" srcOrd="0" destOrd="0" presId="urn:microsoft.com/office/officeart/2005/8/layout/hierarchy1"/>
    <dgm:cxn modelId="{9A277233-E8A5-4773-B4C8-5E21BD8C4E1B}" type="presParOf" srcId="{248F8C34-EAEB-4D21-AD9C-753C366D41B0}" destId="{1CAC62F6-692B-4B38-8492-A0E56AA1AA9A}" srcOrd="1" destOrd="0" presId="urn:microsoft.com/office/officeart/2005/8/layout/hierarchy1"/>
    <dgm:cxn modelId="{2D28E9B8-4046-4622-95B8-60FAFC184157}" type="presParOf" srcId="{C945E3B8-1600-4967-8F13-E640995B0066}" destId="{C303B2A0-CD67-4F1A-943E-8E8F8C9E2056}" srcOrd="1" destOrd="0" presId="urn:microsoft.com/office/officeart/2005/8/layout/hierarchy1"/>
    <dgm:cxn modelId="{E42A19E7-A024-477D-82FF-F422773ABC6C}" type="presParOf" srcId="{FA12DDD8-83B7-4ECE-A0A7-4F3AD2095F75}" destId="{3D430D37-1C3D-4E0D-A9A6-0B148A4AB7CC}" srcOrd="2" destOrd="0" presId="urn:microsoft.com/office/officeart/2005/8/layout/hierarchy1"/>
    <dgm:cxn modelId="{D1C358AB-AEA4-4F0E-95F7-9E525B841555}" type="presParOf" srcId="{FA12DDD8-83B7-4ECE-A0A7-4F3AD2095F75}" destId="{40EFD37A-2D94-4912-84A6-6FF845CEF4F7}" srcOrd="3" destOrd="0" presId="urn:microsoft.com/office/officeart/2005/8/layout/hierarchy1"/>
    <dgm:cxn modelId="{3BF5CC15-5A91-4F54-89AE-83EF209F9CB1}" type="presParOf" srcId="{40EFD37A-2D94-4912-84A6-6FF845CEF4F7}" destId="{D1BF5B04-9904-4266-99A5-88C9FCEAF602}" srcOrd="0" destOrd="0" presId="urn:microsoft.com/office/officeart/2005/8/layout/hierarchy1"/>
    <dgm:cxn modelId="{96FF1536-6530-4230-97CA-0345E24FF877}" type="presParOf" srcId="{D1BF5B04-9904-4266-99A5-88C9FCEAF602}" destId="{333167BA-2AD0-4305-BFF8-7FDBA33B8CA6}" srcOrd="0" destOrd="0" presId="urn:microsoft.com/office/officeart/2005/8/layout/hierarchy1"/>
    <dgm:cxn modelId="{8D43C530-71BA-4370-B4CB-303AE2052197}" type="presParOf" srcId="{D1BF5B04-9904-4266-99A5-88C9FCEAF602}" destId="{B576D8C5-5B96-4D6F-95BD-223DB9F66C8B}" srcOrd="1" destOrd="0" presId="urn:microsoft.com/office/officeart/2005/8/layout/hierarchy1"/>
    <dgm:cxn modelId="{D5849EBF-DB7F-4035-A678-EA963BBE251E}" type="presParOf" srcId="{40EFD37A-2D94-4912-84A6-6FF845CEF4F7}" destId="{976B2548-EE7F-4017-8E3E-D998C4EC0005}" srcOrd="1" destOrd="0" presId="urn:microsoft.com/office/officeart/2005/8/layout/hierarchy1"/>
    <dgm:cxn modelId="{F8500FC0-78E8-436E-B8E6-117C86F1CD3E}" type="presParOf" srcId="{36BB2C81-1C37-43C0-870B-9841563ADB19}" destId="{55DB70C5-F031-4A8E-81F1-B0FD0A51BD6E}" srcOrd="2" destOrd="0" presId="urn:microsoft.com/office/officeart/2005/8/layout/hierarchy1"/>
    <dgm:cxn modelId="{5D86417A-4819-45D7-9492-452EBC66B700}" type="presParOf" srcId="{36BB2C81-1C37-43C0-870B-9841563ADB19}" destId="{B5F6DEFA-0DBC-4FE3-AFDE-00613A6AAB87}" srcOrd="3" destOrd="0" presId="urn:microsoft.com/office/officeart/2005/8/layout/hierarchy1"/>
    <dgm:cxn modelId="{D03EA561-2813-4D4F-B9CA-2CC54291C7AF}" type="presParOf" srcId="{B5F6DEFA-0DBC-4FE3-AFDE-00613A6AAB87}" destId="{1E4BC996-5648-483D-B59A-84CB690771D6}" srcOrd="0" destOrd="0" presId="urn:microsoft.com/office/officeart/2005/8/layout/hierarchy1"/>
    <dgm:cxn modelId="{66E9E726-D953-4CD5-9EAE-2AF040A15F1F}" type="presParOf" srcId="{1E4BC996-5648-483D-B59A-84CB690771D6}" destId="{E880BFB9-ED9C-4EBB-99A1-694763F7544C}" srcOrd="0" destOrd="0" presId="urn:microsoft.com/office/officeart/2005/8/layout/hierarchy1"/>
    <dgm:cxn modelId="{F03881BD-5408-4ACA-84A3-F019459DF4EB}" type="presParOf" srcId="{1E4BC996-5648-483D-B59A-84CB690771D6}" destId="{0D5BEB9B-3C0A-4375-9B37-E8496FFCF931}" srcOrd="1" destOrd="0" presId="urn:microsoft.com/office/officeart/2005/8/layout/hierarchy1"/>
    <dgm:cxn modelId="{A7D57077-1AD1-4576-9BA6-1F8F18B669DC}" type="presParOf" srcId="{B5F6DEFA-0DBC-4FE3-AFDE-00613A6AAB87}" destId="{B00F0FFB-DA56-4A50-8940-9D788C5BDC8B}" srcOrd="1" destOrd="0" presId="urn:microsoft.com/office/officeart/2005/8/layout/hierarchy1"/>
    <dgm:cxn modelId="{8A6239C0-1601-4A70-ABDB-20E92917589A}" type="presParOf" srcId="{36BB2C81-1C37-43C0-870B-9841563ADB19}" destId="{E64EB907-E22F-4E3E-A335-39895A29CFE3}" srcOrd="4" destOrd="0" presId="urn:microsoft.com/office/officeart/2005/8/layout/hierarchy1"/>
    <dgm:cxn modelId="{9BD0631D-BAF4-4A1D-BD2F-63B46EC8AD46}" type="presParOf" srcId="{36BB2C81-1C37-43C0-870B-9841563ADB19}" destId="{EB8404A6-428E-45D3-BB34-D04423B75E9F}" srcOrd="5" destOrd="0" presId="urn:microsoft.com/office/officeart/2005/8/layout/hierarchy1"/>
    <dgm:cxn modelId="{2EDE2F3E-EFAD-486E-ABB4-080E045F89FF}" type="presParOf" srcId="{EB8404A6-428E-45D3-BB34-D04423B75E9F}" destId="{1F0E4DAC-DB6F-4BD3-9947-723FC4590AD9}" srcOrd="0" destOrd="0" presId="urn:microsoft.com/office/officeart/2005/8/layout/hierarchy1"/>
    <dgm:cxn modelId="{CF1D13D4-A2B3-457D-A157-7B022C950228}" type="presParOf" srcId="{1F0E4DAC-DB6F-4BD3-9947-723FC4590AD9}" destId="{AD60945E-5DE2-419C-8C5A-652BD1BE2790}" srcOrd="0" destOrd="0" presId="urn:microsoft.com/office/officeart/2005/8/layout/hierarchy1"/>
    <dgm:cxn modelId="{FAABBB27-0C5F-47CD-942E-24D3BA937E07}" type="presParOf" srcId="{1F0E4DAC-DB6F-4BD3-9947-723FC4590AD9}" destId="{F71AA40D-403D-46B5-A5B1-3932FD3A70A8}" srcOrd="1" destOrd="0" presId="urn:microsoft.com/office/officeart/2005/8/layout/hierarchy1"/>
    <dgm:cxn modelId="{1B6422B8-E3AC-48AC-BB76-12D7D4DD3E52}" type="presParOf" srcId="{EB8404A6-428E-45D3-BB34-D04423B75E9F}" destId="{9DB9F260-0547-403F-B1EB-20EA366536EE}" srcOrd="1" destOrd="0" presId="urn:microsoft.com/office/officeart/2005/8/layout/hierarchy1"/>
    <dgm:cxn modelId="{0F881D15-69AA-40EA-9C39-21846389070E}" type="presParOf" srcId="{A2CB6A80-2F98-4446-AD1C-7B15072C5D81}" destId="{FDF4AAEC-6E37-4D7D-9A6A-4AA9510ED622}" srcOrd="2" destOrd="0" presId="urn:microsoft.com/office/officeart/2005/8/layout/hierarchy1"/>
    <dgm:cxn modelId="{0CAF6C4C-5684-4057-BF8A-11A929541565}" type="presParOf" srcId="{A2CB6A80-2F98-4446-AD1C-7B15072C5D81}" destId="{0688BFDE-035F-427C-BE8C-B0425270970F}" srcOrd="3" destOrd="0" presId="urn:microsoft.com/office/officeart/2005/8/layout/hierarchy1"/>
    <dgm:cxn modelId="{663FA6C1-A4F5-42FF-AF86-3AC4B6E3572D}" type="presParOf" srcId="{0688BFDE-035F-427C-BE8C-B0425270970F}" destId="{5C9EEC70-653A-4F38-A8BB-79D020CEBA3E}" srcOrd="0" destOrd="0" presId="urn:microsoft.com/office/officeart/2005/8/layout/hierarchy1"/>
    <dgm:cxn modelId="{C69DD4D4-340F-44CB-89FE-53E29E313FCD}" type="presParOf" srcId="{5C9EEC70-653A-4F38-A8BB-79D020CEBA3E}" destId="{81F7980C-A009-4F12-8BF2-2219E7A9C09B}" srcOrd="0" destOrd="0" presId="urn:microsoft.com/office/officeart/2005/8/layout/hierarchy1"/>
    <dgm:cxn modelId="{E4CC0BD7-AC36-4E95-8DD8-8A810F3F1C29}" type="presParOf" srcId="{5C9EEC70-653A-4F38-A8BB-79D020CEBA3E}" destId="{39B23917-F440-4CEF-B199-C0A9469CBFE5}" srcOrd="1" destOrd="0" presId="urn:microsoft.com/office/officeart/2005/8/layout/hierarchy1"/>
    <dgm:cxn modelId="{F6BC4354-AF53-4174-B4C0-70E350FB3B85}" type="presParOf" srcId="{0688BFDE-035F-427C-BE8C-B0425270970F}" destId="{847B1C17-E67E-43E7-883D-B6C2DC794B1A}" srcOrd="1" destOrd="0" presId="urn:microsoft.com/office/officeart/2005/8/layout/hierarchy1"/>
    <dgm:cxn modelId="{2E112B9F-9959-4D90-B582-111387115774}" type="presParOf" srcId="{847B1C17-E67E-43E7-883D-B6C2DC794B1A}" destId="{491D4AD8-375E-4F2C-B37F-E524DB6E1272}" srcOrd="0" destOrd="0" presId="urn:microsoft.com/office/officeart/2005/8/layout/hierarchy1"/>
    <dgm:cxn modelId="{CA2EE763-B2CE-4829-ADCB-C7E33B3539FA}" type="presParOf" srcId="{847B1C17-E67E-43E7-883D-B6C2DC794B1A}" destId="{B56E1953-7CC0-418B-81DB-E9E13DC31175}" srcOrd="1" destOrd="0" presId="urn:microsoft.com/office/officeart/2005/8/layout/hierarchy1"/>
    <dgm:cxn modelId="{502F3461-21D2-474B-857C-227B79886D02}" type="presParOf" srcId="{B56E1953-7CC0-418B-81DB-E9E13DC31175}" destId="{B84966D4-86CB-4681-A454-4B237DA31D25}" srcOrd="0" destOrd="0" presId="urn:microsoft.com/office/officeart/2005/8/layout/hierarchy1"/>
    <dgm:cxn modelId="{187F34FE-6B46-4661-A422-7A4D75C12BA3}" type="presParOf" srcId="{B84966D4-86CB-4681-A454-4B237DA31D25}" destId="{2235ED40-9C80-4BED-9E18-7E57E8CB0F7F}" srcOrd="0" destOrd="0" presId="urn:microsoft.com/office/officeart/2005/8/layout/hierarchy1"/>
    <dgm:cxn modelId="{72939D96-9671-4BF5-B5AD-33C7F18C7550}" type="presParOf" srcId="{B84966D4-86CB-4681-A454-4B237DA31D25}" destId="{3A2033FB-71C6-40B4-8378-29B23A68E7AB}" srcOrd="1" destOrd="0" presId="urn:microsoft.com/office/officeart/2005/8/layout/hierarchy1"/>
    <dgm:cxn modelId="{431FE891-786A-460F-BD69-F7BFB9D407CA}" type="presParOf" srcId="{B56E1953-7CC0-418B-81DB-E9E13DC31175}" destId="{98F8F0E0-75F9-454E-BBBB-CAFA7FEF49AE}" srcOrd="1" destOrd="0" presId="urn:microsoft.com/office/officeart/2005/8/layout/hierarchy1"/>
    <dgm:cxn modelId="{EDC2ABEB-720D-448B-9F81-AFC584F80F68}" type="presParOf" srcId="{847B1C17-E67E-43E7-883D-B6C2DC794B1A}" destId="{C05A8DB1-D256-4F00-8FD2-985CDB3D07EC}" srcOrd="2" destOrd="0" presId="urn:microsoft.com/office/officeart/2005/8/layout/hierarchy1"/>
    <dgm:cxn modelId="{FD8F32B5-7B92-41A2-9935-FB4EE9D29049}" type="presParOf" srcId="{847B1C17-E67E-43E7-883D-B6C2DC794B1A}" destId="{77AACE30-2F1B-4868-A10C-B895A1438036}" srcOrd="3" destOrd="0" presId="urn:microsoft.com/office/officeart/2005/8/layout/hierarchy1"/>
    <dgm:cxn modelId="{F27592BE-F4A1-4038-BAE9-BE9BE7AF6181}" type="presParOf" srcId="{77AACE30-2F1B-4868-A10C-B895A1438036}" destId="{1A680227-C918-488B-B95F-C6335C5BEB29}" srcOrd="0" destOrd="0" presId="urn:microsoft.com/office/officeart/2005/8/layout/hierarchy1"/>
    <dgm:cxn modelId="{61E73EEB-1EF7-47C5-9181-E8B845410C5B}" type="presParOf" srcId="{1A680227-C918-488B-B95F-C6335C5BEB29}" destId="{B15BB1C6-EDDB-425B-AEB3-9F4ADBF6A876}" srcOrd="0" destOrd="0" presId="urn:microsoft.com/office/officeart/2005/8/layout/hierarchy1"/>
    <dgm:cxn modelId="{8F531B19-5EAA-46C1-A1C9-0F10F1B26165}" type="presParOf" srcId="{1A680227-C918-488B-B95F-C6335C5BEB29}" destId="{CB36DC9D-3295-4372-A82D-6D10ECC72690}" srcOrd="1" destOrd="0" presId="urn:microsoft.com/office/officeart/2005/8/layout/hierarchy1"/>
    <dgm:cxn modelId="{8D65514D-D650-491A-AFB7-0FEF4A073BB7}" type="presParOf" srcId="{77AACE30-2F1B-4868-A10C-B895A1438036}" destId="{3E044472-4DE1-42BA-8A76-FF8CD62980CC}" srcOrd="1" destOrd="0" presId="urn:microsoft.com/office/officeart/2005/8/layout/hierarchy1"/>
    <dgm:cxn modelId="{FB970449-B5ED-476C-8EFE-0B1AC18F1CBF}" type="presParOf" srcId="{A2CB6A80-2F98-4446-AD1C-7B15072C5D81}" destId="{89A40241-5EC1-43C3-8147-58D758A7CBD7}" srcOrd="4" destOrd="0" presId="urn:microsoft.com/office/officeart/2005/8/layout/hierarchy1"/>
    <dgm:cxn modelId="{954BC327-00DB-478F-9594-1039C4FCD5E6}" type="presParOf" srcId="{A2CB6A80-2F98-4446-AD1C-7B15072C5D81}" destId="{BC19C45A-B703-4AB9-8EF0-26893E48E50E}" srcOrd="5" destOrd="0" presId="urn:microsoft.com/office/officeart/2005/8/layout/hierarchy1"/>
    <dgm:cxn modelId="{917C9228-1BD0-4114-B124-28F5A61B803F}" type="presParOf" srcId="{BC19C45A-B703-4AB9-8EF0-26893E48E50E}" destId="{C31F4573-B6E4-4412-951C-36399888152D}" srcOrd="0" destOrd="0" presId="urn:microsoft.com/office/officeart/2005/8/layout/hierarchy1"/>
    <dgm:cxn modelId="{96049E38-A851-405A-8A77-F19799341592}" type="presParOf" srcId="{C31F4573-B6E4-4412-951C-36399888152D}" destId="{3C654CC5-34B8-4B14-92CF-7AC7CE843572}" srcOrd="0" destOrd="0" presId="urn:microsoft.com/office/officeart/2005/8/layout/hierarchy1"/>
    <dgm:cxn modelId="{CE3C4B71-421B-4A92-98EF-047F7C77A6B1}" type="presParOf" srcId="{C31F4573-B6E4-4412-951C-36399888152D}" destId="{C9890A68-618A-4E6A-BDEC-3ED9ABC103F7}" srcOrd="1" destOrd="0" presId="urn:microsoft.com/office/officeart/2005/8/layout/hierarchy1"/>
    <dgm:cxn modelId="{C16A86D6-87A2-4021-BC8A-0EDB55D65521}" type="presParOf" srcId="{BC19C45A-B703-4AB9-8EF0-26893E48E50E}" destId="{6CE392FF-0278-46A9-91C4-3D0390467CD8}" srcOrd="1" destOrd="0" presId="urn:microsoft.com/office/officeart/2005/8/layout/hierarchy1"/>
    <dgm:cxn modelId="{07D5B3F2-6994-496D-BE96-6B08637C2678}" type="presParOf" srcId="{6CE392FF-0278-46A9-91C4-3D0390467CD8}" destId="{B13B45EF-688B-4BEA-9CE6-5BD4F9A81824}" srcOrd="0" destOrd="0" presId="urn:microsoft.com/office/officeart/2005/8/layout/hierarchy1"/>
    <dgm:cxn modelId="{D41032D6-5B28-4927-9884-81DE7BDE5374}" type="presParOf" srcId="{6CE392FF-0278-46A9-91C4-3D0390467CD8}" destId="{D0F88975-DC06-43BD-912C-91FC690A6136}" srcOrd="1" destOrd="0" presId="urn:microsoft.com/office/officeart/2005/8/layout/hierarchy1"/>
    <dgm:cxn modelId="{5803E458-9938-4DC1-947F-081BF38064C9}" type="presParOf" srcId="{D0F88975-DC06-43BD-912C-91FC690A6136}" destId="{2A3BC6AC-5C04-4031-AD7C-D2165D453060}" srcOrd="0" destOrd="0" presId="urn:microsoft.com/office/officeart/2005/8/layout/hierarchy1"/>
    <dgm:cxn modelId="{0790C699-EE6E-4068-900C-D2CF9687CA27}" type="presParOf" srcId="{2A3BC6AC-5C04-4031-AD7C-D2165D453060}" destId="{7327690E-80F5-432D-AA6F-8AD7FBA51205}" srcOrd="0" destOrd="0" presId="urn:microsoft.com/office/officeart/2005/8/layout/hierarchy1"/>
    <dgm:cxn modelId="{FECFA8C7-8DB4-4E49-83CC-2C67E4604BC1}" type="presParOf" srcId="{2A3BC6AC-5C04-4031-AD7C-D2165D453060}" destId="{4A562110-1993-4AE9-B25D-AFE1E01690A2}" srcOrd="1" destOrd="0" presId="urn:microsoft.com/office/officeart/2005/8/layout/hierarchy1"/>
    <dgm:cxn modelId="{89C6C65D-D7DA-4FC7-9EA2-DB99CB815135}" type="presParOf" srcId="{D0F88975-DC06-43BD-912C-91FC690A6136}" destId="{77673712-3DDF-4D5A-9E8B-D08C8137E96C}" srcOrd="1" destOrd="0" presId="urn:microsoft.com/office/officeart/2005/8/layout/hierarchy1"/>
    <dgm:cxn modelId="{033D1945-04BB-4D9C-AD80-C08F35B90C11}" type="presParOf" srcId="{6CE392FF-0278-46A9-91C4-3D0390467CD8}" destId="{D34381AF-1344-43F4-B998-CC4A8E1BC7A3}" srcOrd="2" destOrd="0" presId="urn:microsoft.com/office/officeart/2005/8/layout/hierarchy1"/>
    <dgm:cxn modelId="{35568E23-A184-41F1-8676-40104E5A7BAB}" type="presParOf" srcId="{6CE392FF-0278-46A9-91C4-3D0390467CD8}" destId="{A38AEE28-5D51-4F55-9A50-74AB64B9F68E}" srcOrd="3" destOrd="0" presId="urn:microsoft.com/office/officeart/2005/8/layout/hierarchy1"/>
    <dgm:cxn modelId="{6DEAF3AF-AB3F-48C0-90C4-DE72923841A0}" type="presParOf" srcId="{A38AEE28-5D51-4F55-9A50-74AB64B9F68E}" destId="{CFB83EF5-DEE2-46D2-A7AF-714593E86129}" srcOrd="0" destOrd="0" presId="urn:microsoft.com/office/officeart/2005/8/layout/hierarchy1"/>
    <dgm:cxn modelId="{6A7ED440-30F7-4946-81CA-0E01F4C37616}" type="presParOf" srcId="{CFB83EF5-DEE2-46D2-A7AF-714593E86129}" destId="{89E5DB8B-2EF7-48CB-A453-5F4BFDB08D4B}" srcOrd="0" destOrd="0" presId="urn:microsoft.com/office/officeart/2005/8/layout/hierarchy1"/>
    <dgm:cxn modelId="{34A64C0B-92CA-4F1F-9688-4F86254A6560}" type="presParOf" srcId="{CFB83EF5-DEE2-46D2-A7AF-714593E86129}" destId="{613469EA-0AED-4D69-8BFE-78F82F19D597}" srcOrd="1" destOrd="0" presId="urn:microsoft.com/office/officeart/2005/8/layout/hierarchy1"/>
    <dgm:cxn modelId="{8210E06A-E771-4651-AF17-E58A75253F12}" type="presParOf" srcId="{A38AEE28-5D51-4F55-9A50-74AB64B9F68E}" destId="{133E5894-7ADE-403D-B0D7-7625B6215A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24EF61-0C1C-42E3-80FB-B873E48E636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132B8B36-34A2-4BDD-8907-A8C18DF6FC1D}">
      <dgm:prSet phldrT="[Texte]" custT="1"/>
      <dgm:spPr/>
      <dgm:t>
        <a:bodyPr/>
        <a:lstStyle/>
        <a:p>
          <a:r>
            <a:rPr lang="fr-FR" sz="2800" b="1" dirty="0"/>
            <a:t>Charge de l’entrainement</a:t>
          </a:r>
        </a:p>
      </dgm:t>
    </dgm:pt>
    <dgm:pt modelId="{9222B147-F827-4890-A7F2-4B9DD718C4BE}" type="parTrans" cxnId="{DCB9709D-08D8-40ED-83C1-52F0BCD89F2F}">
      <dgm:prSet/>
      <dgm:spPr/>
      <dgm:t>
        <a:bodyPr/>
        <a:lstStyle/>
        <a:p>
          <a:endParaRPr lang="fr-FR"/>
        </a:p>
      </dgm:t>
    </dgm:pt>
    <dgm:pt modelId="{354B2D3B-8836-4EE6-A19E-D57BFEAD9C06}" type="sibTrans" cxnId="{DCB9709D-08D8-40ED-83C1-52F0BCD89F2F}">
      <dgm:prSet/>
      <dgm:spPr/>
      <dgm:t>
        <a:bodyPr/>
        <a:lstStyle/>
        <a:p>
          <a:endParaRPr lang="fr-FR"/>
        </a:p>
      </dgm:t>
    </dgm:pt>
    <dgm:pt modelId="{0221D46A-B967-40F4-B0A4-D5947E4D1ACE}">
      <dgm:prSet phldrT="[Texte]" custT="1"/>
      <dgm:spPr/>
      <dgm:t>
        <a:bodyPr/>
        <a:lstStyle/>
        <a:p>
          <a:r>
            <a:rPr lang="fr-FR" sz="2400" b="1" dirty="0"/>
            <a:t>Intensité</a:t>
          </a:r>
        </a:p>
      </dgm:t>
    </dgm:pt>
    <dgm:pt modelId="{B5542CAC-CB2C-426E-A8C6-ABD76E31A954}" type="parTrans" cxnId="{0252465C-AB37-407C-B131-2B3DF5002E38}">
      <dgm:prSet/>
      <dgm:spPr/>
      <dgm:t>
        <a:bodyPr/>
        <a:lstStyle/>
        <a:p>
          <a:endParaRPr lang="fr-FR"/>
        </a:p>
      </dgm:t>
    </dgm:pt>
    <dgm:pt modelId="{58989E9D-E924-4D0A-919D-C34F5275AC76}" type="sibTrans" cxnId="{0252465C-AB37-407C-B131-2B3DF5002E38}">
      <dgm:prSet/>
      <dgm:spPr/>
      <dgm:t>
        <a:bodyPr/>
        <a:lstStyle/>
        <a:p>
          <a:endParaRPr lang="fr-FR"/>
        </a:p>
      </dgm:t>
    </dgm:pt>
    <dgm:pt modelId="{8E725CA9-7F64-4467-817D-E5661A9CCA85}">
      <dgm:prSet phldrT="[Texte]"/>
      <dgm:spPr/>
      <dgm:t>
        <a:bodyPr/>
        <a:lstStyle/>
        <a:p>
          <a:r>
            <a:rPr lang="fr-FR" dirty="0"/>
            <a:t>Pour aérobie  </a:t>
          </a:r>
        </a:p>
      </dgm:t>
    </dgm:pt>
    <dgm:pt modelId="{759B7180-6510-4FFA-B6DF-B932CDEE7F48}" type="parTrans" cxnId="{5EBBCA78-1449-4A1B-BBB9-E7124FF54B30}">
      <dgm:prSet/>
      <dgm:spPr/>
      <dgm:t>
        <a:bodyPr/>
        <a:lstStyle/>
        <a:p>
          <a:endParaRPr lang="fr-FR"/>
        </a:p>
      </dgm:t>
    </dgm:pt>
    <dgm:pt modelId="{63A52573-0ABD-4187-81C1-8410B321C441}" type="sibTrans" cxnId="{5EBBCA78-1449-4A1B-BBB9-E7124FF54B30}">
      <dgm:prSet/>
      <dgm:spPr/>
      <dgm:t>
        <a:bodyPr/>
        <a:lstStyle/>
        <a:p>
          <a:endParaRPr lang="fr-FR"/>
        </a:p>
      </dgm:t>
    </dgm:pt>
    <dgm:pt modelId="{88982B6D-F5F7-4D29-A9ED-1245D61F1A5C}">
      <dgm:prSet phldrT="[Texte]"/>
      <dgm:spPr/>
      <dgm:t>
        <a:bodyPr/>
        <a:lstStyle/>
        <a:p>
          <a:r>
            <a:rPr lang="fr-FR" dirty="0"/>
            <a:t>Pas de variation pour les exercices courts et intenses</a:t>
          </a:r>
        </a:p>
      </dgm:t>
    </dgm:pt>
    <dgm:pt modelId="{C2280D7D-65E6-44AF-83C0-67C95B54DBAE}" type="parTrans" cxnId="{831D15D0-E0CE-45CF-ABBA-0473B6432AAE}">
      <dgm:prSet/>
      <dgm:spPr/>
      <dgm:t>
        <a:bodyPr/>
        <a:lstStyle/>
        <a:p>
          <a:endParaRPr lang="fr-FR"/>
        </a:p>
      </dgm:t>
    </dgm:pt>
    <dgm:pt modelId="{8FA31217-B2DD-4DAB-8D01-F53C4396A1E6}" type="sibTrans" cxnId="{831D15D0-E0CE-45CF-ABBA-0473B6432AAE}">
      <dgm:prSet/>
      <dgm:spPr/>
      <dgm:t>
        <a:bodyPr/>
        <a:lstStyle/>
        <a:p>
          <a:endParaRPr lang="fr-FR"/>
        </a:p>
      </dgm:t>
    </dgm:pt>
    <dgm:pt modelId="{E6AB98E1-BF3C-44D2-B876-1DC875C09496}">
      <dgm:prSet phldrT="[Texte]" custT="1"/>
      <dgm:spPr/>
      <dgm:t>
        <a:bodyPr/>
        <a:lstStyle/>
        <a:p>
          <a:r>
            <a:rPr lang="fr-FR" sz="2400" b="1" dirty="0"/>
            <a:t>volume</a:t>
          </a:r>
        </a:p>
      </dgm:t>
    </dgm:pt>
    <dgm:pt modelId="{7663B71B-3834-4AE8-ACA9-6CC570FC37B9}" type="parTrans" cxnId="{1359DB40-5B3E-4293-9090-7FC9A2079B57}">
      <dgm:prSet/>
      <dgm:spPr/>
      <dgm:t>
        <a:bodyPr/>
        <a:lstStyle/>
        <a:p>
          <a:endParaRPr lang="fr-FR"/>
        </a:p>
      </dgm:t>
    </dgm:pt>
    <dgm:pt modelId="{712BF276-1C5D-4B5A-9C4D-96BD03189183}" type="sibTrans" cxnId="{1359DB40-5B3E-4293-9090-7FC9A2079B57}">
      <dgm:prSet/>
      <dgm:spPr/>
      <dgm:t>
        <a:bodyPr/>
        <a:lstStyle/>
        <a:p>
          <a:endParaRPr lang="fr-FR"/>
        </a:p>
      </dgm:t>
    </dgm:pt>
    <dgm:pt modelId="{B21679F0-5C22-42AB-B6E6-BD6AA0AC0B1B}">
      <dgm:prSet custT="1"/>
      <dgm:spPr/>
      <dgm:t>
        <a:bodyPr/>
        <a:lstStyle/>
        <a:p>
          <a:r>
            <a:rPr lang="fr-FR" sz="2400" b="1" dirty="0"/>
            <a:t>Fréquence des séances</a:t>
          </a:r>
        </a:p>
      </dgm:t>
    </dgm:pt>
    <dgm:pt modelId="{49CE3317-D51D-4C6A-8553-3C31427C8FF0}" type="parTrans" cxnId="{8A631F69-0122-4A16-AC08-95663372FE64}">
      <dgm:prSet/>
      <dgm:spPr/>
      <dgm:t>
        <a:bodyPr/>
        <a:lstStyle/>
        <a:p>
          <a:endParaRPr lang="fr-FR"/>
        </a:p>
      </dgm:t>
    </dgm:pt>
    <dgm:pt modelId="{78C07B48-9B84-49F9-A7CA-95603188CEE0}" type="sibTrans" cxnId="{8A631F69-0122-4A16-AC08-95663372FE64}">
      <dgm:prSet/>
      <dgm:spPr/>
      <dgm:t>
        <a:bodyPr/>
        <a:lstStyle/>
        <a:p>
          <a:endParaRPr lang="fr-FR"/>
        </a:p>
      </dgm:t>
    </dgm:pt>
    <dgm:pt modelId="{BC7F82A8-A161-4537-B46F-524A61612DC7}">
      <dgm:prSet/>
      <dgm:spPr/>
      <dgm:t>
        <a:bodyPr/>
        <a:lstStyle/>
        <a:p>
          <a:r>
            <a:rPr lang="fr-FR" dirty="0"/>
            <a:t>En hiver: une séance après </a:t>
          </a:r>
          <a:r>
            <a:rPr lang="fr-FR" dirty="0" err="1"/>
            <a:t>Iftar</a:t>
          </a:r>
          <a:endParaRPr lang="fr-FR" dirty="0"/>
        </a:p>
      </dgm:t>
    </dgm:pt>
    <dgm:pt modelId="{4EB4FE3A-BA5D-471C-967E-1A7702A9B8E4}" type="parTrans" cxnId="{5F21F8A8-1658-43EE-8343-963246EACE06}">
      <dgm:prSet/>
      <dgm:spPr/>
      <dgm:t>
        <a:bodyPr/>
        <a:lstStyle/>
        <a:p>
          <a:endParaRPr lang="fr-FR"/>
        </a:p>
      </dgm:t>
    </dgm:pt>
    <dgm:pt modelId="{F7F7A5AA-E616-4095-B8C5-BC13BF263500}" type="sibTrans" cxnId="{5F21F8A8-1658-43EE-8343-963246EACE06}">
      <dgm:prSet/>
      <dgm:spPr/>
      <dgm:t>
        <a:bodyPr/>
        <a:lstStyle/>
        <a:p>
          <a:endParaRPr lang="fr-FR"/>
        </a:p>
      </dgm:t>
    </dgm:pt>
    <dgm:pt modelId="{EFFD0956-9015-40BA-851A-B0F1EA421138}">
      <dgm:prSet/>
      <dgm:spPr/>
      <dgm:t>
        <a:bodyPr/>
        <a:lstStyle/>
        <a:p>
          <a:r>
            <a:rPr lang="fr-FR" dirty="0"/>
            <a:t>En été: une deuxième séance juste avant </a:t>
          </a:r>
          <a:r>
            <a:rPr lang="fr-FR" dirty="0" err="1"/>
            <a:t>Iftar</a:t>
          </a:r>
          <a:endParaRPr lang="fr-FR" dirty="0"/>
        </a:p>
      </dgm:t>
    </dgm:pt>
    <dgm:pt modelId="{A3A59983-DA64-4280-8C41-DC61C39C153D}" type="parTrans" cxnId="{F4EB2342-B0A7-4DC5-BF2B-0BC8C7889031}">
      <dgm:prSet/>
      <dgm:spPr/>
      <dgm:t>
        <a:bodyPr/>
        <a:lstStyle/>
        <a:p>
          <a:endParaRPr lang="fr-FR"/>
        </a:p>
      </dgm:t>
    </dgm:pt>
    <dgm:pt modelId="{888A0F19-1B9B-4B95-9063-55576F962A53}" type="sibTrans" cxnId="{F4EB2342-B0A7-4DC5-BF2B-0BC8C7889031}">
      <dgm:prSet/>
      <dgm:spPr/>
      <dgm:t>
        <a:bodyPr/>
        <a:lstStyle/>
        <a:p>
          <a:endParaRPr lang="fr-FR"/>
        </a:p>
      </dgm:t>
    </dgm:pt>
    <dgm:pt modelId="{51A8FCD6-5AFA-4AD7-B3A3-D9685E6D5024}">
      <dgm:prSet/>
      <dgm:spPr/>
      <dgm:t>
        <a:bodyPr/>
        <a:lstStyle/>
        <a:p>
          <a:r>
            <a:rPr lang="fr-FR"/>
            <a:t>Pas de variation pour les exercices courts et intenses</a:t>
          </a:r>
          <a:endParaRPr lang="fr-FR" dirty="0"/>
        </a:p>
      </dgm:t>
    </dgm:pt>
    <dgm:pt modelId="{C830C7D9-BEAD-4877-A532-8ADACA021436}" type="parTrans" cxnId="{E78A99DB-69AF-4DEE-BB02-F907856A1A8C}">
      <dgm:prSet/>
      <dgm:spPr/>
      <dgm:t>
        <a:bodyPr/>
        <a:lstStyle/>
        <a:p>
          <a:endParaRPr lang="fr-FR"/>
        </a:p>
      </dgm:t>
    </dgm:pt>
    <dgm:pt modelId="{9A1B76A4-C9A5-4280-9567-CFA9223428F8}" type="sibTrans" cxnId="{E78A99DB-69AF-4DEE-BB02-F907856A1A8C}">
      <dgm:prSet/>
      <dgm:spPr/>
      <dgm:t>
        <a:bodyPr/>
        <a:lstStyle/>
        <a:p>
          <a:endParaRPr lang="fr-FR"/>
        </a:p>
      </dgm:t>
    </dgm:pt>
    <dgm:pt modelId="{58F2258D-EB3B-4291-A01E-16C3E143A266}">
      <dgm:prSet/>
      <dgm:spPr/>
      <dgm:t>
        <a:bodyPr/>
        <a:lstStyle/>
        <a:p>
          <a:r>
            <a:rPr lang="fr-FR" dirty="0"/>
            <a:t>Diminuer le volume si 2 séances /jour</a:t>
          </a:r>
        </a:p>
      </dgm:t>
    </dgm:pt>
    <dgm:pt modelId="{C4C96CB5-9C1A-4258-8E66-DE445CF00E5A}" type="parTrans" cxnId="{6CC3E4DD-F481-4EC5-B6D9-2D1F2FF382EE}">
      <dgm:prSet/>
      <dgm:spPr/>
      <dgm:t>
        <a:bodyPr/>
        <a:lstStyle/>
        <a:p>
          <a:endParaRPr lang="fr-FR"/>
        </a:p>
      </dgm:t>
    </dgm:pt>
    <dgm:pt modelId="{489CC4BB-9C80-49B2-8BCC-12C0C34DCD62}" type="sibTrans" cxnId="{6CC3E4DD-F481-4EC5-B6D9-2D1F2FF382EE}">
      <dgm:prSet/>
      <dgm:spPr/>
      <dgm:t>
        <a:bodyPr/>
        <a:lstStyle/>
        <a:p>
          <a:endParaRPr lang="fr-FR"/>
        </a:p>
      </dgm:t>
    </dgm:pt>
    <dgm:pt modelId="{4EFD1F86-3930-467C-844B-85A45A2E8433}">
      <dgm:prSet/>
      <dgm:spPr/>
      <dgm:t>
        <a:bodyPr/>
        <a:lstStyle/>
        <a:p>
          <a:r>
            <a:rPr lang="fr-FR" dirty="0"/>
            <a:t>Augmenter le volume si 1 séance /jour</a:t>
          </a:r>
        </a:p>
      </dgm:t>
    </dgm:pt>
    <dgm:pt modelId="{E7853FE3-6DA4-4541-81DA-55ACD2F61C6D}" type="parTrans" cxnId="{21BD8153-5F49-4D19-9A88-5594BE7131DC}">
      <dgm:prSet/>
      <dgm:spPr/>
      <dgm:t>
        <a:bodyPr/>
        <a:lstStyle/>
        <a:p>
          <a:endParaRPr lang="fr-FR"/>
        </a:p>
      </dgm:t>
    </dgm:pt>
    <dgm:pt modelId="{E520528B-BF96-4E50-9BFE-559757B312CB}" type="sibTrans" cxnId="{21BD8153-5F49-4D19-9A88-5594BE7131DC}">
      <dgm:prSet/>
      <dgm:spPr/>
      <dgm:t>
        <a:bodyPr/>
        <a:lstStyle/>
        <a:p>
          <a:endParaRPr lang="fr-FR"/>
        </a:p>
      </dgm:t>
    </dgm:pt>
    <dgm:pt modelId="{0713491D-986C-41C1-8A97-5A8237F116C9}">
      <dgm:prSet phldrT="[Texte]"/>
      <dgm:spPr/>
      <dgm:t>
        <a:bodyPr/>
        <a:lstStyle/>
        <a:p>
          <a:r>
            <a:rPr lang="fr-FR" dirty="0"/>
            <a:t>Pour aérobie  </a:t>
          </a:r>
        </a:p>
      </dgm:t>
    </dgm:pt>
    <dgm:pt modelId="{C5623E97-57B5-4241-BAD7-E854740EFF56}" type="parTrans" cxnId="{78830EEC-D007-4479-A67E-ED43EA5831D0}">
      <dgm:prSet/>
      <dgm:spPr/>
      <dgm:t>
        <a:bodyPr/>
        <a:lstStyle/>
        <a:p>
          <a:endParaRPr lang="fr-FR"/>
        </a:p>
      </dgm:t>
    </dgm:pt>
    <dgm:pt modelId="{39B9B450-4501-431C-9DB1-D9652E8DBDBA}" type="sibTrans" cxnId="{78830EEC-D007-4479-A67E-ED43EA5831D0}">
      <dgm:prSet/>
      <dgm:spPr/>
      <dgm:t>
        <a:bodyPr/>
        <a:lstStyle/>
        <a:p>
          <a:endParaRPr lang="fr-FR"/>
        </a:p>
      </dgm:t>
    </dgm:pt>
    <dgm:pt modelId="{2A60689B-B8D8-4012-86B5-EF13764CCCEB}">
      <dgm:prSet/>
      <dgm:spPr/>
      <dgm:t>
        <a:bodyPr/>
        <a:lstStyle/>
        <a:p>
          <a:r>
            <a:rPr lang="fr-FR" dirty="0"/>
            <a:t>Augmenter le volume si 1 séance /jour</a:t>
          </a:r>
        </a:p>
      </dgm:t>
    </dgm:pt>
    <dgm:pt modelId="{B94965A4-6175-43D3-838F-998D7B7E82F5}" type="parTrans" cxnId="{64184F79-8701-490C-AB57-61CEB7C09C0E}">
      <dgm:prSet/>
      <dgm:spPr/>
      <dgm:t>
        <a:bodyPr/>
        <a:lstStyle/>
        <a:p>
          <a:endParaRPr lang="fr-FR"/>
        </a:p>
      </dgm:t>
    </dgm:pt>
    <dgm:pt modelId="{BE17BACD-A2D7-4455-A426-55EDE04EE7D2}" type="sibTrans" cxnId="{64184F79-8701-490C-AB57-61CEB7C09C0E}">
      <dgm:prSet/>
      <dgm:spPr/>
      <dgm:t>
        <a:bodyPr/>
        <a:lstStyle/>
        <a:p>
          <a:endParaRPr lang="fr-FR"/>
        </a:p>
      </dgm:t>
    </dgm:pt>
    <dgm:pt modelId="{D29AF150-DAF0-441A-8286-6A4CC2EF5CD1}">
      <dgm:prSet/>
      <dgm:spPr/>
      <dgm:t>
        <a:bodyPr/>
        <a:lstStyle/>
        <a:p>
          <a:r>
            <a:rPr lang="fr-FR" dirty="0"/>
            <a:t>Diminuer le volume si 2 séances /jour</a:t>
          </a:r>
        </a:p>
      </dgm:t>
    </dgm:pt>
    <dgm:pt modelId="{613F9D73-F1FF-4D7C-B632-5DCE5322170B}" type="parTrans" cxnId="{A8405F1A-6DB5-453B-8C64-661189452A0A}">
      <dgm:prSet/>
      <dgm:spPr/>
      <dgm:t>
        <a:bodyPr/>
        <a:lstStyle/>
        <a:p>
          <a:endParaRPr lang="fr-FR"/>
        </a:p>
      </dgm:t>
    </dgm:pt>
    <dgm:pt modelId="{DA5CB882-BAC7-43CD-A60E-948166F55966}" type="sibTrans" cxnId="{A8405F1A-6DB5-453B-8C64-661189452A0A}">
      <dgm:prSet/>
      <dgm:spPr/>
      <dgm:t>
        <a:bodyPr/>
        <a:lstStyle/>
        <a:p>
          <a:endParaRPr lang="fr-FR"/>
        </a:p>
      </dgm:t>
    </dgm:pt>
    <dgm:pt modelId="{DD841ACD-C72C-4F63-8D5A-F40F069742C5}" type="pres">
      <dgm:prSet presAssocID="{7824EF61-0C1C-42E3-80FB-B873E48E6360}" presName="hierChild1" presStyleCnt="0">
        <dgm:presLayoutVars>
          <dgm:chPref val="1"/>
          <dgm:dir/>
          <dgm:animOne val="branch"/>
          <dgm:animLvl val="lvl"/>
          <dgm:resizeHandles/>
        </dgm:presLayoutVars>
      </dgm:prSet>
      <dgm:spPr/>
    </dgm:pt>
    <dgm:pt modelId="{DCA28A82-CDC9-4F4E-BF5E-DCFFA9F9EE4D}" type="pres">
      <dgm:prSet presAssocID="{132B8B36-34A2-4BDD-8907-A8C18DF6FC1D}" presName="hierRoot1" presStyleCnt="0"/>
      <dgm:spPr/>
    </dgm:pt>
    <dgm:pt modelId="{05F45F1A-CB9F-4563-87A2-81034A2E5467}" type="pres">
      <dgm:prSet presAssocID="{132B8B36-34A2-4BDD-8907-A8C18DF6FC1D}" presName="composite" presStyleCnt="0"/>
      <dgm:spPr/>
    </dgm:pt>
    <dgm:pt modelId="{65D3041A-5AA9-401E-9A87-078831F1E048}" type="pres">
      <dgm:prSet presAssocID="{132B8B36-34A2-4BDD-8907-A8C18DF6FC1D}" presName="background" presStyleLbl="node0" presStyleIdx="0" presStyleCnt="1"/>
      <dgm:spPr/>
    </dgm:pt>
    <dgm:pt modelId="{817886FF-44B6-4E4D-BF67-BA9D9C011CB5}" type="pres">
      <dgm:prSet presAssocID="{132B8B36-34A2-4BDD-8907-A8C18DF6FC1D}" presName="text" presStyleLbl="fgAcc0" presStyleIdx="0" presStyleCnt="1" custScaleX="416437">
        <dgm:presLayoutVars>
          <dgm:chPref val="3"/>
        </dgm:presLayoutVars>
      </dgm:prSet>
      <dgm:spPr/>
    </dgm:pt>
    <dgm:pt modelId="{A2CB6A80-2F98-4446-AD1C-7B15072C5D81}" type="pres">
      <dgm:prSet presAssocID="{132B8B36-34A2-4BDD-8907-A8C18DF6FC1D}" presName="hierChild2" presStyleCnt="0"/>
      <dgm:spPr/>
    </dgm:pt>
    <dgm:pt modelId="{60BD53FE-9F7E-49A6-8FEA-05015E4FC1B3}" type="pres">
      <dgm:prSet presAssocID="{B5542CAC-CB2C-426E-A8C6-ABD76E31A954}" presName="Name10" presStyleLbl="parChTrans1D2" presStyleIdx="0" presStyleCnt="3"/>
      <dgm:spPr/>
    </dgm:pt>
    <dgm:pt modelId="{C01EE249-F08B-4FF8-B6E2-4E20EB764774}" type="pres">
      <dgm:prSet presAssocID="{0221D46A-B967-40F4-B0A4-D5947E4D1ACE}" presName="hierRoot2" presStyleCnt="0"/>
      <dgm:spPr/>
    </dgm:pt>
    <dgm:pt modelId="{21CC1CDA-DC53-4BA9-A944-AAA559795E66}" type="pres">
      <dgm:prSet presAssocID="{0221D46A-B967-40F4-B0A4-D5947E4D1ACE}" presName="composite2" presStyleCnt="0"/>
      <dgm:spPr/>
    </dgm:pt>
    <dgm:pt modelId="{5BA5D3EF-0013-45BF-8984-412B8443A8E2}" type="pres">
      <dgm:prSet presAssocID="{0221D46A-B967-40F4-B0A4-D5947E4D1ACE}" presName="background2" presStyleLbl="node2" presStyleIdx="0" presStyleCnt="3"/>
      <dgm:spPr/>
    </dgm:pt>
    <dgm:pt modelId="{56370DCC-1F6B-41B3-9287-87806983E25D}" type="pres">
      <dgm:prSet presAssocID="{0221D46A-B967-40F4-B0A4-D5947E4D1ACE}" presName="text2" presStyleLbl="fgAcc2" presStyleIdx="0" presStyleCnt="3">
        <dgm:presLayoutVars>
          <dgm:chPref val="3"/>
        </dgm:presLayoutVars>
      </dgm:prSet>
      <dgm:spPr/>
    </dgm:pt>
    <dgm:pt modelId="{36BB2C81-1C37-43C0-870B-9841563ADB19}" type="pres">
      <dgm:prSet presAssocID="{0221D46A-B967-40F4-B0A4-D5947E4D1ACE}" presName="hierChild3" presStyleCnt="0"/>
      <dgm:spPr/>
    </dgm:pt>
    <dgm:pt modelId="{F66E40BE-5CC9-4D0A-A63A-A011AD599699}" type="pres">
      <dgm:prSet presAssocID="{759B7180-6510-4FFA-B6DF-B932CDEE7F48}" presName="Name17" presStyleLbl="parChTrans1D3" presStyleIdx="0" presStyleCnt="6"/>
      <dgm:spPr/>
    </dgm:pt>
    <dgm:pt modelId="{C1B125D9-22AC-4FC2-8F04-BC8CB2AF7C35}" type="pres">
      <dgm:prSet presAssocID="{8E725CA9-7F64-4467-817D-E5661A9CCA85}" presName="hierRoot3" presStyleCnt="0"/>
      <dgm:spPr/>
    </dgm:pt>
    <dgm:pt modelId="{7DA77732-B0A7-41B1-9FB5-03975E9F01AE}" type="pres">
      <dgm:prSet presAssocID="{8E725CA9-7F64-4467-817D-E5661A9CCA85}" presName="composite3" presStyleCnt="0"/>
      <dgm:spPr/>
    </dgm:pt>
    <dgm:pt modelId="{5215D08E-6B85-4982-927B-12F662002BF9}" type="pres">
      <dgm:prSet presAssocID="{8E725CA9-7F64-4467-817D-E5661A9CCA85}" presName="background3" presStyleLbl="node3" presStyleIdx="0" presStyleCnt="6"/>
      <dgm:spPr/>
    </dgm:pt>
    <dgm:pt modelId="{F2D78441-B420-4107-9695-E69DF8A51018}" type="pres">
      <dgm:prSet presAssocID="{8E725CA9-7F64-4467-817D-E5661A9CCA85}" presName="text3" presStyleLbl="fgAcc3" presStyleIdx="0" presStyleCnt="6">
        <dgm:presLayoutVars>
          <dgm:chPref val="3"/>
        </dgm:presLayoutVars>
      </dgm:prSet>
      <dgm:spPr/>
    </dgm:pt>
    <dgm:pt modelId="{FA12DDD8-83B7-4ECE-A0A7-4F3AD2095F75}" type="pres">
      <dgm:prSet presAssocID="{8E725CA9-7F64-4467-817D-E5661A9CCA85}" presName="hierChild4" presStyleCnt="0"/>
      <dgm:spPr/>
    </dgm:pt>
    <dgm:pt modelId="{64DACD83-8180-46B3-97D5-322872FECE8D}" type="pres">
      <dgm:prSet presAssocID="{C4C96CB5-9C1A-4258-8E66-DE445CF00E5A}" presName="Name23" presStyleLbl="parChTrans1D4" presStyleIdx="0" presStyleCnt="4"/>
      <dgm:spPr/>
    </dgm:pt>
    <dgm:pt modelId="{C945E3B8-1600-4967-8F13-E640995B0066}" type="pres">
      <dgm:prSet presAssocID="{58F2258D-EB3B-4291-A01E-16C3E143A266}" presName="hierRoot4" presStyleCnt="0"/>
      <dgm:spPr/>
    </dgm:pt>
    <dgm:pt modelId="{248F8C34-EAEB-4D21-AD9C-753C366D41B0}" type="pres">
      <dgm:prSet presAssocID="{58F2258D-EB3B-4291-A01E-16C3E143A266}" presName="composite4" presStyleCnt="0"/>
      <dgm:spPr/>
    </dgm:pt>
    <dgm:pt modelId="{6C1DF468-6186-4935-BB51-4989E704E9F2}" type="pres">
      <dgm:prSet presAssocID="{58F2258D-EB3B-4291-A01E-16C3E143A266}" presName="background4" presStyleLbl="node4" presStyleIdx="0" presStyleCnt="4"/>
      <dgm:spPr/>
    </dgm:pt>
    <dgm:pt modelId="{1CAC62F6-692B-4B38-8492-A0E56AA1AA9A}" type="pres">
      <dgm:prSet presAssocID="{58F2258D-EB3B-4291-A01E-16C3E143A266}" presName="text4" presStyleLbl="fgAcc4" presStyleIdx="0" presStyleCnt="4">
        <dgm:presLayoutVars>
          <dgm:chPref val="3"/>
        </dgm:presLayoutVars>
      </dgm:prSet>
      <dgm:spPr/>
    </dgm:pt>
    <dgm:pt modelId="{C303B2A0-CD67-4F1A-943E-8E8F8C9E2056}" type="pres">
      <dgm:prSet presAssocID="{58F2258D-EB3B-4291-A01E-16C3E143A266}" presName="hierChild5" presStyleCnt="0"/>
      <dgm:spPr/>
    </dgm:pt>
    <dgm:pt modelId="{3D430D37-1C3D-4E0D-A9A6-0B148A4AB7CC}" type="pres">
      <dgm:prSet presAssocID="{E7853FE3-6DA4-4541-81DA-55ACD2F61C6D}" presName="Name23" presStyleLbl="parChTrans1D4" presStyleIdx="1" presStyleCnt="4"/>
      <dgm:spPr/>
    </dgm:pt>
    <dgm:pt modelId="{40EFD37A-2D94-4912-84A6-6FF845CEF4F7}" type="pres">
      <dgm:prSet presAssocID="{4EFD1F86-3930-467C-844B-85A45A2E8433}" presName="hierRoot4" presStyleCnt="0"/>
      <dgm:spPr/>
    </dgm:pt>
    <dgm:pt modelId="{D1BF5B04-9904-4266-99A5-88C9FCEAF602}" type="pres">
      <dgm:prSet presAssocID="{4EFD1F86-3930-467C-844B-85A45A2E8433}" presName="composite4" presStyleCnt="0"/>
      <dgm:spPr/>
    </dgm:pt>
    <dgm:pt modelId="{333167BA-2AD0-4305-BFF8-7FDBA33B8CA6}" type="pres">
      <dgm:prSet presAssocID="{4EFD1F86-3930-467C-844B-85A45A2E8433}" presName="background4" presStyleLbl="node4" presStyleIdx="1" presStyleCnt="4"/>
      <dgm:spPr/>
    </dgm:pt>
    <dgm:pt modelId="{B576D8C5-5B96-4D6F-95BD-223DB9F66C8B}" type="pres">
      <dgm:prSet presAssocID="{4EFD1F86-3930-467C-844B-85A45A2E8433}" presName="text4" presStyleLbl="fgAcc4" presStyleIdx="1" presStyleCnt="4">
        <dgm:presLayoutVars>
          <dgm:chPref val="3"/>
        </dgm:presLayoutVars>
      </dgm:prSet>
      <dgm:spPr/>
    </dgm:pt>
    <dgm:pt modelId="{976B2548-EE7F-4017-8E3E-D998C4EC0005}" type="pres">
      <dgm:prSet presAssocID="{4EFD1F86-3930-467C-844B-85A45A2E8433}" presName="hierChild5" presStyleCnt="0"/>
      <dgm:spPr/>
    </dgm:pt>
    <dgm:pt modelId="{55DB70C5-F031-4A8E-81F1-B0FD0A51BD6E}" type="pres">
      <dgm:prSet presAssocID="{C2280D7D-65E6-44AF-83C0-67C95B54DBAE}" presName="Name17" presStyleLbl="parChTrans1D3" presStyleIdx="1" presStyleCnt="6"/>
      <dgm:spPr/>
    </dgm:pt>
    <dgm:pt modelId="{B5F6DEFA-0DBC-4FE3-AFDE-00613A6AAB87}" type="pres">
      <dgm:prSet presAssocID="{88982B6D-F5F7-4D29-A9ED-1245D61F1A5C}" presName="hierRoot3" presStyleCnt="0"/>
      <dgm:spPr/>
    </dgm:pt>
    <dgm:pt modelId="{1E4BC996-5648-483D-B59A-84CB690771D6}" type="pres">
      <dgm:prSet presAssocID="{88982B6D-F5F7-4D29-A9ED-1245D61F1A5C}" presName="composite3" presStyleCnt="0"/>
      <dgm:spPr/>
    </dgm:pt>
    <dgm:pt modelId="{E880BFB9-ED9C-4EBB-99A1-694763F7544C}" type="pres">
      <dgm:prSet presAssocID="{88982B6D-F5F7-4D29-A9ED-1245D61F1A5C}" presName="background3" presStyleLbl="node3" presStyleIdx="1" presStyleCnt="6"/>
      <dgm:spPr/>
    </dgm:pt>
    <dgm:pt modelId="{0D5BEB9B-3C0A-4375-9B37-E8496FFCF931}" type="pres">
      <dgm:prSet presAssocID="{88982B6D-F5F7-4D29-A9ED-1245D61F1A5C}" presName="text3" presStyleLbl="fgAcc3" presStyleIdx="1" presStyleCnt="6">
        <dgm:presLayoutVars>
          <dgm:chPref val="3"/>
        </dgm:presLayoutVars>
      </dgm:prSet>
      <dgm:spPr/>
    </dgm:pt>
    <dgm:pt modelId="{B00F0FFB-DA56-4A50-8940-9D788C5BDC8B}" type="pres">
      <dgm:prSet presAssocID="{88982B6D-F5F7-4D29-A9ED-1245D61F1A5C}" presName="hierChild4" presStyleCnt="0"/>
      <dgm:spPr/>
    </dgm:pt>
    <dgm:pt modelId="{FDF4AAEC-6E37-4D7D-9A6A-4AA9510ED622}" type="pres">
      <dgm:prSet presAssocID="{7663B71B-3834-4AE8-ACA9-6CC570FC37B9}" presName="Name10" presStyleLbl="parChTrans1D2" presStyleIdx="1" presStyleCnt="3"/>
      <dgm:spPr/>
    </dgm:pt>
    <dgm:pt modelId="{0688BFDE-035F-427C-BE8C-B0425270970F}" type="pres">
      <dgm:prSet presAssocID="{E6AB98E1-BF3C-44D2-B876-1DC875C09496}" presName="hierRoot2" presStyleCnt="0"/>
      <dgm:spPr/>
    </dgm:pt>
    <dgm:pt modelId="{5C9EEC70-653A-4F38-A8BB-79D020CEBA3E}" type="pres">
      <dgm:prSet presAssocID="{E6AB98E1-BF3C-44D2-B876-1DC875C09496}" presName="composite2" presStyleCnt="0"/>
      <dgm:spPr/>
    </dgm:pt>
    <dgm:pt modelId="{81F7980C-A009-4F12-8BF2-2219E7A9C09B}" type="pres">
      <dgm:prSet presAssocID="{E6AB98E1-BF3C-44D2-B876-1DC875C09496}" presName="background2" presStyleLbl="node2" presStyleIdx="1" presStyleCnt="3"/>
      <dgm:spPr/>
    </dgm:pt>
    <dgm:pt modelId="{39B23917-F440-4CEF-B199-C0A9469CBFE5}" type="pres">
      <dgm:prSet presAssocID="{E6AB98E1-BF3C-44D2-B876-1DC875C09496}" presName="text2" presStyleLbl="fgAcc2" presStyleIdx="1" presStyleCnt="3">
        <dgm:presLayoutVars>
          <dgm:chPref val="3"/>
        </dgm:presLayoutVars>
      </dgm:prSet>
      <dgm:spPr/>
    </dgm:pt>
    <dgm:pt modelId="{847B1C17-E67E-43E7-883D-B6C2DC794B1A}" type="pres">
      <dgm:prSet presAssocID="{E6AB98E1-BF3C-44D2-B876-1DC875C09496}" presName="hierChild3" presStyleCnt="0"/>
      <dgm:spPr/>
    </dgm:pt>
    <dgm:pt modelId="{D9E84FC8-2FEF-47D6-8922-1EEBCA127D77}" type="pres">
      <dgm:prSet presAssocID="{C830C7D9-BEAD-4877-A532-8ADACA021436}" presName="Name17" presStyleLbl="parChTrans1D3" presStyleIdx="2" presStyleCnt="6"/>
      <dgm:spPr/>
    </dgm:pt>
    <dgm:pt modelId="{913672BB-E6A0-4F16-B812-0C0860A3A68C}" type="pres">
      <dgm:prSet presAssocID="{51A8FCD6-5AFA-4AD7-B3A3-D9685E6D5024}" presName="hierRoot3" presStyleCnt="0"/>
      <dgm:spPr/>
    </dgm:pt>
    <dgm:pt modelId="{1AD8E993-E894-4870-B99D-736CC2EA5D38}" type="pres">
      <dgm:prSet presAssocID="{51A8FCD6-5AFA-4AD7-B3A3-D9685E6D5024}" presName="composite3" presStyleCnt="0"/>
      <dgm:spPr/>
    </dgm:pt>
    <dgm:pt modelId="{3C4C0286-25C2-44EF-8FBC-58750350790D}" type="pres">
      <dgm:prSet presAssocID="{51A8FCD6-5AFA-4AD7-B3A3-D9685E6D5024}" presName="background3" presStyleLbl="node3" presStyleIdx="2" presStyleCnt="6"/>
      <dgm:spPr/>
    </dgm:pt>
    <dgm:pt modelId="{5D3822BE-9A65-4A2E-932B-EB9EDC64A9CC}" type="pres">
      <dgm:prSet presAssocID="{51A8FCD6-5AFA-4AD7-B3A3-D9685E6D5024}" presName="text3" presStyleLbl="fgAcc3" presStyleIdx="2" presStyleCnt="6">
        <dgm:presLayoutVars>
          <dgm:chPref val="3"/>
        </dgm:presLayoutVars>
      </dgm:prSet>
      <dgm:spPr/>
    </dgm:pt>
    <dgm:pt modelId="{AFDC1E88-943B-4CFD-AE01-151B8C92C8FA}" type="pres">
      <dgm:prSet presAssocID="{51A8FCD6-5AFA-4AD7-B3A3-D9685E6D5024}" presName="hierChild4" presStyleCnt="0"/>
      <dgm:spPr/>
    </dgm:pt>
    <dgm:pt modelId="{FDDC8390-5CCB-4B8B-8C95-5F8E0A8AD660}" type="pres">
      <dgm:prSet presAssocID="{C5623E97-57B5-4241-BAD7-E854740EFF56}" presName="Name17" presStyleLbl="parChTrans1D3" presStyleIdx="3" presStyleCnt="6"/>
      <dgm:spPr/>
    </dgm:pt>
    <dgm:pt modelId="{F84016C8-0471-4366-BA86-BB52C53D0303}" type="pres">
      <dgm:prSet presAssocID="{0713491D-986C-41C1-8A97-5A8237F116C9}" presName="hierRoot3" presStyleCnt="0"/>
      <dgm:spPr/>
    </dgm:pt>
    <dgm:pt modelId="{ED0E3F56-B24C-4ED6-809C-A72726685021}" type="pres">
      <dgm:prSet presAssocID="{0713491D-986C-41C1-8A97-5A8237F116C9}" presName="composite3" presStyleCnt="0"/>
      <dgm:spPr/>
    </dgm:pt>
    <dgm:pt modelId="{07423A18-BBC6-4E61-ADBB-2D0E490DB93F}" type="pres">
      <dgm:prSet presAssocID="{0713491D-986C-41C1-8A97-5A8237F116C9}" presName="background3" presStyleLbl="node3" presStyleIdx="3" presStyleCnt="6"/>
      <dgm:spPr/>
    </dgm:pt>
    <dgm:pt modelId="{F1E1A48B-0190-4FDC-BE9B-F4572F223762}" type="pres">
      <dgm:prSet presAssocID="{0713491D-986C-41C1-8A97-5A8237F116C9}" presName="text3" presStyleLbl="fgAcc3" presStyleIdx="3" presStyleCnt="6">
        <dgm:presLayoutVars>
          <dgm:chPref val="3"/>
        </dgm:presLayoutVars>
      </dgm:prSet>
      <dgm:spPr/>
    </dgm:pt>
    <dgm:pt modelId="{9F51ED01-5B76-4FB3-B290-01E1C6933D89}" type="pres">
      <dgm:prSet presAssocID="{0713491D-986C-41C1-8A97-5A8237F116C9}" presName="hierChild4" presStyleCnt="0"/>
      <dgm:spPr/>
    </dgm:pt>
    <dgm:pt modelId="{9FF369A2-7B32-4F8F-A4FA-DA858A16DCCD}" type="pres">
      <dgm:prSet presAssocID="{613F9D73-F1FF-4D7C-B632-5DCE5322170B}" presName="Name23" presStyleLbl="parChTrans1D4" presStyleIdx="2" presStyleCnt="4"/>
      <dgm:spPr/>
    </dgm:pt>
    <dgm:pt modelId="{A1DD6177-93E1-4F9C-A269-A68B6C4AB8FE}" type="pres">
      <dgm:prSet presAssocID="{D29AF150-DAF0-441A-8286-6A4CC2EF5CD1}" presName="hierRoot4" presStyleCnt="0"/>
      <dgm:spPr/>
    </dgm:pt>
    <dgm:pt modelId="{AB3549BD-FDFB-43C0-BC53-3A1B9ACD0D14}" type="pres">
      <dgm:prSet presAssocID="{D29AF150-DAF0-441A-8286-6A4CC2EF5CD1}" presName="composite4" presStyleCnt="0"/>
      <dgm:spPr/>
    </dgm:pt>
    <dgm:pt modelId="{56265B10-5EB8-4C11-B337-A8C4D0BE8C45}" type="pres">
      <dgm:prSet presAssocID="{D29AF150-DAF0-441A-8286-6A4CC2EF5CD1}" presName="background4" presStyleLbl="node4" presStyleIdx="2" presStyleCnt="4"/>
      <dgm:spPr/>
    </dgm:pt>
    <dgm:pt modelId="{60EDE261-2B8B-40A9-BDFB-E5B66A301201}" type="pres">
      <dgm:prSet presAssocID="{D29AF150-DAF0-441A-8286-6A4CC2EF5CD1}" presName="text4" presStyleLbl="fgAcc4" presStyleIdx="2" presStyleCnt="4">
        <dgm:presLayoutVars>
          <dgm:chPref val="3"/>
        </dgm:presLayoutVars>
      </dgm:prSet>
      <dgm:spPr/>
    </dgm:pt>
    <dgm:pt modelId="{915928C2-58DC-4CE6-AA0A-0888824EC410}" type="pres">
      <dgm:prSet presAssocID="{D29AF150-DAF0-441A-8286-6A4CC2EF5CD1}" presName="hierChild5" presStyleCnt="0"/>
      <dgm:spPr/>
    </dgm:pt>
    <dgm:pt modelId="{68D3E881-4DAB-43B6-8819-A0927DB6A2D4}" type="pres">
      <dgm:prSet presAssocID="{B94965A4-6175-43D3-838F-998D7B7E82F5}" presName="Name23" presStyleLbl="parChTrans1D4" presStyleIdx="3" presStyleCnt="4"/>
      <dgm:spPr/>
    </dgm:pt>
    <dgm:pt modelId="{019AA306-52DD-452F-A6FD-D9559C6D4314}" type="pres">
      <dgm:prSet presAssocID="{2A60689B-B8D8-4012-86B5-EF13764CCCEB}" presName="hierRoot4" presStyleCnt="0"/>
      <dgm:spPr/>
    </dgm:pt>
    <dgm:pt modelId="{E8175111-87E0-40DA-9512-1B2792F9F777}" type="pres">
      <dgm:prSet presAssocID="{2A60689B-B8D8-4012-86B5-EF13764CCCEB}" presName="composite4" presStyleCnt="0"/>
      <dgm:spPr/>
    </dgm:pt>
    <dgm:pt modelId="{4E51177C-642A-4115-BE0E-C765014CC7D3}" type="pres">
      <dgm:prSet presAssocID="{2A60689B-B8D8-4012-86B5-EF13764CCCEB}" presName="background4" presStyleLbl="node4" presStyleIdx="3" presStyleCnt="4"/>
      <dgm:spPr/>
    </dgm:pt>
    <dgm:pt modelId="{D6FED293-8589-4994-BD64-B7FDBFA0B026}" type="pres">
      <dgm:prSet presAssocID="{2A60689B-B8D8-4012-86B5-EF13764CCCEB}" presName="text4" presStyleLbl="fgAcc4" presStyleIdx="3" presStyleCnt="4">
        <dgm:presLayoutVars>
          <dgm:chPref val="3"/>
        </dgm:presLayoutVars>
      </dgm:prSet>
      <dgm:spPr/>
    </dgm:pt>
    <dgm:pt modelId="{55D8662E-7D74-47C5-8B76-9C89062DA816}" type="pres">
      <dgm:prSet presAssocID="{2A60689B-B8D8-4012-86B5-EF13764CCCEB}" presName="hierChild5" presStyleCnt="0"/>
      <dgm:spPr/>
    </dgm:pt>
    <dgm:pt modelId="{89A40241-5EC1-43C3-8147-58D758A7CBD7}" type="pres">
      <dgm:prSet presAssocID="{49CE3317-D51D-4C6A-8553-3C31427C8FF0}" presName="Name10" presStyleLbl="parChTrans1D2" presStyleIdx="2" presStyleCnt="3"/>
      <dgm:spPr/>
    </dgm:pt>
    <dgm:pt modelId="{BC19C45A-B703-4AB9-8EF0-26893E48E50E}" type="pres">
      <dgm:prSet presAssocID="{B21679F0-5C22-42AB-B6E6-BD6AA0AC0B1B}" presName="hierRoot2" presStyleCnt="0"/>
      <dgm:spPr/>
    </dgm:pt>
    <dgm:pt modelId="{C31F4573-B6E4-4412-951C-36399888152D}" type="pres">
      <dgm:prSet presAssocID="{B21679F0-5C22-42AB-B6E6-BD6AA0AC0B1B}" presName="composite2" presStyleCnt="0"/>
      <dgm:spPr/>
    </dgm:pt>
    <dgm:pt modelId="{3C654CC5-34B8-4B14-92CF-7AC7CE843572}" type="pres">
      <dgm:prSet presAssocID="{B21679F0-5C22-42AB-B6E6-BD6AA0AC0B1B}" presName="background2" presStyleLbl="node2" presStyleIdx="2" presStyleCnt="3"/>
      <dgm:spPr/>
    </dgm:pt>
    <dgm:pt modelId="{C9890A68-618A-4E6A-BDEC-3ED9ABC103F7}" type="pres">
      <dgm:prSet presAssocID="{B21679F0-5C22-42AB-B6E6-BD6AA0AC0B1B}" presName="text2" presStyleLbl="fgAcc2" presStyleIdx="2" presStyleCnt="3" custScaleX="225734">
        <dgm:presLayoutVars>
          <dgm:chPref val="3"/>
        </dgm:presLayoutVars>
      </dgm:prSet>
      <dgm:spPr/>
    </dgm:pt>
    <dgm:pt modelId="{6CE392FF-0278-46A9-91C4-3D0390467CD8}" type="pres">
      <dgm:prSet presAssocID="{B21679F0-5C22-42AB-B6E6-BD6AA0AC0B1B}" presName="hierChild3" presStyleCnt="0"/>
      <dgm:spPr/>
    </dgm:pt>
    <dgm:pt modelId="{5505F7AE-ED0F-4F4F-BFC4-950F64A1E7A4}" type="pres">
      <dgm:prSet presAssocID="{4EB4FE3A-BA5D-471C-967E-1A7702A9B8E4}" presName="Name17" presStyleLbl="parChTrans1D3" presStyleIdx="4" presStyleCnt="6"/>
      <dgm:spPr/>
    </dgm:pt>
    <dgm:pt modelId="{377407D9-1F01-4555-B8DB-091BC2BC6A61}" type="pres">
      <dgm:prSet presAssocID="{BC7F82A8-A161-4537-B46F-524A61612DC7}" presName="hierRoot3" presStyleCnt="0"/>
      <dgm:spPr/>
    </dgm:pt>
    <dgm:pt modelId="{F09F97FD-BC4A-421E-9E26-902E9667381C}" type="pres">
      <dgm:prSet presAssocID="{BC7F82A8-A161-4537-B46F-524A61612DC7}" presName="composite3" presStyleCnt="0"/>
      <dgm:spPr/>
    </dgm:pt>
    <dgm:pt modelId="{A132F70A-33D0-4BCB-A422-A1DB39F8B30E}" type="pres">
      <dgm:prSet presAssocID="{BC7F82A8-A161-4537-B46F-524A61612DC7}" presName="background3" presStyleLbl="node3" presStyleIdx="4" presStyleCnt="6"/>
      <dgm:spPr/>
    </dgm:pt>
    <dgm:pt modelId="{7EB7D0B2-5D91-4C4E-A48C-B348964BD063}" type="pres">
      <dgm:prSet presAssocID="{BC7F82A8-A161-4537-B46F-524A61612DC7}" presName="text3" presStyleLbl="fgAcc3" presStyleIdx="4" presStyleCnt="6">
        <dgm:presLayoutVars>
          <dgm:chPref val="3"/>
        </dgm:presLayoutVars>
      </dgm:prSet>
      <dgm:spPr/>
    </dgm:pt>
    <dgm:pt modelId="{B88A2197-3D56-4824-B277-7204D111349B}" type="pres">
      <dgm:prSet presAssocID="{BC7F82A8-A161-4537-B46F-524A61612DC7}" presName="hierChild4" presStyleCnt="0"/>
      <dgm:spPr/>
    </dgm:pt>
    <dgm:pt modelId="{D34381AF-1344-43F4-B998-CC4A8E1BC7A3}" type="pres">
      <dgm:prSet presAssocID="{A3A59983-DA64-4280-8C41-DC61C39C153D}" presName="Name17" presStyleLbl="parChTrans1D3" presStyleIdx="5" presStyleCnt="6"/>
      <dgm:spPr/>
    </dgm:pt>
    <dgm:pt modelId="{A38AEE28-5D51-4F55-9A50-74AB64B9F68E}" type="pres">
      <dgm:prSet presAssocID="{EFFD0956-9015-40BA-851A-B0F1EA421138}" presName="hierRoot3" presStyleCnt="0"/>
      <dgm:spPr/>
    </dgm:pt>
    <dgm:pt modelId="{CFB83EF5-DEE2-46D2-A7AF-714593E86129}" type="pres">
      <dgm:prSet presAssocID="{EFFD0956-9015-40BA-851A-B0F1EA421138}" presName="composite3" presStyleCnt="0"/>
      <dgm:spPr/>
    </dgm:pt>
    <dgm:pt modelId="{89E5DB8B-2EF7-48CB-A453-5F4BFDB08D4B}" type="pres">
      <dgm:prSet presAssocID="{EFFD0956-9015-40BA-851A-B0F1EA421138}" presName="background3" presStyleLbl="node3" presStyleIdx="5" presStyleCnt="6"/>
      <dgm:spPr/>
    </dgm:pt>
    <dgm:pt modelId="{613469EA-0AED-4D69-8BFE-78F82F19D597}" type="pres">
      <dgm:prSet presAssocID="{EFFD0956-9015-40BA-851A-B0F1EA421138}" presName="text3" presStyleLbl="fgAcc3" presStyleIdx="5" presStyleCnt="6">
        <dgm:presLayoutVars>
          <dgm:chPref val="3"/>
        </dgm:presLayoutVars>
      </dgm:prSet>
      <dgm:spPr/>
    </dgm:pt>
    <dgm:pt modelId="{133E5894-7ADE-403D-B0D7-7625B6215A63}" type="pres">
      <dgm:prSet presAssocID="{EFFD0956-9015-40BA-851A-B0F1EA421138}" presName="hierChild4" presStyleCnt="0"/>
      <dgm:spPr/>
    </dgm:pt>
  </dgm:ptLst>
  <dgm:cxnLst>
    <dgm:cxn modelId="{29120210-7F23-4014-B92C-2D1E994D570B}" type="presOf" srcId="{EFFD0956-9015-40BA-851A-B0F1EA421138}" destId="{613469EA-0AED-4D69-8BFE-78F82F19D597}" srcOrd="0" destOrd="0" presId="urn:microsoft.com/office/officeart/2005/8/layout/hierarchy1"/>
    <dgm:cxn modelId="{A8405F1A-6DB5-453B-8C64-661189452A0A}" srcId="{0713491D-986C-41C1-8A97-5A8237F116C9}" destId="{D29AF150-DAF0-441A-8286-6A4CC2EF5CD1}" srcOrd="0" destOrd="0" parTransId="{613F9D73-F1FF-4D7C-B632-5DCE5322170B}" sibTransId="{DA5CB882-BAC7-43CD-A60E-948166F55966}"/>
    <dgm:cxn modelId="{D91C8F26-70D7-4878-8645-01402B2C188B}" type="presOf" srcId="{8E725CA9-7F64-4467-817D-E5661A9CCA85}" destId="{F2D78441-B420-4107-9695-E69DF8A51018}" srcOrd="0" destOrd="0" presId="urn:microsoft.com/office/officeart/2005/8/layout/hierarchy1"/>
    <dgm:cxn modelId="{FAEE7F2B-A2D5-4630-BC0A-F33925CDF66F}" type="presOf" srcId="{C5623E97-57B5-4241-BAD7-E854740EFF56}" destId="{FDDC8390-5CCB-4B8B-8C95-5F8E0A8AD660}" srcOrd="0" destOrd="0" presId="urn:microsoft.com/office/officeart/2005/8/layout/hierarchy1"/>
    <dgm:cxn modelId="{5FC1BC2C-CD10-44CF-B53B-097B34219C59}" type="presOf" srcId="{0713491D-986C-41C1-8A97-5A8237F116C9}" destId="{F1E1A48B-0190-4FDC-BE9B-F4572F223762}" srcOrd="0" destOrd="0" presId="urn:microsoft.com/office/officeart/2005/8/layout/hierarchy1"/>
    <dgm:cxn modelId="{B6890533-61A7-4F42-B240-9F68AAD8FEDF}" type="presOf" srcId="{132B8B36-34A2-4BDD-8907-A8C18DF6FC1D}" destId="{817886FF-44B6-4E4D-BF67-BA9D9C011CB5}" srcOrd="0" destOrd="0" presId="urn:microsoft.com/office/officeart/2005/8/layout/hierarchy1"/>
    <dgm:cxn modelId="{DCD25440-FE4F-4356-B128-E1ED539E8226}" type="presOf" srcId="{B21679F0-5C22-42AB-B6E6-BD6AA0AC0B1B}" destId="{C9890A68-618A-4E6A-BDEC-3ED9ABC103F7}" srcOrd="0" destOrd="0" presId="urn:microsoft.com/office/officeart/2005/8/layout/hierarchy1"/>
    <dgm:cxn modelId="{1359DB40-5B3E-4293-9090-7FC9A2079B57}" srcId="{132B8B36-34A2-4BDD-8907-A8C18DF6FC1D}" destId="{E6AB98E1-BF3C-44D2-B876-1DC875C09496}" srcOrd="1" destOrd="0" parTransId="{7663B71B-3834-4AE8-ACA9-6CC570FC37B9}" sibTransId="{712BF276-1C5D-4B5A-9C4D-96BD03189183}"/>
    <dgm:cxn modelId="{0252465C-AB37-407C-B131-2B3DF5002E38}" srcId="{132B8B36-34A2-4BDD-8907-A8C18DF6FC1D}" destId="{0221D46A-B967-40F4-B0A4-D5947E4D1ACE}" srcOrd="0" destOrd="0" parTransId="{B5542CAC-CB2C-426E-A8C6-ABD76E31A954}" sibTransId="{58989E9D-E924-4D0A-919D-C34F5275AC76}"/>
    <dgm:cxn modelId="{D932185F-1778-4079-921A-18D7039F0737}" type="presOf" srcId="{BC7F82A8-A161-4537-B46F-524A61612DC7}" destId="{7EB7D0B2-5D91-4C4E-A48C-B348964BD063}" srcOrd="0" destOrd="0" presId="urn:microsoft.com/office/officeart/2005/8/layout/hierarchy1"/>
    <dgm:cxn modelId="{F4EB2342-B0A7-4DC5-BF2B-0BC8C7889031}" srcId="{B21679F0-5C22-42AB-B6E6-BD6AA0AC0B1B}" destId="{EFFD0956-9015-40BA-851A-B0F1EA421138}" srcOrd="1" destOrd="0" parTransId="{A3A59983-DA64-4280-8C41-DC61C39C153D}" sibTransId="{888A0F19-1B9B-4B95-9063-55576F962A53}"/>
    <dgm:cxn modelId="{021C0E43-CD6D-41E3-B6BA-D90F2641C5EA}" type="presOf" srcId="{D29AF150-DAF0-441A-8286-6A4CC2EF5CD1}" destId="{60EDE261-2B8B-40A9-BDFB-E5B66A301201}" srcOrd="0" destOrd="0" presId="urn:microsoft.com/office/officeart/2005/8/layout/hierarchy1"/>
    <dgm:cxn modelId="{0BACEA65-2423-4ED3-9F00-C2D4D6C5DFD6}" type="presOf" srcId="{E6AB98E1-BF3C-44D2-B876-1DC875C09496}" destId="{39B23917-F440-4CEF-B199-C0A9469CBFE5}" srcOrd="0" destOrd="0" presId="urn:microsoft.com/office/officeart/2005/8/layout/hierarchy1"/>
    <dgm:cxn modelId="{8A631F69-0122-4A16-AC08-95663372FE64}" srcId="{132B8B36-34A2-4BDD-8907-A8C18DF6FC1D}" destId="{B21679F0-5C22-42AB-B6E6-BD6AA0AC0B1B}" srcOrd="2" destOrd="0" parTransId="{49CE3317-D51D-4C6A-8553-3C31427C8FF0}" sibTransId="{78C07B48-9B84-49F9-A7CA-95603188CEE0}"/>
    <dgm:cxn modelId="{72D67153-1382-4309-8FDF-B99690A190DD}" type="presOf" srcId="{0221D46A-B967-40F4-B0A4-D5947E4D1ACE}" destId="{56370DCC-1F6B-41B3-9287-87806983E25D}" srcOrd="0" destOrd="0" presId="urn:microsoft.com/office/officeart/2005/8/layout/hierarchy1"/>
    <dgm:cxn modelId="{21BD8153-5F49-4D19-9A88-5594BE7131DC}" srcId="{8E725CA9-7F64-4467-817D-E5661A9CCA85}" destId="{4EFD1F86-3930-467C-844B-85A45A2E8433}" srcOrd="1" destOrd="0" parTransId="{E7853FE3-6DA4-4541-81DA-55ACD2F61C6D}" sibTransId="{E520528B-BF96-4E50-9BFE-559757B312CB}"/>
    <dgm:cxn modelId="{27B21958-CE68-4F9F-9941-179418F2F28A}" type="presOf" srcId="{7663B71B-3834-4AE8-ACA9-6CC570FC37B9}" destId="{FDF4AAEC-6E37-4D7D-9A6A-4AA9510ED622}" srcOrd="0" destOrd="0" presId="urn:microsoft.com/office/officeart/2005/8/layout/hierarchy1"/>
    <dgm:cxn modelId="{6A403558-A232-4178-A874-A472F8F7330E}" type="presOf" srcId="{C2280D7D-65E6-44AF-83C0-67C95B54DBAE}" destId="{55DB70C5-F031-4A8E-81F1-B0FD0A51BD6E}" srcOrd="0" destOrd="0" presId="urn:microsoft.com/office/officeart/2005/8/layout/hierarchy1"/>
    <dgm:cxn modelId="{5EBBCA78-1449-4A1B-BBB9-E7124FF54B30}" srcId="{0221D46A-B967-40F4-B0A4-D5947E4D1ACE}" destId="{8E725CA9-7F64-4467-817D-E5661A9CCA85}" srcOrd="0" destOrd="0" parTransId="{759B7180-6510-4FFA-B6DF-B932CDEE7F48}" sibTransId="{63A52573-0ABD-4187-81C1-8410B321C441}"/>
    <dgm:cxn modelId="{64184F79-8701-490C-AB57-61CEB7C09C0E}" srcId="{0713491D-986C-41C1-8A97-5A8237F116C9}" destId="{2A60689B-B8D8-4012-86B5-EF13764CCCEB}" srcOrd="1" destOrd="0" parTransId="{B94965A4-6175-43D3-838F-998D7B7E82F5}" sibTransId="{BE17BACD-A2D7-4455-A426-55EDE04EE7D2}"/>
    <dgm:cxn modelId="{4774787D-6AB9-4FDE-8D53-BDE78E3F66FD}" type="presOf" srcId="{58F2258D-EB3B-4291-A01E-16C3E143A266}" destId="{1CAC62F6-692B-4B38-8492-A0E56AA1AA9A}" srcOrd="0" destOrd="0" presId="urn:microsoft.com/office/officeart/2005/8/layout/hierarchy1"/>
    <dgm:cxn modelId="{59622D88-C591-4304-8389-C9E03B098A2D}" type="presOf" srcId="{7824EF61-0C1C-42E3-80FB-B873E48E6360}" destId="{DD841ACD-C72C-4F63-8D5A-F40F069742C5}" srcOrd="0" destOrd="0" presId="urn:microsoft.com/office/officeart/2005/8/layout/hierarchy1"/>
    <dgm:cxn modelId="{9698ED89-1995-4C8E-81E6-75475AD82E75}" type="presOf" srcId="{759B7180-6510-4FFA-B6DF-B932CDEE7F48}" destId="{F66E40BE-5CC9-4D0A-A63A-A011AD599699}" srcOrd="0" destOrd="0" presId="urn:microsoft.com/office/officeart/2005/8/layout/hierarchy1"/>
    <dgm:cxn modelId="{EEEC058A-FB7A-4C62-B0DD-5CD553AD89FA}" type="presOf" srcId="{B94965A4-6175-43D3-838F-998D7B7E82F5}" destId="{68D3E881-4DAB-43B6-8819-A0927DB6A2D4}" srcOrd="0" destOrd="0" presId="urn:microsoft.com/office/officeart/2005/8/layout/hierarchy1"/>
    <dgm:cxn modelId="{68BC5B8B-56A0-47EB-8C9A-A04C64B98336}" type="presOf" srcId="{4EFD1F86-3930-467C-844B-85A45A2E8433}" destId="{B576D8C5-5B96-4D6F-95BD-223DB9F66C8B}" srcOrd="0" destOrd="0" presId="urn:microsoft.com/office/officeart/2005/8/layout/hierarchy1"/>
    <dgm:cxn modelId="{67A7058F-0404-43D3-AEE9-12E817316671}" type="presOf" srcId="{A3A59983-DA64-4280-8C41-DC61C39C153D}" destId="{D34381AF-1344-43F4-B998-CC4A8E1BC7A3}" srcOrd="0" destOrd="0" presId="urn:microsoft.com/office/officeart/2005/8/layout/hierarchy1"/>
    <dgm:cxn modelId="{A44D3191-AC83-4E05-B665-3378B8D90C2D}" type="presOf" srcId="{2A60689B-B8D8-4012-86B5-EF13764CCCEB}" destId="{D6FED293-8589-4994-BD64-B7FDBFA0B026}" srcOrd="0" destOrd="0" presId="urn:microsoft.com/office/officeart/2005/8/layout/hierarchy1"/>
    <dgm:cxn modelId="{40D02C99-6355-4C34-9131-E3AFEB500083}" type="presOf" srcId="{E7853FE3-6DA4-4541-81DA-55ACD2F61C6D}" destId="{3D430D37-1C3D-4E0D-A9A6-0B148A4AB7CC}" srcOrd="0" destOrd="0" presId="urn:microsoft.com/office/officeart/2005/8/layout/hierarchy1"/>
    <dgm:cxn modelId="{DCB9709D-08D8-40ED-83C1-52F0BCD89F2F}" srcId="{7824EF61-0C1C-42E3-80FB-B873E48E6360}" destId="{132B8B36-34A2-4BDD-8907-A8C18DF6FC1D}" srcOrd="0" destOrd="0" parTransId="{9222B147-F827-4890-A7F2-4B9DD718C4BE}" sibTransId="{354B2D3B-8836-4EE6-A19E-D57BFEAD9C06}"/>
    <dgm:cxn modelId="{5F21F8A8-1658-43EE-8343-963246EACE06}" srcId="{B21679F0-5C22-42AB-B6E6-BD6AA0AC0B1B}" destId="{BC7F82A8-A161-4537-B46F-524A61612DC7}" srcOrd="0" destOrd="0" parTransId="{4EB4FE3A-BA5D-471C-967E-1A7702A9B8E4}" sibTransId="{F7F7A5AA-E616-4095-B8C5-BC13BF263500}"/>
    <dgm:cxn modelId="{5EC2D3AA-7023-4789-97DB-4125AADD07C5}" type="presOf" srcId="{C830C7D9-BEAD-4877-A532-8ADACA021436}" destId="{D9E84FC8-2FEF-47D6-8922-1EEBCA127D77}" srcOrd="0" destOrd="0" presId="urn:microsoft.com/office/officeart/2005/8/layout/hierarchy1"/>
    <dgm:cxn modelId="{3E2FEBBC-43DA-43DE-9EBC-0BECD11494EB}" type="presOf" srcId="{4EB4FE3A-BA5D-471C-967E-1A7702A9B8E4}" destId="{5505F7AE-ED0F-4F4F-BFC4-950F64A1E7A4}" srcOrd="0" destOrd="0" presId="urn:microsoft.com/office/officeart/2005/8/layout/hierarchy1"/>
    <dgm:cxn modelId="{BE2D5AC2-77AD-46CF-AFC2-621E992317AB}" type="presOf" srcId="{613F9D73-F1FF-4D7C-B632-5DCE5322170B}" destId="{9FF369A2-7B32-4F8F-A4FA-DA858A16DCCD}" srcOrd="0" destOrd="0" presId="urn:microsoft.com/office/officeart/2005/8/layout/hierarchy1"/>
    <dgm:cxn modelId="{831D15D0-E0CE-45CF-ABBA-0473B6432AAE}" srcId="{0221D46A-B967-40F4-B0A4-D5947E4D1ACE}" destId="{88982B6D-F5F7-4D29-A9ED-1245D61F1A5C}" srcOrd="1" destOrd="0" parTransId="{C2280D7D-65E6-44AF-83C0-67C95B54DBAE}" sibTransId="{8FA31217-B2DD-4DAB-8D01-F53C4396A1E6}"/>
    <dgm:cxn modelId="{381EEAD9-758E-4E3A-93CB-C4BD72457CD2}" type="presOf" srcId="{B5542CAC-CB2C-426E-A8C6-ABD76E31A954}" destId="{60BD53FE-9F7E-49A6-8FEA-05015E4FC1B3}" srcOrd="0" destOrd="0" presId="urn:microsoft.com/office/officeart/2005/8/layout/hierarchy1"/>
    <dgm:cxn modelId="{E78A99DB-69AF-4DEE-BB02-F907856A1A8C}" srcId="{E6AB98E1-BF3C-44D2-B876-1DC875C09496}" destId="{51A8FCD6-5AFA-4AD7-B3A3-D9685E6D5024}" srcOrd="0" destOrd="0" parTransId="{C830C7D9-BEAD-4877-A532-8ADACA021436}" sibTransId="{9A1B76A4-C9A5-4280-9567-CFA9223428F8}"/>
    <dgm:cxn modelId="{6CC3E4DD-F481-4EC5-B6D9-2D1F2FF382EE}" srcId="{8E725CA9-7F64-4467-817D-E5661A9CCA85}" destId="{58F2258D-EB3B-4291-A01E-16C3E143A266}" srcOrd="0" destOrd="0" parTransId="{C4C96CB5-9C1A-4258-8E66-DE445CF00E5A}" sibTransId="{489CC4BB-9C80-49B2-8BCC-12C0C34DCD62}"/>
    <dgm:cxn modelId="{A97419E0-DEF7-4042-BA8F-AC0AEAA6EBCE}" type="presOf" srcId="{49CE3317-D51D-4C6A-8553-3C31427C8FF0}" destId="{89A40241-5EC1-43C3-8147-58D758A7CBD7}" srcOrd="0" destOrd="0" presId="urn:microsoft.com/office/officeart/2005/8/layout/hierarchy1"/>
    <dgm:cxn modelId="{39CB9FE1-7C76-4B1E-8FF8-A3E102E47507}" type="presOf" srcId="{88982B6D-F5F7-4D29-A9ED-1245D61F1A5C}" destId="{0D5BEB9B-3C0A-4375-9B37-E8496FFCF931}" srcOrd="0" destOrd="0" presId="urn:microsoft.com/office/officeart/2005/8/layout/hierarchy1"/>
    <dgm:cxn modelId="{78830EEC-D007-4479-A67E-ED43EA5831D0}" srcId="{E6AB98E1-BF3C-44D2-B876-1DC875C09496}" destId="{0713491D-986C-41C1-8A97-5A8237F116C9}" srcOrd="1" destOrd="0" parTransId="{C5623E97-57B5-4241-BAD7-E854740EFF56}" sibTransId="{39B9B450-4501-431C-9DB1-D9652E8DBDBA}"/>
    <dgm:cxn modelId="{392F08EE-8C36-419F-A070-60D06ECA54DE}" type="presOf" srcId="{C4C96CB5-9C1A-4258-8E66-DE445CF00E5A}" destId="{64DACD83-8180-46B3-97D5-322872FECE8D}" srcOrd="0" destOrd="0" presId="urn:microsoft.com/office/officeart/2005/8/layout/hierarchy1"/>
    <dgm:cxn modelId="{AA4D88FE-A344-492C-A466-E437DDC79263}" type="presOf" srcId="{51A8FCD6-5AFA-4AD7-B3A3-D9685E6D5024}" destId="{5D3822BE-9A65-4A2E-932B-EB9EDC64A9CC}" srcOrd="0" destOrd="0" presId="urn:microsoft.com/office/officeart/2005/8/layout/hierarchy1"/>
    <dgm:cxn modelId="{92621752-CB6E-482E-8CC3-A84B6C6B4704}" type="presParOf" srcId="{DD841ACD-C72C-4F63-8D5A-F40F069742C5}" destId="{DCA28A82-CDC9-4F4E-BF5E-DCFFA9F9EE4D}" srcOrd="0" destOrd="0" presId="urn:microsoft.com/office/officeart/2005/8/layout/hierarchy1"/>
    <dgm:cxn modelId="{C8A229CE-953C-4AD5-9307-F9F4709CF185}" type="presParOf" srcId="{DCA28A82-CDC9-4F4E-BF5E-DCFFA9F9EE4D}" destId="{05F45F1A-CB9F-4563-87A2-81034A2E5467}" srcOrd="0" destOrd="0" presId="urn:microsoft.com/office/officeart/2005/8/layout/hierarchy1"/>
    <dgm:cxn modelId="{2982186D-37C1-4624-B7AD-F80445AD7AE8}" type="presParOf" srcId="{05F45F1A-CB9F-4563-87A2-81034A2E5467}" destId="{65D3041A-5AA9-401E-9A87-078831F1E048}" srcOrd="0" destOrd="0" presId="urn:microsoft.com/office/officeart/2005/8/layout/hierarchy1"/>
    <dgm:cxn modelId="{75E58016-4BA4-4757-88A8-18C19F378B2A}" type="presParOf" srcId="{05F45F1A-CB9F-4563-87A2-81034A2E5467}" destId="{817886FF-44B6-4E4D-BF67-BA9D9C011CB5}" srcOrd="1" destOrd="0" presId="urn:microsoft.com/office/officeart/2005/8/layout/hierarchy1"/>
    <dgm:cxn modelId="{253809CD-7E36-4D42-9BCE-CE20D15A8BC7}" type="presParOf" srcId="{DCA28A82-CDC9-4F4E-BF5E-DCFFA9F9EE4D}" destId="{A2CB6A80-2F98-4446-AD1C-7B15072C5D81}" srcOrd="1" destOrd="0" presId="urn:microsoft.com/office/officeart/2005/8/layout/hierarchy1"/>
    <dgm:cxn modelId="{DA8BA587-E27C-47CB-A178-9EF81AF094D3}" type="presParOf" srcId="{A2CB6A80-2F98-4446-AD1C-7B15072C5D81}" destId="{60BD53FE-9F7E-49A6-8FEA-05015E4FC1B3}" srcOrd="0" destOrd="0" presId="urn:microsoft.com/office/officeart/2005/8/layout/hierarchy1"/>
    <dgm:cxn modelId="{3E1BCD47-C956-42A6-9392-C2394C038FCF}" type="presParOf" srcId="{A2CB6A80-2F98-4446-AD1C-7B15072C5D81}" destId="{C01EE249-F08B-4FF8-B6E2-4E20EB764774}" srcOrd="1" destOrd="0" presId="urn:microsoft.com/office/officeart/2005/8/layout/hierarchy1"/>
    <dgm:cxn modelId="{075A7A43-7F93-45BF-BE23-6B4257A8AB05}" type="presParOf" srcId="{C01EE249-F08B-4FF8-B6E2-4E20EB764774}" destId="{21CC1CDA-DC53-4BA9-A944-AAA559795E66}" srcOrd="0" destOrd="0" presId="urn:microsoft.com/office/officeart/2005/8/layout/hierarchy1"/>
    <dgm:cxn modelId="{266FCD65-8434-4B1C-BB51-70FF94691D6C}" type="presParOf" srcId="{21CC1CDA-DC53-4BA9-A944-AAA559795E66}" destId="{5BA5D3EF-0013-45BF-8984-412B8443A8E2}" srcOrd="0" destOrd="0" presId="urn:microsoft.com/office/officeart/2005/8/layout/hierarchy1"/>
    <dgm:cxn modelId="{56179B54-F16B-4AFC-BBA8-CC2253E3A20F}" type="presParOf" srcId="{21CC1CDA-DC53-4BA9-A944-AAA559795E66}" destId="{56370DCC-1F6B-41B3-9287-87806983E25D}" srcOrd="1" destOrd="0" presId="urn:microsoft.com/office/officeart/2005/8/layout/hierarchy1"/>
    <dgm:cxn modelId="{2D6C4F90-3F35-490A-9D88-9AC2C531528F}" type="presParOf" srcId="{C01EE249-F08B-4FF8-B6E2-4E20EB764774}" destId="{36BB2C81-1C37-43C0-870B-9841563ADB19}" srcOrd="1" destOrd="0" presId="urn:microsoft.com/office/officeart/2005/8/layout/hierarchy1"/>
    <dgm:cxn modelId="{CB49161B-E495-4591-B9BC-4F823EFD5789}" type="presParOf" srcId="{36BB2C81-1C37-43C0-870B-9841563ADB19}" destId="{F66E40BE-5CC9-4D0A-A63A-A011AD599699}" srcOrd="0" destOrd="0" presId="urn:microsoft.com/office/officeart/2005/8/layout/hierarchy1"/>
    <dgm:cxn modelId="{E742EF38-8F38-4582-959E-5145B81D81DE}" type="presParOf" srcId="{36BB2C81-1C37-43C0-870B-9841563ADB19}" destId="{C1B125D9-22AC-4FC2-8F04-BC8CB2AF7C35}" srcOrd="1" destOrd="0" presId="urn:microsoft.com/office/officeart/2005/8/layout/hierarchy1"/>
    <dgm:cxn modelId="{67E9357C-52E4-4089-BABA-B96BEABEBBB0}" type="presParOf" srcId="{C1B125D9-22AC-4FC2-8F04-BC8CB2AF7C35}" destId="{7DA77732-B0A7-41B1-9FB5-03975E9F01AE}" srcOrd="0" destOrd="0" presId="urn:microsoft.com/office/officeart/2005/8/layout/hierarchy1"/>
    <dgm:cxn modelId="{C6357EC7-9F33-4979-B64A-8BAE900DBE35}" type="presParOf" srcId="{7DA77732-B0A7-41B1-9FB5-03975E9F01AE}" destId="{5215D08E-6B85-4982-927B-12F662002BF9}" srcOrd="0" destOrd="0" presId="urn:microsoft.com/office/officeart/2005/8/layout/hierarchy1"/>
    <dgm:cxn modelId="{06938FB1-50DC-4E57-A4E7-701B343CCD1B}" type="presParOf" srcId="{7DA77732-B0A7-41B1-9FB5-03975E9F01AE}" destId="{F2D78441-B420-4107-9695-E69DF8A51018}" srcOrd="1" destOrd="0" presId="urn:microsoft.com/office/officeart/2005/8/layout/hierarchy1"/>
    <dgm:cxn modelId="{7B4E8B1B-44FD-4B8E-A18F-77C933FD12BC}" type="presParOf" srcId="{C1B125D9-22AC-4FC2-8F04-BC8CB2AF7C35}" destId="{FA12DDD8-83B7-4ECE-A0A7-4F3AD2095F75}" srcOrd="1" destOrd="0" presId="urn:microsoft.com/office/officeart/2005/8/layout/hierarchy1"/>
    <dgm:cxn modelId="{72D7EC69-4180-42EA-B5C9-7EEF7CD6F64B}" type="presParOf" srcId="{FA12DDD8-83B7-4ECE-A0A7-4F3AD2095F75}" destId="{64DACD83-8180-46B3-97D5-322872FECE8D}" srcOrd="0" destOrd="0" presId="urn:microsoft.com/office/officeart/2005/8/layout/hierarchy1"/>
    <dgm:cxn modelId="{321A7738-25D1-46BF-8B50-93BE8E10FD00}" type="presParOf" srcId="{FA12DDD8-83B7-4ECE-A0A7-4F3AD2095F75}" destId="{C945E3B8-1600-4967-8F13-E640995B0066}" srcOrd="1" destOrd="0" presId="urn:microsoft.com/office/officeart/2005/8/layout/hierarchy1"/>
    <dgm:cxn modelId="{AD6B0E3E-4DF9-4D3E-9176-27BC627974B8}" type="presParOf" srcId="{C945E3B8-1600-4967-8F13-E640995B0066}" destId="{248F8C34-EAEB-4D21-AD9C-753C366D41B0}" srcOrd="0" destOrd="0" presId="urn:microsoft.com/office/officeart/2005/8/layout/hierarchy1"/>
    <dgm:cxn modelId="{BE02A6FD-F0CE-4E53-99EF-AEA7B4A27F19}" type="presParOf" srcId="{248F8C34-EAEB-4D21-AD9C-753C366D41B0}" destId="{6C1DF468-6186-4935-BB51-4989E704E9F2}" srcOrd="0" destOrd="0" presId="urn:microsoft.com/office/officeart/2005/8/layout/hierarchy1"/>
    <dgm:cxn modelId="{BF89D842-C85B-4FAF-9ED8-C3F43A5FC280}" type="presParOf" srcId="{248F8C34-EAEB-4D21-AD9C-753C366D41B0}" destId="{1CAC62F6-692B-4B38-8492-A0E56AA1AA9A}" srcOrd="1" destOrd="0" presId="urn:microsoft.com/office/officeart/2005/8/layout/hierarchy1"/>
    <dgm:cxn modelId="{B5278A8B-77C5-4DF3-9E82-A46E3DADDEC3}" type="presParOf" srcId="{C945E3B8-1600-4967-8F13-E640995B0066}" destId="{C303B2A0-CD67-4F1A-943E-8E8F8C9E2056}" srcOrd="1" destOrd="0" presId="urn:microsoft.com/office/officeart/2005/8/layout/hierarchy1"/>
    <dgm:cxn modelId="{66E85D91-B624-485A-BA89-C46723B896F0}" type="presParOf" srcId="{FA12DDD8-83B7-4ECE-A0A7-4F3AD2095F75}" destId="{3D430D37-1C3D-4E0D-A9A6-0B148A4AB7CC}" srcOrd="2" destOrd="0" presId="urn:microsoft.com/office/officeart/2005/8/layout/hierarchy1"/>
    <dgm:cxn modelId="{8F938144-4663-468B-9E19-2D2952F46550}" type="presParOf" srcId="{FA12DDD8-83B7-4ECE-A0A7-4F3AD2095F75}" destId="{40EFD37A-2D94-4912-84A6-6FF845CEF4F7}" srcOrd="3" destOrd="0" presId="urn:microsoft.com/office/officeart/2005/8/layout/hierarchy1"/>
    <dgm:cxn modelId="{FD58207C-83E0-4628-B206-CDEBEB0180C6}" type="presParOf" srcId="{40EFD37A-2D94-4912-84A6-6FF845CEF4F7}" destId="{D1BF5B04-9904-4266-99A5-88C9FCEAF602}" srcOrd="0" destOrd="0" presId="urn:microsoft.com/office/officeart/2005/8/layout/hierarchy1"/>
    <dgm:cxn modelId="{788B0DDD-EEE6-4EC1-A8D6-2E49E9CD95BF}" type="presParOf" srcId="{D1BF5B04-9904-4266-99A5-88C9FCEAF602}" destId="{333167BA-2AD0-4305-BFF8-7FDBA33B8CA6}" srcOrd="0" destOrd="0" presId="urn:microsoft.com/office/officeart/2005/8/layout/hierarchy1"/>
    <dgm:cxn modelId="{D8626D49-5C5D-40DF-AF99-C7B99ED7836F}" type="presParOf" srcId="{D1BF5B04-9904-4266-99A5-88C9FCEAF602}" destId="{B576D8C5-5B96-4D6F-95BD-223DB9F66C8B}" srcOrd="1" destOrd="0" presId="urn:microsoft.com/office/officeart/2005/8/layout/hierarchy1"/>
    <dgm:cxn modelId="{D5CC5BC8-E66C-46A5-9E8B-B20C31B67C3E}" type="presParOf" srcId="{40EFD37A-2D94-4912-84A6-6FF845CEF4F7}" destId="{976B2548-EE7F-4017-8E3E-D998C4EC0005}" srcOrd="1" destOrd="0" presId="urn:microsoft.com/office/officeart/2005/8/layout/hierarchy1"/>
    <dgm:cxn modelId="{6575D8D8-A9F8-4CC0-8917-AB70EE1781A9}" type="presParOf" srcId="{36BB2C81-1C37-43C0-870B-9841563ADB19}" destId="{55DB70C5-F031-4A8E-81F1-B0FD0A51BD6E}" srcOrd="2" destOrd="0" presId="urn:microsoft.com/office/officeart/2005/8/layout/hierarchy1"/>
    <dgm:cxn modelId="{0A24C794-E5FB-491E-9CF7-3FCCA39A5161}" type="presParOf" srcId="{36BB2C81-1C37-43C0-870B-9841563ADB19}" destId="{B5F6DEFA-0DBC-4FE3-AFDE-00613A6AAB87}" srcOrd="3" destOrd="0" presId="urn:microsoft.com/office/officeart/2005/8/layout/hierarchy1"/>
    <dgm:cxn modelId="{4B690A82-5FB6-4B74-BE30-B33851CAE6C1}" type="presParOf" srcId="{B5F6DEFA-0DBC-4FE3-AFDE-00613A6AAB87}" destId="{1E4BC996-5648-483D-B59A-84CB690771D6}" srcOrd="0" destOrd="0" presId="urn:microsoft.com/office/officeart/2005/8/layout/hierarchy1"/>
    <dgm:cxn modelId="{EDADA1A7-D709-4789-A4D1-2082F7FC27C9}" type="presParOf" srcId="{1E4BC996-5648-483D-B59A-84CB690771D6}" destId="{E880BFB9-ED9C-4EBB-99A1-694763F7544C}" srcOrd="0" destOrd="0" presId="urn:microsoft.com/office/officeart/2005/8/layout/hierarchy1"/>
    <dgm:cxn modelId="{4829AB0A-25C6-4A35-AFDB-EB7F53B0267C}" type="presParOf" srcId="{1E4BC996-5648-483D-B59A-84CB690771D6}" destId="{0D5BEB9B-3C0A-4375-9B37-E8496FFCF931}" srcOrd="1" destOrd="0" presId="urn:microsoft.com/office/officeart/2005/8/layout/hierarchy1"/>
    <dgm:cxn modelId="{D9638D98-1A97-40FD-BAC3-B49979C01BB1}" type="presParOf" srcId="{B5F6DEFA-0DBC-4FE3-AFDE-00613A6AAB87}" destId="{B00F0FFB-DA56-4A50-8940-9D788C5BDC8B}" srcOrd="1" destOrd="0" presId="urn:microsoft.com/office/officeart/2005/8/layout/hierarchy1"/>
    <dgm:cxn modelId="{7F17BC1B-90D8-49D8-ADE6-444270D0FC64}" type="presParOf" srcId="{A2CB6A80-2F98-4446-AD1C-7B15072C5D81}" destId="{FDF4AAEC-6E37-4D7D-9A6A-4AA9510ED622}" srcOrd="2" destOrd="0" presId="urn:microsoft.com/office/officeart/2005/8/layout/hierarchy1"/>
    <dgm:cxn modelId="{A9D9BAE7-8CF0-454C-966D-0DE5B9F77790}" type="presParOf" srcId="{A2CB6A80-2F98-4446-AD1C-7B15072C5D81}" destId="{0688BFDE-035F-427C-BE8C-B0425270970F}" srcOrd="3" destOrd="0" presId="urn:microsoft.com/office/officeart/2005/8/layout/hierarchy1"/>
    <dgm:cxn modelId="{1562A290-76E3-4F40-8A07-6273022331E8}" type="presParOf" srcId="{0688BFDE-035F-427C-BE8C-B0425270970F}" destId="{5C9EEC70-653A-4F38-A8BB-79D020CEBA3E}" srcOrd="0" destOrd="0" presId="urn:microsoft.com/office/officeart/2005/8/layout/hierarchy1"/>
    <dgm:cxn modelId="{50CD3AC2-8DBE-4218-B3E5-DF054106CD2A}" type="presParOf" srcId="{5C9EEC70-653A-4F38-A8BB-79D020CEBA3E}" destId="{81F7980C-A009-4F12-8BF2-2219E7A9C09B}" srcOrd="0" destOrd="0" presId="urn:microsoft.com/office/officeart/2005/8/layout/hierarchy1"/>
    <dgm:cxn modelId="{753CB9ED-1178-4BC1-B4A0-26D150A0244F}" type="presParOf" srcId="{5C9EEC70-653A-4F38-A8BB-79D020CEBA3E}" destId="{39B23917-F440-4CEF-B199-C0A9469CBFE5}" srcOrd="1" destOrd="0" presId="urn:microsoft.com/office/officeart/2005/8/layout/hierarchy1"/>
    <dgm:cxn modelId="{6FBE8C55-0AD6-4DDD-A441-DAE665C1E7FB}" type="presParOf" srcId="{0688BFDE-035F-427C-BE8C-B0425270970F}" destId="{847B1C17-E67E-43E7-883D-B6C2DC794B1A}" srcOrd="1" destOrd="0" presId="urn:microsoft.com/office/officeart/2005/8/layout/hierarchy1"/>
    <dgm:cxn modelId="{AB95C3D0-9117-4D3E-B09D-3A198EAD1A27}" type="presParOf" srcId="{847B1C17-E67E-43E7-883D-B6C2DC794B1A}" destId="{D9E84FC8-2FEF-47D6-8922-1EEBCA127D77}" srcOrd="0" destOrd="0" presId="urn:microsoft.com/office/officeart/2005/8/layout/hierarchy1"/>
    <dgm:cxn modelId="{67C168D5-A2B5-4F00-A337-ADC10B2DA79F}" type="presParOf" srcId="{847B1C17-E67E-43E7-883D-B6C2DC794B1A}" destId="{913672BB-E6A0-4F16-B812-0C0860A3A68C}" srcOrd="1" destOrd="0" presId="urn:microsoft.com/office/officeart/2005/8/layout/hierarchy1"/>
    <dgm:cxn modelId="{E7E7F965-261A-401A-B062-8C79DA3D614E}" type="presParOf" srcId="{913672BB-E6A0-4F16-B812-0C0860A3A68C}" destId="{1AD8E993-E894-4870-B99D-736CC2EA5D38}" srcOrd="0" destOrd="0" presId="urn:microsoft.com/office/officeart/2005/8/layout/hierarchy1"/>
    <dgm:cxn modelId="{BAE73831-C193-40C5-A52B-1FD891A9F853}" type="presParOf" srcId="{1AD8E993-E894-4870-B99D-736CC2EA5D38}" destId="{3C4C0286-25C2-44EF-8FBC-58750350790D}" srcOrd="0" destOrd="0" presId="urn:microsoft.com/office/officeart/2005/8/layout/hierarchy1"/>
    <dgm:cxn modelId="{0AFA06E6-9152-43E5-BAA6-E689DFBDCBB0}" type="presParOf" srcId="{1AD8E993-E894-4870-B99D-736CC2EA5D38}" destId="{5D3822BE-9A65-4A2E-932B-EB9EDC64A9CC}" srcOrd="1" destOrd="0" presId="urn:microsoft.com/office/officeart/2005/8/layout/hierarchy1"/>
    <dgm:cxn modelId="{1634E408-3F18-400D-831F-496136AE4BCC}" type="presParOf" srcId="{913672BB-E6A0-4F16-B812-0C0860A3A68C}" destId="{AFDC1E88-943B-4CFD-AE01-151B8C92C8FA}" srcOrd="1" destOrd="0" presId="urn:microsoft.com/office/officeart/2005/8/layout/hierarchy1"/>
    <dgm:cxn modelId="{2DF09375-F13E-4EEB-8230-6BF30F9058DD}" type="presParOf" srcId="{847B1C17-E67E-43E7-883D-B6C2DC794B1A}" destId="{FDDC8390-5CCB-4B8B-8C95-5F8E0A8AD660}" srcOrd="2" destOrd="0" presId="urn:microsoft.com/office/officeart/2005/8/layout/hierarchy1"/>
    <dgm:cxn modelId="{4E737140-9D3B-489F-AFEE-963E38D50302}" type="presParOf" srcId="{847B1C17-E67E-43E7-883D-B6C2DC794B1A}" destId="{F84016C8-0471-4366-BA86-BB52C53D0303}" srcOrd="3" destOrd="0" presId="urn:microsoft.com/office/officeart/2005/8/layout/hierarchy1"/>
    <dgm:cxn modelId="{2AE85F12-6E3B-41A7-AD42-28325DCE1525}" type="presParOf" srcId="{F84016C8-0471-4366-BA86-BB52C53D0303}" destId="{ED0E3F56-B24C-4ED6-809C-A72726685021}" srcOrd="0" destOrd="0" presId="urn:microsoft.com/office/officeart/2005/8/layout/hierarchy1"/>
    <dgm:cxn modelId="{4ED5D7DA-25CE-4EF6-9540-DBC9FF8FA262}" type="presParOf" srcId="{ED0E3F56-B24C-4ED6-809C-A72726685021}" destId="{07423A18-BBC6-4E61-ADBB-2D0E490DB93F}" srcOrd="0" destOrd="0" presId="urn:microsoft.com/office/officeart/2005/8/layout/hierarchy1"/>
    <dgm:cxn modelId="{AC67180D-ABD5-4ABF-8D42-B892C1B2DE9A}" type="presParOf" srcId="{ED0E3F56-B24C-4ED6-809C-A72726685021}" destId="{F1E1A48B-0190-4FDC-BE9B-F4572F223762}" srcOrd="1" destOrd="0" presId="urn:microsoft.com/office/officeart/2005/8/layout/hierarchy1"/>
    <dgm:cxn modelId="{2A46E014-BDCD-4E0F-86BC-8976B62EF49B}" type="presParOf" srcId="{F84016C8-0471-4366-BA86-BB52C53D0303}" destId="{9F51ED01-5B76-4FB3-B290-01E1C6933D89}" srcOrd="1" destOrd="0" presId="urn:microsoft.com/office/officeart/2005/8/layout/hierarchy1"/>
    <dgm:cxn modelId="{67900CD5-A455-4473-BF72-0528FA7FEC58}" type="presParOf" srcId="{9F51ED01-5B76-4FB3-B290-01E1C6933D89}" destId="{9FF369A2-7B32-4F8F-A4FA-DA858A16DCCD}" srcOrd="0" destOrd="0" presId="urn:microsoft.com/office/officeart/2005/8/layout/hierarchy1"/>
    <dgm:cxn modelId="{49A7F09E-2B4F-40DA-BA24-45C4BC8D559A}" type="presParOf" srcId="{9F51ED01-5B76-4FB3-B290-01E1C6933D89}" destId="{A1DD6177-93E1-4F9C-A269-A68B6C4AB8FE}" srcOrd="1" destOrd="0" presId="urn:microsoft.com/office/officeart/2005/8/layout/hierarchy1"/>
    <dgm:cxn modelId="{E62246CA-CA3C-4C9B-B164-7F7B8F05B315}" type="presParOf" srcId="{A1DD6177-93E1-4F9C-A269-A68B6C4AB8FE}" destId="{AB3549BD-FDFB-43C0-BC53-3A1B9ACD0D14}" srcOrd="0" destOrd="0" presId="urn:microsoft.com/office/officeart/2005/8/layout/hierarchy1"/>
    <dgm:cxn modelId="{C32B89ED-2E6B-406A-8245-D09B23046999}" type="presParOf" srcId="{AB3549BD-FDFB-43C0-BC53-3A1B9ACD0D14}" destId="{56265B10-5EB8-4C11-B337-A8C4D0BE8C45}" srcOrd="0" destOrd="0" presId="urn:microsoft.com/office/officeart/2005/8/layout/hierarchy1"/>
    <dgm:cxn modelId="{A60FD2EB-4CA8-4381-9B7F-1C6644DF5907}" type="presParOf" srcId="{AB3549BD-FDFB-43C0-BC53-3A1B9ACD0D14}" destId="{60EDE261-2B8B-40A9-BDFB-E5B66A301201}" srcOrd="1" destOrd="0" presId="urn:microsoft.com/office/officeart/2005/8/layout/hierarchy1"/>
    <dgm:cxn modelId="{F68A5488-8817-4A1F-8B55-71AD028A58E2}" type="presParOf" srcId="{A1DD6177-93E1-4F9C-A269-A68B6C4AB8FE}" destId="{915928C2-58DC-4CE6-AA0A-0888824EC410}" srcOrd="1" destOrd="0" presId="urn:microsoft.com/office/officeart/2005/8/layout/hierarchy1"/>
    <dgm:cxn modelId="{1B51DBCE-9640-4797-8535-A9C5E06F8B51}" type="presParOf" srcId="{9F51ED01-5B76-4FB3-B290-01E1C6933D89}" destId="{68D3E881-4DAB-43B6-8819-A0927DB6A2D4}" srcOrd="2" destOrd="0" presId="urn:microsoft.com/office/officeart/2005/8/layout/hierarchy1"/>
    <dgm:cxn modelId="{362C08FD-E7F9-48A2-AD07-6A1E85A1B98F}" type="presParOf" srcId="{9F51ED01-5B76-4FB3-B290-01E1C6933D89}" destId="{019AA306-52DD-452F-A6FD-D9559C6D4314}" srcOrd="3" destOrd="0" presId="urn:microsoft.com/office/officeart/2005/8/layout/hierarchy1"/>
    <dgm:cxn modelId="{F1E7129E-200C-474D-A0FB-436538DFF021}" type="presParOf" srcId="{019AA306-52DD-452F-A6FD-D9559C6D4314}" destId="{E8175111-87E0-40DA-9512-1B2792F9F777}" srcOrd="0" destOrd="0" presId="urn:microsoft.com/office/officeart/2005/8/layout/hierarchy1"/>
    <dgm:cxn modelId="{A063B6EC-6B99-4D5A-8E06-046871D7704C}" type="presParOf" srcId="{E8175111-87E0-40DA-9512-1B2792F9F777}" destId="{4E51177C-642A-4115-BE0E-C765014CC7D3}" srcOrd="0" destOrd="0" presId="urn:microsoft.com/office/officeart/2005/8/layout/hierarchy1"/>
    <dgm:cxn modelId="{5E058735-CE3E-44DE-A587-568AD0FD7DF1}" type="presParOf" srcId="{E8175111-87E0-40DA-9512-1B2792F9F777}" destId="{D6FED293-8589-4994-BD64-B7FDBFA0B026}" srcOrd="1" destOrd="0" presId="urn:microsoft.com/office/officeart/2005/8/layout/hierarchy1"/>
    <dgm:cxn modelId="{8752780E-CE35-489D-BBF7-FAEC2EB04FBE}" type="presParOf" srcId="{019AA306-52DD-452F-A6FD-D9559C6D4314}" destId="{55D8662E-7D74-47C5-8B76-9C89062DA816}" srcOrd="1" destOrd="0" presId="urn:microsoft.com/office/officeart/2005/8/layout/hierarchy1"/>
    <dgm:cxn modelId="{2AC0D7E6-0F7A-402C-8323-2B7D8E074C5B}" type="presParOf" srcId="{A2CB6A80-2F98-4446-AD1C-7B15072C5D81}" destId="{89A40241-5EC1-43C3-8147-58D758A7CBD7}" srcOrd="4" destOrd="0" presId="urn:microsoft.com/office/officeart/2005/8/layout/hierarchy1"/>
    <dgm:cxn modelId="{4B7BC330-B0B1-4D19-9C1F-C0B26DA3DA9A}" type="presParOf" srcId="{A2CB6A80-2F98-4446-AD1C-7B15072C5D81}" destId="{BC19C45A-B703-4AB9-8EF0-26893E48E50E}" srcOrd="5" destOrd="0" presId="urn:microsoft.com/office/officeart/2005/8/layout/hierarchy1"/>
    <dgm:cxn modelId="{879B4474-A8BC-4D12-B3FB-8D0411CF6F41}" type="presParOf" srcId="{BC19C45A-B703-4AB9-8EF0-26893E48E50E}" destId="{C31F4573-B6E4-4412-951C-36399888152D}" srcOrd="0" destOrd="0" presId="urn:microsoft.com/office/officeart/2005/8/layout/hierarchy1"/>
    <dgm:cxn modelId="{2B2A4CAD-8787-4768-8D3D-60C3B7E0D362}" type="presParOf" srcId="{C31F4573-B6E4-4412-951C-36399888152D}" destId="{3C654CC5-34B8-4B14-92CF-7AC7CE843572}" srcOrd="0" destOrd="0" presId="urn:microsoft.com/office/officeart/2005/8/layout/hierarchy1"/>
    <dgm:cxn modelId="{96321181-84C9-4CBE-84C1-14346842F707}" type="presParOf" srcId="{C31F4573-B6E4-4412-951C-36399888152D}" destId="{C9890A68-618A-4E6A-BDEC-3ED9ABC103F7}" srcOrd="1" destOrd="0" presId="urn:microsoft.com/office/officeart/2005/8/layout/hierarchy1"/>
    <dgm:cxn modelId="{0EFECE7C-8FC5-4294-9BEB-1CA3D84C900A}" type="presParOf" srcId="{BC19C45A-B703-4AB9-8EF0-26893E48E50E}" destId="{6CE392FF-0278-46A9-91C4-3D0390467CD8}" srcOrd="1" destOrd="0" presId="urn:microsoft.com/office/officeart/2005/8/layout/hierarchy1"/>
    <dgm:cxn modelId="{1DF0BA12-036C-4CBA-BA48-58B9BF8EAEC2}" type="presParOf" srcId="{6CE392FF-0278-46A9-91C4-3D0390467CD8}" destId="{5505F7AE-ED0F-4F4F-BFC4-950F64A1E7A4}" srcOrd="0" destOrd="0" presId="urn:microsoft.com/office/officeart/2005/8/layout/hierarchy1"/>
    <dgm:cxn modelId="{4D23CD78-1F8B-42B2-BC38-A972934A4C15}" type="presParOf" srcId="{6CE392FF-0278-46A9-91C4-3D0390467CD8}" destId="{377407D9-1F01-4555-B8DB-091BC2BC6A61}" srcOrd="1" destOrd="0" presId="urn:microsoft.com/office/officeart/2005/8/layout/hierarchy1"/>
    <dgm:cxn modelId="{345E2350-5C52-48EC-8116-7381E57C142E}" type="presParOf" srcId="{377407D9-1F01-4555-B8DB-091BC2BC6A61}" destId="{F09F97FD-BC4A-421E-9E26-902E9667381C}" srcOrd="0" destOrd="0" presId="urn:microsoft.com/office/officeart/2005/8/layout/hierarchy1"/>
    <dgm:cxn modelId="{2915E98D-7686-40A5-B4C4-42799AC3DB85}" type="presParOf" srcId="{F09F97FD-BC4A-421E-9E26-902E9667381C}" destId="{A132F70A-33D0-4BCB-A422-A1DB39F8B30E}" srcOrd="0" destOrd="0" presId="urn:microsoft.com/office/officeart/2005/8/layout/hierarchy1"/>
    <dgm:cxn modelId="{7AED2DFA-88AB-4B0D-884A-4125128E3B2C}" type="presParOf" srcId="{F09F97FD-BC4A-421E-9E26-902E9667381C}" destId="{7EB7D0B2-5D91-4C4E-A48C-B348964BD063}" srcOrd="1" destOrd="0" presId="urn:microsoft.com/office/officeart/2005/8/layout/hierarchy1"/>
    <dgm:cxn modelId="{45F90845-6F33-4DE2-8F18-43C06D2EC51A}" type="presParOf" srcId="{377407D9-1F01-4555-B8DB-091BC2BC6A61}" destId="{B88A2197-3D56-4824-B277-7204D111349B}" srcOrd="1" destOrd="0" presId="urn:microsoft.com/office/officeart/2005/8/layout/hierarchy1"/>
    <dgm:cxn modelId="{886C43DA-BCE5-4081-9B37-7DE277CA1969}" type="presParOf" srcId="{6CE392FF-0278-46A9-91C4-3D0390467CD8}" destId="{D34381AF-1344-43F4-B998-CC4A8E1BC7A3}" srcOrd="2" destOrd="0" presId="urn:microsoft.com/office/officeart/2005/8/layout/hierarchy1"/>
    <dgm:cxn modelId="{3D7C262A-91FF-41F3-8C7E-8A4B8554FD63}" type="presParOf" srcId="{6CE392FF-0278-46A9-91C4-3D0390467CD8}" destId="{A38AEE28-5D51-4F55-9A50-74AB64B9F68E}" srcOrd="3" destOrd="0" presId="urn:microsoft.com/office/officeart/2005/8/layout/hierarchy1"/>
    <dgm:cxn modelId="{E5A3CC63-97FD-4E87-9504-2EC005CADD49}" type="presParOf" srcId="{A38AEE28-5D51-4F55-9A50-74AB64B9F68E}" destId="{CFB83EF5-DEE2-46D2-A7AF-714593E86129}" srcOrd="0" destOrd="0" presId="urn:microsoft.com/office/officeart/2005/8/layout/hierarchy1"/>
    <dgm:cxn modelId="{6CDF62AF-D0A7-4D78-BC39-9018FC1546FA}" type="presParOf" srcId="{CFB83EF5-DEE2-46D2-A7AF-714593E86129}" destId="{89E5DB8B-2EF7-48CB-A453-5F4BFDB08D4B}" srcOrd="0" destOrd="0" presId="urn:microsoft.com/office/officeart/2005/8/layout/hierarchy1"/>
    <dgm:cxn modelId="{71E7E8C6-B682-4B76-8365-219C36202C5B}" type="presParOf" srcId="{CFB83EF5-DEE2-46D2-A7AF-714593E86129}" destId="{613469EA-0AED-4D69-8BFE-78F82F19D597}" srcOrd="1" destOrd="0" presId="urn:microsoft.com/office/officeart/2005/8/layout/hierarchy1"/>
    <dgm:cxn modelId="{68F4662C-067D-4198-9952-A90C6B24A93B}" type="presParOf" srcId="{A38AEE28-5D51-4F55-9A50-74AB64B9F68E}" destId="{133E5894-7ADE-403D-B0D7-7625B6215A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24EF61-0C1C-42E3-80FB-B873E48E636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FR"/>
        </a:p>
      </dgm:t>
    </dgm:pt>
    <dgm:pt modelId="{132B8B36-34A2-4BDD-8907-A8C18DF6FC1D}">
      <dgm:prSet phldrT="[Texte]" custT="1"/>
      <dgm:spPr/>
      <dgm:t>
        <a:bodyPr/>
        <a:lstStyle/>
        <a:p>
          <a:r>
            <a:rPr lang="fr-FR" sz="3000" b="1" dirty="0"/>
            <a:t>hydratation</a:t>
          </a:r>
        </a:p>
      </dgm:t>
    </dgm:pt>
    <dgm:pt modelId="{9222B147-F827-4890-A7F2-4B9DD718C4BE}" type="parTrans" cxnId="{DCB9709D-08D8-40ED-83C1-52F0BCD89F2F}">
      <dgm:prSet/>
      <dgm:spPr/>
      <dgm:t>
        <a:bodyPr/>
        <a:lstStyle/>
        <a:p>
          <a:endParaRPr lang="fr-FR"/>
        </a:p>
      </dgm:t>
    </dgm:pt>
    <dgm:pt modelId="{354B2D3B-8836-4EE6-A19E-D57BFEAD9C06}" type="sibTrans" cxnId="{DCB9709D-08D8-40ED-83C1-52F0BCD89F2F}">
      <dgm:prSet/>
      <dgm:spPr/>
      <dgm:t>
        <a:bodyPr/>
        <a:lstStyle/>
        <a:p>
          <a:endParaRPr lang="fr-FR"/>
        </a:p>
      </dgm:t>
    </dgm:pt>
    <dgm:pt modelId="{0221D46A-B967-40F4-B0A4-D5947E4D1ACE}">
      <dgm:prSet phldrT="[Texte]" custT="1"/>
      <dgm:spPr/>
      <dgm:t>
        <a:bodyPr/>
        <a:lstStyle/>
        <a:p>
          <a:r>
            <a:rPr lang="fr-FR" sz="2400" b="1" dirty="0"/>
            <a:t>hiver</a:t>
          </a:r>
        </a:p>
      </dgm:t>
    </dgm:pt>
    <dgm:pt modelId="{B5542CAC-CB2C-426E-A8C6-ABD76E31A954}" type="parTrans" cxnId="{0252465C-AB37-407C-B131-2B3DF5002E38}">
      <dgm:prSet/>
      <dgm:spPr/>
      <dgm:t>
        <a:bodyPr/>
        <a:lstStyle/>
        <a:p>
          <a:endParaRPr lang="fr-FR"/>
        </a:p>
      </dgm:t>
    </dgm:pt>
    <dgm:pt modelId="{58989E9D-E924-4D0A-919D-C34F5275AC76}" type="sibTrans" cxnId="{0252465C-AB37-407C-B131-2B3DF5002E38}">
      <dgm:prSet/>
      <dgm:spPr/>
      <dgm:t>
        <a:bodyPr/>
        <a:lstStyle/>
        <a:p>
          <a:endParaRPr lang="fr-FR"/>
        </a:p>
      </dgm:t>
    </dgm:pt>
    <dgm:pt modelId="{8E725CA9-7F64-4467-817D-E5661A9CCA85}">
      <dgm:prSet phldrT="[Texte]"/>
      <dgm:spPr/>
      <dgm:t>
        <a:bodyPr/>
        <a:lstStyle/>
        <a:p>
          <a:r>
            <a:rPr lang="fr-FR" dirty="0"/>
            <a:t>Par petite quantité tout au long de la soirée  </a:t>
          </a:r>
        </a:p>
      </dgm:t>
    </dgm:pt>
    <dgm:pt modelId="{759B7180-6510-4FFA-B6DF-B932CDEE7F48}" type="parTrans" cxnId="{5EBBCA78-1449-4A1B-BBB9-E7124FF54B30}">
      <dgm:prSet/>
      <dgm:spPr/>
      <dgm:t>
        <a:bodyPr/>
        <a:lstStyle/>
        <a:p>
          <a:endParaRPr lang="fr-FR"/>
        </a:p>
      </dgm:t>
    </dgm:pt>
    <dgm:pt modelId="{63A52573-0ABD-4187-81C1-8410B321C441}" type="sibTrans" cxnId="{5EBBCA78-1449-4A1B-BBB9-E7124FF54B30}">
      <dgm:prSet/>
      <dgm:spPr/>
      <dgm:t>
        <a:bodyPr/>
        <a:lstStyle/>
        <a:p>
          <a:endParaRPr lang="fr-FR"/>
        </a:p>
      </dgm:t>
    </dgm:pt>
    <dgm:pt modelId="{88982B6D-F5F7-4D29-A9ED-1245D61F1A5C}">
      <dgm:prSet phldrT="[Texte]"/>
      <dgm:spPr/>
      <dgm:t>
        <a:bodyPr/>
        <a:lstStyle/>
        <a:p>
          <a:r>
            <a:rPr lang="fr-FR" dirty="0"/>
            <a:t>Pas de variation pour les exercices courts et intenses</a:t>
          </a:r>
        </a:p>
      </dgm:t>
    </dgm:pt>
    <dgm:pt modelId="{C2280D7D-65E6-44AF-83C0-67C95B54DBAE}" type="parTrans" cxnId="{831D15D0-E0CE-45CF-ABBA-0473B6432AAE}">
      <dgm:prSet/>
      <dgm:spPr/>
      <dgm:t>
        <a:bodyPr/>
        <a:lstStyle/>
        <a:p>
          <a:endParaRPr lang="fr-FR"/>
        </a:p>
      </dgm:t>
    </dgm:pt>
    <dgm:pt modelId="{8FA31217-B2DD-4DAB-8D01-F53C4396A1E6}" type="sibTrans" cxnId="{831D15D0-E0CE-45CF-ABBA-0473B6432AAE}">
      <dgm:prSet/>
      <dgm:spPr/>
      <dgm:t>
        <a:bodyPr/>
        <a:lstStyle/>
        <a:p>
          <a:endParaRPr lang="fr-FR"/>
        </a:p>
      </dgm:t>
    </dgm:pt>
    <dgm:pt modelId="{E6AB98E1-BF3C-44D2-B876-1DC875C09496}">
      <dgm:prSet phldrT="[Texte]" custT="1"/>
      <dgm:spPr/>
      <dgm:t>
        <a:bodyPr/>
        <a:lstStyle/>
        <a:p>
          <a:r>
            <a:rPr lang="fr-FR" sz="2400" b="1" dirty="0"/>
            <a:t>été</a:t>
          </a:r>
        </a:p>
      </dgm:t>
    </dgm:pt>
    <dgm:pt modelId="{7663B71B-3834-4AE8-ACA9-6CC570FC37B9}" type="parTrans" cxnId="{1359DB40-5B3E-4293-9090-7FC9A2079B57}">
      <dgm:prSet/>
      <dgm:spPr/>
      <dgm:t>
        <a:bodyPr/>
        <a:lstStyle/>
        <a:p>
          <a:endParaRPr lang="fr-FR"/>
        </a:p>
      </dgm:t>
    </dgm:pt>
    <dgm:pt modelId="{712BF276-1C5D-4B5A-9C4D-96BD03189183}" type="sibTrans" cxnId="{1359DB40-5B3E-4293-9090-7FC9A2079B57}">
      <dgm:prSet/>
      <dgm:spPr/>
      <dgm:t>
        <a:bodyPr/>
        <a:lstStyle/>
        <a:p>
          <a:endParaRPr lang="fr-FR"/>
        </a:p>
      </dgm:t>
    </dgm:pt>
    <dgm:pt modelId="{8F0C3B45-95D9-45BA-943D-D333BE2E006E}">
      <dgm:prSet phldrT="[Texte]"/>
      <dgm:spPr/>
      <dgm:t>
        <a:bodyPr/>
        <a:lstStyle/>
        <a:p>
          <a:r>
            <a:rPr lang="fr-FR" dirty="0"/>
            <a:t>Mesurer la quantité de la transpiration après l’entrainement (ajouter 500ml)</a:t>
          </a:r>
        </a:p>
      </dgm:t>
    </dgm:pt>
    <dgm:pt modelId="{01262435-7C1B-41AA-86AC-5F392D77C415}" type="parTrans" cxnId="{56359431-05AD-464C-8DD6-1E52FF1C7A34}">
      <dgm:prSet/>
      <dgm:spPr/>
      <dgm:t>
        <a:bodyPr/>
        <a:lstStyle/>
        <a:p>
          <a:endParaRPr lang="fr-FR"/>
        </a:p>
      </dgm:t>
    </dgm:pt>
    <dgm:pt modelId="{FD65D8D3-53B6-4F34-B1E9-15BF5DD4D32E}" type="sibTrans" cxnId="{56359431-05AD-464C-8DD6-1E52FF1C7A34}">
      <dgm:prSet/>
      <dgm:spPr/>
      <dgm:t>
        <a:bodyPr/>
        <a:lstStyle/>
        <a:p>
          <a:endParaRPr lang="fr-FR"/>
        </a:p>
      </dgm:t>
    </dgm:pt>
    <dgm:pt modelId="{51A8FCD6-5AFA-4AD7-B3A3-D9685E6D5024}">
      <dgm:prSet/>
      <dgm:spPr/>
      <dgm:t>
        <a:bodyPr/>
        <a:lstStyle/>
        <a:p>
          <a:r>
            <a:rPr lang="fr-FR" dirty="0"/>
            <a:t>ajouter du sodium ou boisson d’effort</a:t>
          </a:r>
        </a:p>
      </dgm:t>
    </dgm:pt>
    <dgm:pt modelId="{C830C7D9-BEAD-4877-A532-8ADACA021436}" type="parTrans" cxnId="{E78A99DB-69AF-4DEE-BB02-F907856A1A8C}">
      <dgm:prSet/>
      <dgm:spPr/>
      <dgm:t>
        <a:bodyPr/>
        <a:lstStyle/>
        <a:p>
          <a:endParaRPr lang="fr-FR"/>
        </a:p>
      </dgm:t>
    </dgm:pt>
    <dgm:pt modelId="{9A1B76A4-C9A5-4280-9567-CFA9223428F8}" type="sibTrans" cxnId="{E78A99DB-69AF-4DEE-BB02-F907856A1A8C}">
      <dgm:prSet/>
      <dgm:spPr/>
      <dgm:t>
        <a:bodyPr/>
        <a:lstStyle/>
        <a:p>
          <a:endParaRPr lang="fr-FR"/>
        </a:p>
      </dgm:t>
    </dgm:pt>
    <dgm:pt modelId="{8261FE4C-7A5A-4781-AE83-BE2912A57492}">
      <dgm:prSet/>
      <dgm:spPr/>
      <dgm:t>
        <a:bodyPr/>
        <a:lstStyle/>
        <a:p>
          <a:r>
            <a:rPr lang="fr-FR"/>
            <a:t>Par petite quantité tout au long de la soirée  </a:t>
          </a:r>
          <a:endParaRPr lang="fr-FR" dirty="0"/>
        </a:p>
      </dgm:t>
    </dgm:pt>
    <dgm:pt modelId="{16E45E28-2A5A-4F3F-BB19-F89E21D9E366}" type="parTrans" cxnId="{930556F4-59CD-4809-9DF8-80A8378FB663}">
      <dgm:prSet/>
      <dgm:spPr/>
      <dgm:t>
        <a:bodyPr/>
        <a:lstStyle/>
        <a:p>
          <a:endParaRPr lang="fr-FR"/>
        </a:p>
      </dgm:t>
    </dgm:pt>
    <dgm:pt modelId="{22751821-8027-47F9-935C-29BAE8BC9FA4}" type="sibTrans" cxnId="{930556F4-59CD-4809-9DF8-80A8378FB663}">
      <dgm:prSet/>
      <dgm:spPr/>
      <dgm:t>
        <a:bodyPr/>
        <a:lstStyle/>
        <a:p>
          <a:endParaRPr lang="fr-FR"/>
        </a:p>
      </dgm:t>
    </dgm:pt>
    <dgm:pt modelId="{DD841ACD-C72C-4F63-8D5A-F40F069742C5}" type="pres">
      <dgm:prSet presAssocID="{7824EF61-0C1C-42E3-80FB-B873E48E6360}" presName="hierChild1" presStyleCnt="0">
        <dgm:presLayoutVars>
          <dgm:chPref val="1"/>
          <dgm:dir/>
          <dgm:animOne val="branch"/>
          <dgm:animLvl val="lvl"/>
          <dgm:resizeHandles/>
        </dgm:presLayoutVars>
      </dgm:prSet>
      <dgm:spPr/>
    </dgm:pt>
    <dgm:pt modelId="{DCA28A82-CDC9-4F4E-BF5E-DCFFA9F9EE4D}" type="pres">
      <dgm:prSet presAssocID="{132B8B36-34A2-4BDD-8907-A8C18DF6FC1D}" presName="hierRoot1" presStyleCnt="0"/>
      <dgm:spPr/>
    </dgm:pt>
    <dgm:pt modelId="{05F45F1A-CB9F-4563-87A2-81034A2E5467}" type="pres">
      <dgm:prSet presAssocID="{132B8B36-34A2-4BDD-8907-A8C18DF6FC1D}" presName="composite" presStyleCnt="0"/>
      <dgm:spPr/>
    </dgm:pt>
    <dgm:pt modelId="{65D3041A-5AA9-401E-9A87-078831F1E048}" type="pres">
      <dgm:prSet presAssocID="{132B8B36-34A2-4BDD-8907-A8C18DF6FC1D}" presName="background" presStyleLbl="node0" presStyleIdx="0" presStyleCnt="1"/>
      <dgm:spPr/>
    </dgm:pt>
    <dgm:pt modelId="{817886FF-44B6-4E4D-BF67-BA9D9C011CB5}" type="pres">
      <dgm:prSet presAssocID="{132B8B36-34A2-4BDD-8907-A8C18DF6FC1D}" presName="text" presStyleLbl="fgAcc0" presStyleIdx="0" presStyleCnt="1" custScaleX="204682">
        <dgm:presLayoutVars>
          <dgm:chPref val="3"/>
        </dgm:presLayoutVars>
      </dgm:prSet>
      <dgm:spPr/>
    </dgm:pt>
    <dgm:pt modelId="{A2CB6A80-2F98-4446-AD1C-7B15072C5D81}" type="pres">
      <dgm:prSet presAssocID="{132B8B36-34A2-4BDD-8907-A8C18DF6FC1D}" presName="hierChild2" presStyleCnt="0"/>
      <dgm:spPr/>
    </dgm:pt>
    <dgm:pt modelId="{60BD53FE-9F7E-49A6-8FEA-05015E4FC1B3}" type="pres">
      <dgm:prSet presAssocID="{B5542CAC-CB2C-426E-A8C6-ABD76E31A954}" presName="Name10" presStyleLbl="parChTrans1D2" presStyleIdx="0" presStyleCnt="2"/>
      <dgm:spPr/>
    </dgm:pt>
    <dgm:pt modelId="{C01EE249-F08B-4FF8-B6E2-4E20EB764774}" type="pres">
      <dgm:prSet presAssocID="{0221D46A-B967-40F4-B0A4-D5947E4D1ACE}" presName="hierRoot2" presStyleCnt="0"/>
      <dgm:spPr/>
    </dgm:pt>
    <dgm:pt modelId="{21CC1CDA-DC53-4BA9-A944-AAA559795E66}" type="pres">
      <dgm:prSet presAssocID="{0221D46A-B967-40F4-B0A4-D5947E4D1ACE}" presName="composite2" presStyleCnt="0"/>
      <dgm:spPr/>
    </dgm:pt>
    <dgm:pt modelId="{5BA5D3EF-0013-45BF-8984-412B8443A8E2}" type="pres">
      <dgm:prSet presAssocID="{0221D46A-B967-40F4-B0A4-D5947E4D1ACE}" presName="background2" presStyleLbl="node2" presStyleIdx="0" presStyleCnt="2"/>
      <dgm:spPr/>
    </dgm:pt>
    <dgm:pt modelId="{56370DCC-1F6B-41B3-9287-87806983E25D}" type="pres">
      <dgm:prSet presAssocID="{0221D46A-B967-40F4-B0A4-D5947E4D1ACE}" presName="text2" presStyleLbl="fgAcc2" presStyleIdx="0" presStyleCnt="2">
        <dgm:presLayoutVars>
          <dgm:chPref val="3"/>
        </dgm:presLayoutVars>
      </dgm:prSet>
      <dgm:spPr/>
    </dgm:pt>
    <dgm:pt modelId="{36BB2C81-1C37-43C0-870B-9841563ADB19}" type="pres">
      <dgm:prSet presAssocID="{0221D46A-B967-40F4-B0A4-D5947E4D1ACE}" presName="hierChild3" presStyleCnt="0"/>
      <dgm:spPr/>
    </dgm:pt>
    <dgm:pt modelId="{F66E40BE-5CC9-4D0A-A63A-A011AD599699}" type="pres">
      <dgm:prSet presAssocID="{759B7180-6510-4FFA-B6DF-B932CDEE7F48}" presName="Name17" presStyleLbl="parChTrans1D3" presStyleIdx="0" presStyleCnt="5"/>
      <dgm:spPr/>
    </dgm:pt>
    <dgm:pt modelId="{C1B125D9-22AC-4FC2-8F04-BC8CB2AF7C35}" type="pres">
      <dgm:prSet presAssocID="{8E725CA9-7F64-4467-817D-E5661A9CCA85}" presName="hierRoot3" presStyleCnt="0"/>
      <dgm:spPr/>
    </dgm:pt>
    <dgm:pt modelId="{7DA77732-B0A7-41B1-9FB5-03975E9F01AE}" type="pres">
      <dgm:prSet presAssocID="{8E725CA9-7F64-4467-817D-E5661A9CCA85}" presName="composite3" presStyleCnt="0"/>
      <dgm:spPr/>
    </dgm:pt>
    <dgm:pt modelId="{5215D08E-6B85-4982-927B-12F662002BF9}" type="pres">
      <dgm:prSet presAssocID="{8E725CA9-7F64-4467-817D-E5661A9CCA85}" presName="background3" presStyleLbl="node3" presStyleIdx="0" presStyleCnt="5"/>
      <dgm:spPr/>
    </dgm:pt>
    <dgm:pt modelId="{F2D78441-B420-4107-9695-E69DF8A51018}" type="pres">
      <dgm:prSet presAssocID="{8E725CA9-7F64-4467-817D-E5661A9CCA85}" presName="text3" presStyleLbl="fgAcc3" presStyleIdx="0" presStyleCnt="5" custLinFactNeighborX="-25748" custLinFactNeighborY="57551">
        <dgm:presLayoutVars>
          <dgm:chPref val="3"/>
        </dgm:presLayoutVars>
      </dgm:prSet>
      <dgm:spPr/>
    </dgm:pt>
    <dgm:pt modelId="{FA12DDD8-83B7-4ECE-A0A7-4F3AD2095F75}" type="pres">
      <dgm:prSet presAssocID="{8E725CA9-7F64-4467-817D-E5661A9CCA85}" presName="hierChild4" presStyleCnt="0"/>
      <dgm:spPr/>
    </dgm:pt>
    <dgm:pt modelId="{55DB70C5-F031-4A8E-81F1-B0FD0A51BD6E}" type="pres">
      <dgm:prSet presAssocID="{C2280D7D-65E6-44AF-83C0-67C95B54DBAE}" presName="Name17" presStyleLbl="parChTrans1D3" presStyleIdx="1" presStyleCnt="5"/>
      <dgm:spPr/>
    </dgm:pt>
    <dgm:pt modelId="{B5F6DEFA-0DBC-4FE3-AFDE-00613A6AAB87}" type="pres">
      <dgm:prSet presAssocID="{88982B6D-F5F7-4D29-A9ED-1245D61F1A5C}" presName="hierRoot3" presStyleCnt="0"/>
      <dgm:spPr/>
    </dgm:pt>
    <dgm:pt modelId="{1E4BC996-5648-483D-B59A-84CB690771D6}" type="pres">
      <dgm:prSet presAssocID="{88982B6D-F5F7-4D29-A9ED-1245D61F1A5C}" presName="composite3" presStyleCnt="0"/>
      <dgm:spPr/>
    </dgm:pt>
    <dgm:pt modelId="{E880BFB9-ED9C-4EBB-99A1-694763F7544C}" type="pres">
      <dgm:prSet presAssocID="{88982B6D-F5F7-4D29-A9ED-1245D61F1A5C}" presName="background3" presStyleLbl="node3" presStyleIdx="1" presStyleCnt="5"/>
      <dgm:spPr/>
    </dgm:pt>
    <dgm:pt modelId="{0D5BEB9B-3C0A-4375-9B37-E8496FFCF931}" type="pres">
      <dgm:prSet presAssocID="{88982B6D-F5F7-4D29-A9ED-1245D61F1A5C}" presName="text3" presStyleLbl="fgAcc3" presStyleIdx="1" presStyleCnt="5" custLinFactNeighborX="3411" custLinFactNeighborY="69564">
        <dgm:presLayoutVars>
          <dgm:chPref val="3"/>
        </dgm:presLayoutVars>
      </dgm:prSet>
      <dgm:spPr/>
    </dgm:pt>
    <dgm:pt modelId="{B00F0FFB-DA56-4A50-8940-9D788C5BDC8B}" type="pres">
      <dgm:prSet presAssocID="{88982B6D-F5F7-4D29-A9ED-1245D61F1A5C}" presName="hierChild4" presStyleCnt="0"/>
      <dgm:spPr/>
    </dgm:pt>
    <dgm:pt modelId="{FDF4AAEC-6E37-4D7D-9A6A-4AA9510ED622}" type="pres">
      <dgm:prSet presAssocID="{7663B71B-3834-4AE8-ACA9-6CC570FC37B9}" presName="Name10" presStyleLbl="parChTrans1D2" presStyleIdx="1" presStyleCnt="2"/>
      <dgm:spPr/>
    </dgm:pt>
    <dgm:pt modelId="{0688BFDE-035F-427C-BE8C-B0425270970F}" type="pres">
      <dgm:prSet presAssocID="{E6AB98E1-BF3C-44D2-B876-1DC875C09496}" presName="hierRoot2" presStyleCnt="0"/>
      <dgm:spPr/>
    </dgm:pt>
    <dgm:pt modelId="{5C9EEC70-653A-4F38-A8BB-79D020CEBA3E}" type="pres">
      <dgm:prSet presAssocID="{E6AB98E1-BF3C-44D2-B876-1DC875C09496}" presName="composite2" presStyleCnt="0"/>
      <dgm:spPr/>
    </dgm:pt>
    <dgm:pt modelId="{81F7980C-A009-4F12-8BF2-2219E7A9C09B}" type="pres">
      <dgm:prSet presAssocID="{E6AB98E1-BF3C-44D2-B876-1DC875C09496}" presName="background2" presStyleLbl="node2" presStyleIdx="1" presStyleCnt="2"/>
      <dgm:spPr/>
    </dgm:pt>
    <dgm:pt modelId="{39B23917-F440-4CEF-B199-C0A9469CBFE5}" type="pres">
      <dgm:prSet presAssocID="{E6AB98E1-BF3C-44D2-B876-1DC875C09496}" presName="text2" presStyleLbl="fgAcc2" presStyleIdx="1" presStyleCnt="2">
        <dgm:presLayoutVars>
          <dgm:chPref val="3"/>
        </dgm:presLayoutVars>
      </dgm:prSet>
      <dgm:spPr/>
    </dgm:pt>
    <dgm:pt modelId="{847B1C17-E67E-43E7-883D-B6C2DC794B1A}" type="pres">
      <dgm:prSet presAssocID="{E6AB98E1-BF3C-44D2-B876-1DC875C09496}" presName="hierChild3" presStyleCnt="0"/>
      <dgm:spPr/>
    </dgm:pt>
    <dgm:pt modelId="{491D4AD8-375E-4F2C-B37F-E524DB6E1272}" type="pres">
      <dgm:prSet presAssocID="{01262435-7C1B-41AA-86AC-5F392D77C415}" presName="Name17" presStyleLbl="parChTrans1D3" presStyleIdx="2" presStyleCnt="5"/>
      <dgm:spPr/>
    </dgm:pt>
    <dgm:pt modelId="{B56E1953-7CC0-418B-81DB-E9E13DC31175}" type="pres">
      <dgm:prSet presAssocID="{8F0C3B45-95D9-45BA-943D-D333BE2E006E}" presName="hierRoot3" presStyleCnt="0"/>
      <dgm:spPr/>
    </dgm:pt>
    <dgm:pt modelId="{B84966D4-86CB-4681-A454-4B237DA31D25}" type="pres">
      <dgm:prSet presAssocID="{8F0C3B45-95D9-45BA-943D-D333BE2E006E}" presName="composite3" presStyleCnt="0"/>
      <dgm:spPr/>
    </dgm:pt>
    <dgm:pt modelId="{2235ED40-9C80-4BED-9E18-7E57E8CB0F7F}" type="pres">
      <dgm:prSet presAssocID="{8F0C3B45-95D9-45BA-943D-D333BE2E006E}" presName="background3" presStyleLbl="node3" presStyleIdx="2" presStyleCnt="5"/>
      <dgm:spPr/>
    </dgm:pt>
    <dgm:pt modelId="{3A2033FB-71C6-40B4-8378-29B23A68E7AB}" type="pres">
      <dgm:prSet presAssocID="{8F0C3B45-95D9-45BA-943D-D333BE2E006E}" presName="text3" presStyleLbl="fgAcc3" presStyleIdx="2" presStyleCnt="5" custLinFactNeighborX="-2491" custLinFactNeighborY="-13080">
        <dgm:presLayoutVars>
          <dgm:chPref val="3"/>
        </dgm:presLayoutVars>
      </dgm:prSet>
      <dgm:spPr/>
    </dgm:pt>
    <dgm:pt modelId="{98F8F0E0-75F9-454E-BBBB-CAFA7FEF49AE}" type="pres">
      <dgm:prSet presAssocID="{8F0C3B45-95D9-45BA-943D-D333BE2E006E}" presName="hierChild4" presStyleCnt="0"/>
      <dgm:spPr/>
    </dgm:pt>
    <dgm:pt modelId="{9647513F-044C-460B-92FF-E5C9FE571B65}" type="pres">
      <dgm:prSet presAssocID="{16E45E28-2A5A-4F3F-BB19-F89E21D9E366}" presName="Name17" presStyleLbl="parChTrans1D3" presStyleIdx="3" presStyleCnt="5"/>
      <dgm:spPr/>
    </dgm:pt>
    <dgm:pt modelId="{E012E004-07BD-421F-A786-3A5C9D26464A}" type="pres">
      <dgm:prSet presAssocID="{8261FE4C-7A5A-4781-AE83-BE2912A57492}" presName="hierRoot3" presStyleCnt="0"/>
      <dgm:spPr/>
    </dgm:pt>
    <dgm:pt modelId="{7AC1D6EE-3BB1-4A1A-93F2-5A13009C98ED}" type="pres">
      <dgm:prSet presAssocID="{8261FE4C-7A5A-4781-AE83-BE2912A57492}" presName="composite3" presStyleCnt="0"/>
      <dgm:spPr/>
    </dgm:pt>
    <dgm:pt modelId="{CB890168-0FE5-4D34-AFAF-039FCD186B4E}" type="pres">
      <dgm:prSet presAssocID="{8261FE4C-7A5A-4781-AE83-BE2912A57492}" presName="background3" presStyleLbl="node3" presStyleIdx="3" presStyleCnt="5"/>
      <dgm:spPr/>
    </dgm:pt>
    <dgm:pt modelId="{A2325B49-AF81-4517-8A6A-4131DCAEDDCF}" type="pres">
      <dgm:prSet presAssocID="{8261FE4C-7A5A-4781-AE83-BE2912A57492}" presName="text3" presStyleLbl="fgAcc3" presStyleIdx="3" presStyleCnt="5">
        <dgm:presLayoutVars>
          <dgm:chPref val="3"/>
        </dgm:presLayoutVars>
      </dgm:prSet>
      <dgm:spPr/>
    </dgm:pt>
    <dgm:pt modelId="{A02F4842-7D94-42AD-A5CE-CC808E69DEFE}" type="pres">
      <dgm:prSet presAssocID="{8261FE4C-7A5A-4781-AE83-BE2912A57492}" presName="hierChild4" presStyleCnt="0"/>
      <dgm:spPr/>
    </dgm:pt>
    <dgm:pt modelId="{D9E84FC8-2FEF-47D6-8922-1EEBCA127D77}" type="pres">
      <dgm:prSet presAssocID="{C830C7D9-BEAD-4877-A532-8ADACA021436}" presName="Name17" presStyleLbl="parChTrans1D3" presStyleIdx="4" presStyleCnt="5"/>
      <dgm:spPr/>
    </dgm:pt>
    <dgm:pt modelId="{913672BB-E6A0-4F16-B812-0C0860A3A68C}" type="pres">
      <dgm:prSet presAssocID="{51A8FCD6-5AFA-4AD7-B3A3-D9685E6D5024}" presName="hierRoot3" presStyleCnt="0"/>
      <dgm:spPr/>
    </dgm:pt>
    <dgm:pt modelId="{1AD8E993-E894-4870-B99D-736CC2EA5D38}" type="pres">
      <dgm:prSet presAssocID="{51A8FCD6-5AFA-4AD7-B3A3-D9685E6D5024}" presName="composite3" presStyleCnt="0"/>
      <dgm:spPr/>
    </dgm:pt>
    <dgm:pt modelId="{3C4C0286-25C2-44EF-8FBC-58750350790D}" type="pres">
      <dgm:prSet presAssocID="{51A8FCD6-5AFA-4AD7-B3A3-D9685E6D5024}" presName="background3" presStyleLbl="node3" presStyleIdx="4" presStyleCnt="5"/>
      <dgm:spPr/>
    </dgm:pt>
    <dgm:pt modelId="{5D3822BE-9A65-4A2E-932B-EB9EDC64A9CC}" type="pres">
      <dgm:prSet presAssocID="{51A8FCD6-5AFA-4AD7-B3A3-D9685E6D5024}" presName="text3" presStyleLbl="fgAcc3" presStyleIdx="4" presStyleCnt="5">
        <dgm:presLayoutVars>
          <dgm:chPref val="3"/>
        </dgm:presLayoutVars>
      </dgm:prSet>
      <dgm:spPr/>
    </dgm:pt>
    <dgm:pt modelId="{AFDC1E88-943B-4CFD-AE01-151B8C92C8FA}" type="pres">
      <dgm:prSet presAssocID="{51A8FCD6-5AFA-4AD7-B3A3-D9685E6D5024}" presName="hierChild4" presStyleCnt="0"/>
      <dgm:spPr/>
    </dgm:pt>
  </dgm:ptLst>
  <dgm:cxnLst>
    <dgm:cxn modelId="{08CA4607-80C0-48FA-B1B2-31EBC94774C3}" type="presOf" srcId="{7663B71B-3834-4AE8-ACA9-6CC570FC37B9}" destId="{FDF4AAEC-6E37-4D7D-9A6A-4AA9510ED622}" srcOrd="0" destOrd="0" presId="urn:microsoft.com/office/officeart/2005/8/layout/hierarchy1"/>
    <dgm:cxn modelId="{D5907F10-72D9-4973-B4E0-BD0024201080}" type="presOf" srcId="{16E45E28-2A5A-4F3F-BB19-F89E21D9E366}" destId="{9647513F-044C-460B-92FF-E5C9FE571B65}" srcOrd="0" destOrd="0" presId="urn:microsoft.com/office/officeart/2005/8/layout/hierarchy1"/>
    <dgm:cxn modelId="{AE5FCC29-D1DC-451E-9C83-743F5F27F74F}" type="presOf" srcId="{C830C7D9-BEAD-4877-A532-8ADACA021436}" destId="{D9E84FC8-2FEF-47D6-8922-1EEBCA127D77}" srcOrd="0" destOrd="0" presId="urn:microsoft.com/office/officeart/2005/8/layout/hierarchy1"/>
    <dgm:cxn modelId="{A7E8A82B-57C6-4F60-A034-3078B1A5974E}" type="presOf" srcId="{88982B6D-F5F7-4D29-A9ED-1245D61F1A5C}" destId="{0D5BEB9B-3C0A-4375-9B37-E8496FFCF931}" srcOrd="0" destOrd="0" presId="urn:microsoft.com/office/officeart/2005/8/layout/hierarchy1"/>
    <dgm:cxn modelId="{56359431-05AD-464C-8DD6-1E52FF1C7A34}" srcId="{E6AB98E1-BF3C-44D2-B876-1DC875C09496}" destId="{8F0C3B45-95D9-45BA-943D-D333BE2E006E}" srcOrd="0" destOrd="0" parTransId="{01262435-7C1B-41AA-86AC-5F392D77C415}" sibTransId="{FD65D8D3-53B6-4F34-B1E9-15BF5DD4D32E}"/>
    <dgm:cxn modelId="{C6DA4C3B-FAB4-4051-8D74-DE0D258D9EAC}" type="presOf" srcId="{132B8B36-34A2-4BDD-8907-A8C18DF6FC1D}" destId="{817886FF-44B6-4E4D-BF67-BA9D9C011CB5}" srcOrd="0" destOrd="0" presId="urn:microsoft.com/office/officeart/2005/8/layout/hierarchy1"/>
    <dgm:cxn modelId="{91308F3D-5B50-4D05-8283-8895F5FD2AEA}" type="presOf" srcId="{8261FE4C-7A5A-4781-AE83-BE2912A57492}" destId="{A2325B49-AF81-4517-8A6A-4131DCAEDDCF}" srcOrd="0" destOrd="0" presId="urn:microsoft.com/office/officeart/2005/8/layout/hierarchy1"/>
    <dgm:cxn modelId="{1359DB40-5B3E-4293-9090-7FC9A2079B57}" srcId="{132B8B36-34A2-4BDD-8907-A8C18DF6FC1D}" destId="{E6AB98E1-BF3C-44D2-B876-1DC875C09496}" srcOrd="1" destOrd="0" parTransId="{7663B71B-3834-4AE8-ACA9-6CC570FC37B9}" sibTransId="{712BF276-1C5D-4B5A-9C4D-96BD03189183}"/>
    <dgm:cxn modelId="{0252465C-AB37-407C-B131-2B3DF5002E38}" srcId="{132B8B36-34A2-4BDD-8907-A8C18DF6FC1D}" destId="{0221D46A-B967-40F4-B0A4-D5947E4D1ACE}" srcOrd="0" destOrd="0" parTransId="{B5542CAC-CB2C-426E-A8C6-ABD76E31A954}" sibTransId="{58989E9D-E924-4D0A-919D-C34F5275AC76}"/>
    <dgm:cxn modelId="{66E7C46F-04BD-4C21-B7CA-817DAEF190A0}" type="presOf" srcId="{8E725CA9-7F64-4467-817D-E5661A9CCA85}" destId="{F2D78441-B420-4107-9695-E69DF8A51018}" srcOrd="0" destOrd="0" presId="urn:microsoft.com/office/officeart/2005/8/layout/hierarchy1"/>
    <dgm:cxn modelId="{5EBBCA78-1449-4A1B-BBB9-E7124FF54B30}" srcId="{0221D46A-B967-40F4-B0A4-D5947E4D1ACE}" destId="{8E725CA9-7F64-4467-817D-E5661A9CCA85}" srcOrd="0" destOrd="0" parTransId="{759B7180-6510-4FFA-B6DF-B932CDEE7F48}" sibTransId="{63A52573-0ABD-4187-81C1-8410B321C441}"/>
    <dgm:cxn modelId="{EF776B7C-6A8B-4421-B813-B3580F6E2FF2}" type="presOf" srcId="{7824EF61-0C1C-42E3-80FB-B873E48E6360}" destId="{DD841ACD-C72C-4F63-8D5A-F40F069742C5}" srcOrd="0" destOrd="0" presId="urn:microsoft.com/office/officeart/2005/8/layout/hierarchy1"/>
    <dgm:cxn modelId="{A8E5947D-6EDA-470C-91A4-BE754BB02C6A}" type="presOf" srcId="{C2280D7D-65E6-44AF-83C0-67C95B54DBAE}" destId="{55DB70C5-F031-4A8E-81F1-B0FD0A51BD6E}" srcOrd="0" destOrd="0" presId="urn:microsoft.com/office/officeart/2005/8/layout/hierarchy1"/>
    <dgm:cxn modelId="{4CC8ED81-61D2-4BE2-AA9B-7F27C2DC46DB}" type="presOf" srcId="{0221D46A-B967-40F4-B0A4-D5947E4D1ACE}" destId="{56370DCC-1F6B-41B3-9287-87806983E25D}" srcOrd="0" destOrd="0" presId="urn:microsoft.com/office/officeart/2005/8/layout/hierarchy1"/>
    <dgm:cxn modelId="{514E3390-D417-43DD-A292-B93A42705DC0}" type="presOf" srcId="{8F0C3B45-95D9-45BA-943D-D333BE2E006E}" destId="{3A2033FB-71C6-40B4-8378-29B23A68E7AB}" srcOrd="0" destOrd="0" presId="urn:microsoft.com/office/officeart/2005/8/layout/hierarchy1"/>
    <dgm:cxn modelId="{CDDEAD92-1DB4-41CB-BB3A-1D7791CE4DD1}" type="presOf" srcId="{E6AB98E1-BF3C-44D2-B876-1DC875C09496}" destId="{39B23917-F440-4CEF-B199-C0A9469CBFE5}" srcOrd="0" destOrd="0" presId="urn:microsoft.com/office/officeart/2005/8/layout/hierarchy1"/>
    <dgm:cxn modelId="{8467E499-CF58-4DA9-98B5-1DD282CE7F1F}" type="presOf" srcId="{01262435-7C1B-41AA-86AC-5F392D77C415}" destId="{491D4AD8-375E-4F2C-B37F-E524DB6E1272}" srcOrd="0" destOrd="0" presId="urn:microsoft.com/office/officeart/2005/8/layout/hierarchy1"/>
    <dgm:cxn modelId="{DCB9709D-08D8-40ED-83C1-52F0BCD89F2F}" srcId="{7824EF61-0C1C-42E3-80FB-B873E48E6360}" destId="{132B8B36-34A2-4BDD-8907-A8C18DF6FC1D}" srcOrd="0" destOrd="0" parTransId="{9222B147-F827-4890-A7F2-4B9DD718C4BE}" sibTransId="{354B2D3B-8836-4EE6-A19E-D57BFEAD9C06}"/>
    <dgm:cxn modelId="{936CE2A6-D59E-4A20-A377-A0BE3BF1D94E}" type="presOf" srcId="{759B7180-6510-4FFA-B6DF-B932CDEE7F48}" destId="{F66E40BE-5CC9-4D0A-A63A-A011AD599699}" srcOrd="0" destOrd="0" presId="urn:microsoft.com/office/officeart/2005/8/layout/hierarchy1"/>
    <dgm:cxn modelId="{272D8AAB-E15A-462F-B6AD-9C8CD1B4C338}" type="presOf" srcId="{B5542CAC-CB2C-426E-A8C6-ABD76E31A954}" destId="{60BD53FE-9F7E-49A6-8FEA-05015E4FC1B3}" srcOrd="0" destOrd="0" presId="urn:microsoft.com/office/officeart/2005/8/layout/hierarchy1"/>
    <dgm:cxn modelId="{831D15D0-E0CE-45CF-ABBA-0473B6432AAE}" srcId="{0221D46A-B967-40F4-B0A4-D5947E4D1ACE}" destId="{88982B6D-F5F7-4D29-A9ED-1245D61F1A5C}" srcOrd="1" destOrd="0" parTransId="{C2280D7D-65E6-44AF-83C0-67C95B54DBAE}" sibTransId="{8FA31217-B2DD-4DAB-8D01-F53C4396A1E6}"/>
    <dgm:cxn modelId="{E78A99DB-69AF-4DEE-BB02-F907856A1A8C}" srcId="{E6AB98E1-BF3C-44D2-B876-1DC875C09496}" destId="{51A8FCD6-5AFA-4AD7-B3A3-D9685E6D5024}" srcOrd="2" destOrd="0" parTransId="{C830C7D9-BEAD-4877-A532-8ADACA021436}" sibTransId="{9A1B76A4-C9A5-4280-9567-CFA9223428F8}"/>
    <dgm:cxn modelId="{3C5294F1-BE7A-4181-94C4-635691335302}" type="presOf" srcId="{51A8FCD6-5AFA-4AD7-B3A3-D9685E6D5024}" destId="{5D3822BE-9A65-4A2E-932B-EB9EDC64A9CC}" srcOrd="0" destOrd="0" presId="urn:microsoft.com/office/officeart/2005/8/layout/hierarchy1"/>
    <dgm:cxn modelId="{930556F4-59CD-4809-9DF8-80A8378FB663}" srcId="{E6AB98E1-BF3C-44D2-B876-1DC875C09496}" destId="{8261FE4C-7A5A-4781-AE83-BE2912A57492}" srcOrd="1" destOrd="0" parTransId="{16E45E28-2A5A-4F3F-BB19-F89E21D9E366}" sibTransId="{22751821-8027-47F9-935C-29BAE8BC9FA4}"/>
    <dgm:cxn modelId="{76CD5898-8726-4BA1-959E-D09EC7CA1A87}" type="presParOf" srcId="{DD841ACD-C72C-4F63-8D5A-F40F069742C5}" destId="{DCA28A82-CDC9-4F4E-BF5E-DCFFA9F9EE4D}" srcOrd="0" destOrd="0" presId="urn:microsoft.com/office/officeart/2005/8/layout/hierarchy1"/>
    <dgm:cxn modelId="{BB6CD943-7B23-438F-B343-699C14FA943D}" type="presParOf" srcId="{DCA28A82-CDC9-4F4E-BF5E-DCFFA9F9EE4D}" destId="{05F45F1A-CB9F-4563-87A2-81034A2E5467}" srcOrd="0" destOrd="0" presId="urn:microsoft.com/office/officeart/2005/8/layout/hierarchy1"/>
    <dgm:cxn modelId="{5676C029-705E-4BF9-A202-2E308B465F16}" type="presParOf" srcId="{05F45F1A-CB9F-4563-87A2-81034A2E5467}" destId="{65D3041A-5AA9-401E-9A87-078831F1E048}" srcOrd="0" destOrd="0" presId="urn:microsoft.com/office/officeart/2005/8/layout/hierarchy1"/>
    <dgm:cxn modelId="{C58AB4B8-AF61-4473-B809-602A50FC8953}" type="presParOf" srcId="{05F45F1A-CB9F-4563-87A2-81034A2E5467}" destId="{817886FF-44B6-4E4D-BF67-BA9D9C011CB5}" srcOrd="1" destOrd="0" presId="urn:microsoft.com/office/officeart/2005/8/layout/hierarchy1"/>
    <dgm:cxn modelId="{8AAA0A3C-D13E-4AF9-ADC1-5F51E6E4E142}" type="presParOf" srcId="{DCA28A82-CDC9-4F4E-BF5E-DCFFA9F9EE4D}" destId="{A2CB6A80-2F98-4446-AD1C-7B15072C5D81}" srcOrd="1" destOrd="0" presId="urn:microsoft.com/office/officeart/2005/8/layout/hierarchy1"/>
    <dgm:cxn modelId="{5AEBEF28-8187-4431-B042-D03FE5452AB8}" type="presParOf" srcId="{A2CB6A80-2F98-4446-AD1C-7B15072C5D81}" destId="{60BD53FE-9F7E-49A6-8FEA-05015E4FC1B3}" srcOrd="0" destOrd="0" presId="urn:microsoft.com/office/officeart/2005/8/layout/hierarchy1"/>
    <dgm:cxn modelId="{F65EA3D1-B94F-401B-B583-2287E67935E7}" type="presParOf" srcId="{A2CB6A80-2F98-4446-AD1C-7B15072C5D81}" destId="{C01EE249-F08B-4FF8-B6E2-4E20EB764774}" srcOrd="1" destOrd="0" presId="urn:microsoft.com/office/officeart/2005/8/layout/hierarchy1"/>
    <dgm:cxn modelId="{09592831-B284-47F0-B5B9-3BFEBBE6CB39}" type="presParOf" srcId="{C01EE249-F08B-4FF8-B6E2-4E20EB764774}" destId="{21CC1CDA-DC53-4BA9-A944-AAA559795E66}" srcOrd="0" destOrd="0" presId="urn:microsoft.com/office/officeart/2005/8/layout/hierarchy1"/>
    <dgm:cxn modelId="{E080D287-E213-49EF-A924-1A78CB41FABA}" type="presParOf" srcId="{21CC1CDA-DC53-4BA9-A944-AAA559795E66}" destId="{5BA5D3EF-0013-45BF-8984-412B8443A8E2}" srcOrd="0" destOrd="0" presId="urn:microsoft.com/office/officeart/2005/8/layout/hierarchy1"/>
    <dgm:cxn modelId="{050035B7-7036-4D49-ADBD-F498AB82ECCE}" type="presParOf" srcId="{21CC1CDA-DC53-4BA9-A944-AAA559795E66}" destId="{56370DCC-1F6B-41B3-9287-87806983E25D}" srcOrd="1" destOrd="0" presId="urn:microsoft.com/office/officeart/2005/8/layout/hierarchy1"/>
    <dgm:cxn modelId="{17D2F701-36D9-461A-A10B-5343559808C7}" type="presParOf" srcId="{C01EE249-F08B-4FF8-B6E2-4E20EB764774}" destId="{36BB2C81-1C37-43C0-870B-9841563ADB19}" srcOrd="1" destOrd="0" presId="urn:microsoft.com/office/officeart/2005/8/layout/hierarchy1"/>
    <dgm:cxn modelId="{B3CCC0C1-454A-4FA0-A171-AB95D568CDF4}" type="presParOf" srcId="{36BB2C81-1C37-43C0-870B-9841563ADB19}" destId="{F66E40BE-5CC9-4D0A-A63A-A011AD599699}" srcOrd="0" destOrd="0" presId="urn:microsoft.com/office/officeart/2005/8/layout/hierarchy1"/>
    <dgm:cxn modelId="{7242E739-1B08-4C28-8535-BB9F5272AB9E}" type="presParOf" srcId="{36BB2C81-1C37-43C0-870B-9841563ADB19}" destId="{C1B125D9-22AC-4FC2-8F04-BC8CB2AF7C35}" srcOrd="1" destOrd="0" presId="urn:microsoft.com/office/officeart/2005/8/layout/hierarchy1"/>
    <dgm:cxn modelId="{AE4C2EE9-4FB6-4247-8209-B227FE36F4F4}" type="presParOf" srcId="{C1B125D9-22AC-4FC2-8F04-BC8CB2AF7C35}" destId="{7DA77732-B0A7-41B1-9FB5-03975E9F01AE}" srcOrd="0" destOrd="0" presId="urn:microsoft.com/office/officeart/2005/8/layout/hierarchy1"/>
    <dgm:cxn modelId="{2BEDB10F-8C0F-4B09-BA3B-DE34E333C660}" type="presParOf" srcId="{7DA77732-B0A7-41B1-9FB5-03975E9F01AE}" destId="{5215D08E-6B85-4982-927B-12F662002BF9}" srcOrd="0" destOrd="0" presId="urn:microsoft.com/office/officeart/2005/8/layout/hierarchy1"/>
    <dgm:cxn modelId="{930425B4-2F0F-41A6-9606-A6FB824427E0}" type="presParOf" srcId="{7DA77732-B0A7-41B1-9FB5-03975E9F01AE}" destId="{F2D78441-B420-4107-9695-E69DF8A51018}" srcOrd="1" destOrd="0" presId="urn:microsoft.com/office/officeart/2005/8/layout/hierarchy1"/>
    <dgm:cxn modelId="{0661D19F-86FD-4398-B938-EA8EF8B3E835}" type="presParOf" srcId="{C1B125D9-22AC-4FC2-8F04-BC8CB2AF7C35}" destId="{FA12DDD8-83B7-4ECE-A0A7-4F3AD2095F75}" srcOrd="1" destOrd="0" presId="urn:microsoft.com/office/officeart/2005/8/layout/hierarchy1"/>
    <dgm:cxn modelId="{7DBECD22-7F9D-43AD-8BA4-8071B7A825B7}" type="presParOf" srcId="{36BB2C81-1C37-43C0-870B-9841563ADB19}" destId="{55DB70C5-F031-4A8E-81F1-B0FD0A51BD6E}" srcOrd="2" destOrd="0" presId="urn:microsoft.com/office/officeart/2005/8/layout/hierarchy1"/>
    <dgm:cxn modelId="{73543F9B-86DE-4D02-A600-0B30C57DCB34}" type="presParOf" srcId="{36BB2C81-1C37-43C0-870B-9841563ADB19}" destId="{B5F6DEFA-0DBC-4FE3-AFDE-00613A6AAB87}" srcOrd="3" destOrd="0" presId="urn:microsoft.com/office/officeart/2005/8/layout/hierarchy1"/>
    <dgm:cxn modelId="{2B527E05-2505-4AB8-8694-4B231842A025}" type="presParOf" srcId="{B5F6DEFA-0DBC-4FE3-AFDE-00613A6AAB87}" destId="{1E4BC996-5648-483D-B59A-84CB690771D6}" srcOrd="0" destOrd="0" presId="urn:microsoft.com/office/officeart/2005/8/layout/hierarchy1"/>
    <dgm:cxn modelId="{3A85ACF8-B011-4016-9C27-0090E75AB230}" type="presParOf" srcId="{1E4BC996-5648-483D-B59A-84CB690771D6}" destId="{E880BFB9-ED9C-4EBB-99A1-694763F7544C}" srcOrd="0" destOrd="0" presId="urn:microsoft.com/office/officeart/2005/8/layout/hierarchy1"/>
    <dgm:cxn modelId="{F5BFB434-F109-4AA9-90E5-A22DD6CAA8F4}" type="presParOf" srcId="{1E4BC996-5648-483D-B59A-84CB690771D6}" destId="{0D5BEB9B-3C0A-4375-9B37-E8496FFCF931}" srcOrd="1" destOrd="0" presId="urn:microsoft.com/office/officeart/2005/8/layout/hierarchy1"/>
    <dgm:cxn modelId="{2D93CC10-8E26-408D-95F6-2C127EC5249A}" type="presParOf" srcId="{B5F6DEFA-0DBC-4FE3-AFDE-00613A6AAB87}" destId="{B00F0FFB-DA56-4A50-8940-9D788C5BDC8B}" srcOrd="1" destOrd="0" presId="urn:microsoft.com/office/officeart/2005/8/layout/hierarchy1"/>
    <dgm:cxn modelId="{B663BDC4-6375-4328-81E5-C37D8EC6CBEF}" type="presParOf" srcId="{A2CB6A80-2F98-4446-AD1C-7B15072C5D81}" destId="{FDF4AAEC-6E37-4D7D-9A6A-4AA9510ED622}" srcOrd="2" destOrd="0" presId="urn:microsoft.com/office/officeart/2005/8/layout/hierarchy1"/>
    <dgm:cxn modelId="{D262CA7E-16D7-4B60-9C50-40956323796D}" type="presParOf" srcId="{A2CB6A80-2F98-4446-AD1C-7B15072C5D81}" destId="{0688BFDE-035F-427C-BE8C-B0425270970F}" srcOrd="3" destOrd="0" presId="urn:microsoft.com/office/officeart/2005/8/layout/hierarchy1"/>
    <dgm:cxn modelId="{220D9545-A9F3-429C-A69C-C772ED9228E2}" type="presParOf" srcId="{0688BFDE-035F-427C-BE8C-B0425270970F}" destId="{5C9EEC70-653A-4F38-A8BB-79D020CEBA3E}" srcOrd="0" destOrd="0" presId="urn:microsoft.com/office/officeart/2005/8/layout/hierarchy1"/>
    <dgm:cxn modelId="{051D0AB1-9BCD-4542-BB24-F00499AD8DAF}" type="presParOf" srcId="{5C9EEC70-653A-4F38-A8BB-79D020CEBA3E}" destId="{81F7980C-A009-4F12-8BF2-2219E7A9C09B}" srcOrd="0" destOrd="0" presId="urn:microsoft.com/office/officeart/2005/8/layout/hierarchy1"/>
    <dgm:cxn modelId="{A5C7D8A3-EF21-4C0A-BDF4-EBF0D023F0DE}" type="presParOf" srcId="{5C9EEC70-653A-4F38-A8BB-79D020CEBA3E}" destId="{39B23917-F440-4CEF-B199-C0A9469CBFE5}" srcOrd="1" destOrd="0" presId="urn:microsoft.com/office/officeart/2005/8/layout/hierarchy1"/>
    <dgm:cxn modelId="{987C0890-BECB-412C-8DE9-8093B4DA4EDC}" type="presParOf" srcId="{0688BFDE-035F-427C-BE8C-B0425270970F}" destId="{847B1C17-E67E-43E7-883D-B6C2DC794B1A}" srcOrd="1" destOrd="0" presId="urn:microsoft.com/office/officeart/2005/8/layout/hierarchy1"/>
    <dgm:cxn modelId="{E9B27129-6D07-4BF2-AD79-2CD6C679B234}" type="presParOf" srcId="{847B1C17-E67E-43E7-883D-B6C2DC794B1A}" destId="{491D4AD8-375E-4F2C-B37F-E524DB6E1272}" srcOrd="0" destOrd="0" presId="urn:microsoft.com/office/officeart/2005/8/layout/hierarchy1"/>
    <dgm:cxn modelId="{8E29C4DC-CF78-4424-B609-ED178541C34C}" type="presParOf" srcId="{847B1C17-E67E-43E7-883D-B6C2DC794B1A}" destId="{B56E1953-7CC0-418B-81DB-E9E13DC31175}" srcOrd="1" destOrd="0" presId="urn:microsoft.com/office/officeart/2005/8/layout/hierarchy1"/>
    <dgm:cxn modelId="{1E2C200F-EEE6-4168-B5E1-A9D57B54476F}" type="presParOf" srcId="{B56E1953-7CC0-418B-81DB-E9E13DC31175}" destId="{B84966D4-86CB-4681-A454-4B237DA31D25}" srcOrd="0" destOrd="0" presId="urn:microsoft.com/office/officeart/2005/8/layout/hierarchy1"/>
    <dgm:cxn modelId="{214A214B-2D82-4B6D-8D49-FEA8A64029DC}" type="presParOf" srcId="{B84966D4-86CB-4681-A454-4B237DA31D25}" destId="{2235ED40-9C80-4BED-9E18-7E57E8CB0F7F}" srcOrd="0" destOrd="0" presId="urn:microsoft.com/office/officeart/2005/8/layout/hierarchy1"/>
    <dgm:cxn modelId="{191EB942-9FE2-413B-80B1-E30DA8611896}" type="presParOf" srcId="{B84966D4-86CB-4681-A454-4B237DA31D25}" destId="{3A2033FB-71C6-40B4-8378-29B23A68E7AB}" srcOrd="1" destOrd="0" presId="urn:microsoft.com/office/officeart/2005/8/layout/hierarchy1"/>
    <dgm:cxn modelId="{5F5DD723-2042-43A9-A3E3-F565E5F5B99E}" type="presParOf" srcId="{B56E1953-7CC0-418B-81DB-E9E13DC31175}" destId="{98F8F0E0-75F9-454E-BBBB-CAFA7FEF49AE}" srcOrd="1" destOrd="0" presId="urn:microsoft.com/office/officeart/2005/8/layout/hierarchy1"/>
    <dgm:cxn modelId="{37EDE4B2-3DF2-4268-862E-1DDD2B0C3C0B}" type="presParOf" srcId="{847B1C17-E67E-43E7-883D-B6C2DC794B1A}" destId="{9647513F-044C-460B-92FF-E5C9FE571B65}" srcOrd="2" destOrd="0" presId="urn:microsoft.com/office/officeart/2005/8/layout/hierarchy1"/>
    <dgm:cxn modelId="{82EBFCD4-EE0F-4532-A58F-444C86428050}" type="presParOf" srcId="{847B1C17-E67E-43E7-883D-B6C2DC794B1A}" destId="{E012E004-07BD-421F-A786-3A5C9D26464A}" srcOrd="3" destOrd="0" presId="urn:microsoft.com/office/officeart/2005/8/layout/hierarchy1"/>
    <dgm:cxn modelId="{3E13650E-A5E1-45FC-B266-B5EBEBBF07DC}" type="presParOf" srcId="{E012E004-07BD-421F-A786-3A5C9D26464A}" destId="{7AC1D6EE-3BB1-4A1A-93F2-5A13009C98ED}" srcOrd="0" destOrd="0" presId="urn:microsoft.com/office/officeart/2005/8/layout/hierarchy1"/>
    <dgm:cxn modelId="{4007290F-383A-4A8B-9072-9772DDC15BA9}" type="presParOf" srcId="{7AC1D6EE-3BB1-4A1A-93F2-5A13009C98ED}" destId="{CB890168-0FE5-4D34-AFAF-039FCD186B4E}" srcOrd="0" destOrd="0" presId="urn:microsoft.com/office/officeart/2005/8/layout/hierarchy1"/>
    <dgm:cxn modelId="{9FCA1E44-763F-4A55-AAA6-F20C63016D0A}" type="presParOf" srcId="{7AC1D6EE-3BB1-4A1A-93F2-5A13009C98ED}" destId="{A2325B49-AF81-4517-8A6A-4131DCAEDDCF}" srcOrd="1" destOrd="0" presId="urn:microsoft.com/office/officeart/2005/8/layout/hierarchy1"/>
    <dgm:cxn modelId="{7118A514-99E2-47ED-B377-CB703E63E534}" type="presParOf" srcId="{E012E004-07BD-421F-A786-3A5C9D26464A}" destId="{A02F4842-7D94-42AD-A5CE-CC808E69DEFE}" srcOrd="1" destOrd="0" presId="urn:microsoft.com/office/officeart/2005/8/layout/hierarchy1"/>
    <dgm:cxn modelId="{B1ED7CD1-F5A4-4CDB-93B5-EE0DB3588566}" type="presParOf" srcId="{847B1C17-E67E-43E7-883D-B6C2DC794B1A}" destId="{D9E84FC8-2FEF-47D6-8922-1EEBCA127D77}" srcOrd="4" destOrd="0" presId="urn:microsoft.com/office/officeart/2005/8/layout/hierarchy1"/>
    <dgm:cxn modelId="{0A9D440C-2924-4946-8775-4F342B6B3BB6}" type="presParOf" srcId="{847B1C17-E67E-43E7-883D-B6C2DC794B1A}" destId="{913672BB-E6A0-4F16-B812-0C0860A3A68C}" srcOrd="5" destOrd="0" presId="urn:microsoft.com/office/officeart/2005/8/layout/hierarchy1"/>
    <dgm:cxn modelId="{7989B960-D3D2-437D-8D5C-FEB0146E7F86}" type="presParOf" srcId="{913672BB-E6A0-4F16-B812-0C0860A3A68C}" destId="{1AD8E993-E894-4870-B99D-736CC2EA5D38}" srcOrd="0" destOrd="0" presId="urn:microsoft.com/office/officeart/2005/8/layout/hierarchy1"/>
    <dgm:cxn modelId="{F5D353E5-5B1C-47D9-9F2A-3E9710CAED43}" type="presParOf" srcId="{1AD8E993-E894-4870-B99D-736CC2EA5D38}" destId="{3C4C0286-25C2-44EF-8FBC-58750350790D}" srcOrd="0" destOrd="0" presId="urn:microsoft.com/office/officeart/2005/8/layout/hierarchy1"/>
    <dgm:cxn modelId="{1B755D5A-2BBF-4D10-A840-68C9C64596D5}" type="presParOf" srcId="{1AD8E993-E894-4870-B99D-736CC2EA5D38}" destId="{5D3822BE-9A65-4A2E-932B-EB9EDC64A9CC}" srcOrd="1" destOrd="0" presId="urn:microsoft.com/office/officeart/2005/8/layout/hierarchy1"/>
    <dgm:cxn modelId="{1E81EC07-91C5-470A-BA7C-276BF663381F}" type="presParOf" srcId="{913672BB-E6A0-4F16-B812-0C0860A3A68C}" destId="{AFDC1E88-943B-4CFD-AE01-151B8C92C8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381AF-1344-43F4-B998-CC4A8E1BC7A3}">
      <dsp:nvSpPr>
        <dsp:cNvPr id="0" name=""/>
        <dsp:cNvSpPr/>
      </dsp:nvSpPr>
      <dsp:spPr>
        <a:xfrm>
          <a:off x="9906488" y="2500024"/>
          <a:ext cx="519401" cy="1314953"/>
        </a:xfrm>
        <a:custGeom>
          <a:avLst/>
          <a:gdLst/>
          <a:ahLst/>
          <a:cxnLst/>
          <a:rect l="0" t="0" r="0" b="0"/>
          <a:pathLst>
            <a:path>
              <a:moveTo>
                <a:pt x="0" y="0"/>
              </a:moveTo>
              <a:lnTo>
                <a:pt x="0" y="1217119"/>
              </a:lnTo>
              <a:lnTo>
                <a:pt x="519401" y="1217119"/>
              </a:lnTo>
              <a:lnTo>
                <a:pt x="519401" y="13149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3B45EF-688B-4BEA-9CE6-5BD4F9A81824}">
      <dsp:nvSpPr>
        <dsp:cNvPr id="0" name=""/>
        <dsp:cNvSpPr/>
      </dsp:nvSpPr>
      <dsp:spPr>
        <a:xfrm>
          <a:off x="8645224" y="2500024"/>
          <a:ext cx="1261263" cy="1468925"/>
        </a:xfrm>
        <a:custGeom>
          <a:avLst/>
          <a:gdLst/>
          <a:ahLst/>
          <a:cxnLst/>
          <a:rect l="0" t="0" r="0" b="0"/>
          <a:pathLst>
            <a:path>
              <a:moveTo>
                <a:pt x="1261263" y="0"/>
              </a:moveTo>
              <a:lnTo>
                <a:pt x="1261263" y="1371091"/>
              </a:lnTo>
              <a:lnTo>
                <a:pt x="0" y="1371091"/>
              </a:lnTo>
              <a:lnTo>
                <a:pt x="0" y="146892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A40241-5EC1-43C3-8147-58D758A7CBD7}">
      <dsp:nvSpPr>
        <dsp:cNvPr id="0" name=""/>
        <dsp:cNvSpPr/>
      </dsp:nvSpPr>
      <dsp:spPr>
        <a:xfrm>
          <a:off x="6701906" y="1522273"/>
          <a:ext cx="3204581" cy="307142"/>
        </a:xfrm>
        <a:custGeom>
          <a:avLst/>
          <a:gdLst/>
          <a:ahLst/>
          <a:cxnLst/>
          <a:rect l="0" t="0" r="0" b="0"/>
          <a:pathLst>
            <a:path>
              <a:moveTo>
                <a:pt x="0" y="0"/>
              </a:moveTo>
              <a:lnTo>
                <a:pt x="0" y="209308"/>
              </a:lnTo>
              <a:lnTo>
                <a:pt x="3204581" y="209308"/>
              </a:lnTo>
              <a:lnTo>
                <a:pt x="3204581" y="307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5A8DB1-D256-4F00-8FD2-985CDB3D07EC}">
      <dsp:nvSpPr>
        <dsp:cNvPr id="0" name=""/>
        <dsp:cNvSpPr/>
      </dsp:nvSpPr>
      <dsp:spPr>
        <a:xfrm>
          <a:off x="7324966" y="2500024"/>
          <a:ext cx="1443236" cy="237157"/>
        </a:xfrm>
        <a:custGeom>
          <a:avLst/>
          <a:gdLst/>
          <a:ahLst/>
          <a:cxnLst/>
          <a:rect l="0" t="0" r="0" b="0"/>
          <a:pathLst>
            <a:path>
              <a:moveTo>
                <a:pt x="0" y="0"/>
              </a:moveTo>
              <a:lnTo>
                <a:pt x="0" y="139323"/>
              </a:lnTo>
              <a:lnTo>
                <a:pt x="1443236" y="139323"/>
              </a:lnTo>
              <a:lnTo>
                <a:pt x="1443236" y="2371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D4AD8-375E-4F2C-B37F-E524DB6E1272}">
      <dsp:nvSpPr>
        <dsp:cNvPr id="0" name=""/>
        <dsp:cNvSpPr/>
      </dsp:nvSpPr>
      <dsp:spPr>
        <a:xfrm>
          <a:off x="7235755" y="2500024"/>
          <a:ext cx="91440" cy="307142"/>
        </a:xfrm>
        <a:custGeom>
          <a:avLst/>
          <a:gdLst/>
          <a:ahLst/>
          <a:cxnLst/>
          <a:rect l="0" t="0" r="0" b="0"/>
          <a:pathLst>
            <a:path>
              <a:moveTo>
                <a:pt x="89210" y="0"/>
              </a:moveTo>
              <a:lnTo>
                <a:pt x="89210" y="209308"/>
              </a:lnTo>
              <a:lnTo>
                <a:pt x="45720" y="209308"/>
              </a:lnTo>
              <a:lnTo>
                <a:pt x="45720" y="3071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4AAEC-6E37-4D7D-9A6A-4AA9510ED622}">
      <dsp:nvSpPr>
        <dsp:cNvPr id="0" name=""/>
        <dsp:cNvSpPr/>
      </dsp:nvSpPr>
      <dsp:spPr>
        <a:xfrm>
          <a:off x="6701906" y="1522273"/>
          <a:ext cx="623059" cy="307142"/>
        </a:xfrm>
        <a:custGeom>
          <a:avLst/>
          <a:gdLst/>
          <a:ahLst/>
          <a:cxnLst/>
          <a:rect l="0" t="0" r="0" b="0"/>
          <a:pathLst>
            <a:path>
              <a:moveTo>
                <a:pt x="0" y="0"/>
              </a:moveTo>
              <a:lnTo>
                <a:pt x="0" y="209308"/>
              </a:lnTo>
              <a:lnTo>
                <a:pt x="623059" y="209308"/>
              </a:lnTo>
              <a:lnTo>
                <a:pt x="623059" y="307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4EB907-E22F-4E3E-A335-39895A29CFE3}">
      <dsp:nvSpPr>
        <dsp:cNvPr id="0" name=""/>
        <dsp:cNvSpPr/>
      </dsp:nvSpPr>
      <dsp:spPr>
        <a:xfrm>
          <a:off x="3236373" y="2500024"/>
          <a:ext cx="2397683" cy="335140"/>
        </a:xfrm>
        <a:custGeom>
          <a:avLst/>
          <a:gdLst/>
          <a:ahLst/>
          <a:cxnLst/>
          <a:rect l="0" t="0" r="0" b="0"/>
          <a:pathLst>
            <a:path>
              <a:moveTo>
                <a:pt x="0" y="0"/>
              </a:moveTo>
              <a:lnTo>
                <a:pt x="0" y="237306"/>
              </a:lnTo>
              <a:lnTo>
                <a:pt x="2397683" y="237306"/>
              </a:lnTo>
              <a:lnTo>
                <a:pt x="2397683" y="33514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DB70C5-F031-4A8E-81F1-B0FD0A51BD6E}">
      <dsp:nvSpPr>
        <dsp:cNvPr id="0" name=""/>
        <dsp:cNvSpPr/>
      </dsp:nvSpPr>
      <dsp:spPr>
        <a:xfrm>
          <a:off x="3236373" y="2500024"/>
          <a:ext cx="680277" cy="307142"/>
        </a:xfrm>
        <a:custGeom>
          <a:avLst/>
          <a:gdLst/>
          <a:ahLst/>
          <a:cxnLst/>
          <a:rect l="0" t="0" r="0" b="0"/>
          <a:pathLst>
            <a:path>
              <a:moveTo>
                <a:pt x="0" y="0"/>
              </a:moveTo>
              <a:lnTo>
                <a:pt x="0" y="209308"/>
              </a:lnTo>
              <a:lnTo>
                <a:pt x="680277" y="209308"/>
              </a:lnTo>
              <a:lnTo>
                <a:pt x="680277" y="3071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430D37-1C3D-4E0D-A9A6-0B148A4AB7CC}">
      <dsp:nvSpPr>
        <dsp:cNvPr id="0" name=""/>
        <dsp:cNvSpPr/>
      </dsp:nvSpPr>
      <dsp:spPr>
        <a:xfrm>
          <a:off x="1728926" y="3477776"/>
          <a:ext cx="1314944" cy="233046"/>
        </a:xfrm>
        <a:custGeom>
          <a:avLst/>
          <a:gdLst/>
          <a:ahLst/>
          <a:cxnLst/>
          <a:rect l="0" t="0" r="0" b="0"/>
          <a:pathLst>
            <a:path>
              <a:moveTo>
                <a:pt x="0" y="0"/>
              </a:moveTo>
              <a:lnTo>
                <a:pt x="0" y="135213"/>
              </a:lnTo>
              <a:lnTo>
                <a:pt x="1314944" y="135213"/>
              </a:lnTo>
              <a:lnTo>
                <a:pt x="1314944" y="233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ACD83-8180-46B3-97D5-322872FECE8D}">
      <dsp:nvSpPr>
        <dsp:cNvPr id="0" name=""/>
        <dsp:cNvSpPr/>
      </dsp:nvSpPr>
      <dsp:spPr>
        <a:xfrm>
          <a:off x="1083545" y="3477776"/>
          <a:ext cx="645380" cy="307142"/>
        </a:xfrm>
        <a:custGeom>
          <a:avLst/>
          <a:gdLst/>
          <a:ahLst/>
          <a:cxnLst/>
          <a:rect l="0" t="0" r="0" b="0"/>
          <a:pathLst>
            <a:path>
              <a:moveTo>
                <a:pt x="645380" y="0"/>
              </a:moveTo>
              <a:lnTo>
                <a:pt x="645380" y="209308"/>
              </a:lnTo>
              <a:lnTo>
                <a:pt x="0" y="209308"/>
              </a:lnTo>
              <a:lnTo>
                <a:pt x="0" y="3071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E40BE-5CC9-4D0A-A63A-A011AD599699}">
      <dsp:nvSpPr>
        <dsp:cNvPr id="0" name=""/>
        <dsp:cNvSpPr/>
      </dsp:nvSpPr>
      <dsp:spPr>
        <a:xfrm>
          <a:off x="1728926" y="2500024"/>
          <a:ext cx="1507446" cy="307142"/>
        </a:xfrm>
        <a:custGeom>
          <a:avLst/>
          <a:gdLst/>
          <a:ahLst/>
          <a:cxnLst/>
          <a:rect l="0" t="0" r="0" b="0"/>
          <a:pathLst>
            <a:path>
              <a:moveTo>
                <a:pt x="1507446" y="0"/>
              </a:moveTo>
              <a:lnTo>
                <a:pt x="1507446" y="209308"/>
              </a:lnTo>
              <a:lnTo>
                <a:pt x="0" y="209308"/>
              </a:lnTo>
              <a:lnTo>
                <a:pt x="0" y="30714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D53FE-9F7E-49A6-8FEA-05015E4FC1B3}">
      <dsp:nvSpPr>
        <dsp:cNvPr id="0" name=""/>
        <dsp:cNvSpPr/>
      </dsp:nvSpPr>
      <dsp:spPr>
        <a:xfrm>
          <a:off x="3236373" y="1522273"/>
          <a:ext cx="3465533" cy="307142"/>
        </a:xfrm>
        <a:custGeom>
          <a:avLst/>
          <a:gdLst/>
          <a:ahLst/>
          <a:cxnLst/>
          <a:rect l="0" t="0" r="0" b="0"/>
          <a:pathLst>
            <a:path>
              <a:moveTo>
                <a:pt x="3465533" y="0"/>
              </a:moveTo>
              <a:lnTo>
                <a:pt x="3465533" y="209308"/>
              </a:lnTo>
              <a:lnTo>
                <a:pt x="0" y="209308"/>
              </a:lnTo>
              <a:lnTo>
                <a:pt x="0" y="3071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3041A-5AA9-401E-9A87-078831F1E048}">
      <dsp:nvSpPr>
        <dsp:cNvPr id="0" name=""/>
        <dsp:cNvSpPr/>
      </dsp:nvSpPr>
      <dsp:spPr>
        <a:xfrm>
          <a:off x="4682322" y="851664"/>
          <a:ext cx="403916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886FF-44B6-4E4D-BF67-BA9D9C011CB5}">
      <dsp:nvSpPr>
        <dsp:cNvPr id="0" name=""/>
        <dsp:cNvSpPr/>
      </dsp:nvSpPr>
      <dsp:spPr>
        <a:xfrm>
          <a:off x="4799664" y="963139"/>
          <a:ext cx="403916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t>Ration alimentaire</a:t>
          </a:r>
        </a:p>
      </dsp:txBody>
      <dsp:txXfrm>
        <a:off x="4819305" y="982780"/>
        <a:ext cx="3999885" cy="631327"/>
      </dsp:txXfrm>
    </dsp:sp>
    <dsp:sp modelId="{5BA5D3EF-0013-45BF-8984-412B8443A8E2}">
      <dsp:nvSpPr>
        <dsp:cNvPr id="0" name=""/>
        <dsp:cNvSpPr/>
      </dsp:nvSpPr>
      <dsp:spPr>
        <a:xfrm>
          <a:off x="2708334" y="1829415"/>
          <a:ext cx="105607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70DCC-1F6B-41B3-9287-87806983E25D}">
      <dsp:nvSpPr>
        <dsp:cNvPr id="0" name=""/>
        <dsp:cNvSpPr/>
      </dsp:nvSpPr>
      <dsp:spPr>
        <a:xfrm>
          <a:off x="2825676" y="1940890"/>
          <a:ext cx="105607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err="1"/>
            <a:t>Iftar</a:t>
          </a:r>
          <a:endParaRPr lang="fr-FR" sz="2400" b="1" kern="1200" dirty="0"/>
        </a:p>
      </dsp:txBody>
      <dsp:txXfrm>
        <a:off x="2845317" y="1960531"/>
        <a:ext cx="1016795" cy="631327"/>
      </dsp:txXfrm>
    </dsp:sp>
    <dsp:sp modelId="{5215D08E-6B85-4982-927B-12F662002BF9}">
      <dsp:nvSpPr>
        <dsp:cNvPr id="0" name=""/>
        <dsp:cNvSpPr/>
      </dsp:nvSpPr>
      <dsp:spPr>
        <a:xfrm>
          <a:off x="555883" y="2807167"/>
          <a:ext cx="2346086"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78441-B420-4107-9695-E69DF8A51018}">
      <dsp:nvSpPr>
        <dsp:cNvPr id="0" name=""/>
        <dsp:cNvSpPr/>
      </dsp:nvSpPr>
      <dsp:spPr>
        <a:xfrm>
          <a:off x="673225" y="2918642"/>
          <a:ext cx="2346086"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Apport en glucides suffisant  </a:t>
          </a:r>
        </a:p>
      </dsp:txBody>
      <dsp:txXfrm>
        <a:off x="692866" y="2938283"/>
        <a:ext cx="2306804" cy="631327"/>
      </dsp:txXfrm>
    </dsp:sp>
    <dsp:sp modelId="{6C1DF468-6186-4935-BB51-4989E704E9F2}">
      <dsp:nvSpPr>
        <dsp:cNvPr id="0" name=""/>
        <dsp:cNvSpPr/>
      </dsp:nvSpPr>
      <dsp:spPr>
        <a:xfrm>
          <a:off x="6304" y="3784918"/>
          <a:ext cx="2154481"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C62F6-692B-4B38-8492-A0E56AA1AA9A}">
      <dsp:nvSpPr>
        <dsp:cNvPr id="0" name=""/>
        <dsp:cNvSpPr/>
      </dsp:nvSpPr>
      <dsp:spPr>
        <a:xfrm>
          <a:off x="123646" y="3896393"/>
          <a:ext cx="2154481"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Varie en fonction du volume et de la fréquence des séances d’entraînement </a:t>
          </a:r>
        </a:p>
      </dsp:txBody>
      <dsp:txXfrm>
        <a:off x="143287" y="3916034"/>
        <a:ext cx="2115199" cy="631327"/>
      </dsp:txXfrm>
    </dsp:sp>
    <dsp:sp modelId="{333167BA-2AD0-4305-BFF8-7FDBA33B8CA6}">
      <dsp:nvSpPr>
        <dsp:cNvPr id="0" name=""/>
        <dsp:cNvSpPr/>
      </dsp:nvSpPr>
      <dsp:spPr>
        <a:xfrm>
          <a:off x="2515831" y="3710823"/>
          <a:ext cx="105607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6D8C5-5B96-4D6F-95BD-223DB9F66C8B}">
      <dsp:nvSpPr>
        <dsp:cNvPr id="0" name=""/>
        <dsp:cNvSpPr/>
      </dsp:nvSpPr>
      <dsp:spPr>
        <a:xfrm>
          <a:off x="2633173" y="3822298"/>
          <a:ext cx="105607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r-FR" sz="900" kern="1200" dirty="0"/>
            <a:t>Augmenter le volume si diminution de la fréquence </a:t>
          </a:r>
        </a:p>
      </dsp:txBody>
      <dsp:txXfrm>
        <a:off x="2652814" y="3841939"/>
        <a:ext cx="1016795" cy="631327"/>
      </dsp:txXfrm>
    </dsp:sp>
    <dsp:sp modelId="{E880BFB9-ED9C-4EBB-99A1-694763F7544C}">
      <dsp:nvSpPr>
        <dsp:cNvPr id="0" name=""/>
        <dsp:cNvSpPr/>
      </dsp:nvSpPr>
      <dsp:spPr>
        <a:xfrm>
          <a:off x="3388612" y="2807167"/>
          <a:ext cx="105607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BEB9B-3C0A-4375-9B37-E8496FFCF931}">
      <dsp:nvSpPr>
        <dsp:cNvPr id="0" name=""/>
        <dsp:cNvSpPr/>
      </dsp:nvSpPr>
      <dsp:spPr>
        <a:xfrm>
          <a:off x="3505953" y="2918642"/>
          <a:ext cx="105607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Protéines de haute qualité</a:t>
          </a:r>
        </a:p>
      </dsp:txBody>
      <dsp:txXfrm>
        <a:off x="3525594" y="2938283"/>
        <a:ext cx="1016795" cy="631327"/>
      </dsp:txXfrm>
    </dsp:sp>
    <dsp:sp modelId="{AD60945E-5DE2-419C-8C5A-652BD1BE2790}">
      <dsp:nvSpPr>
        <dsp:cNvPr id="0" name=""/>
        <dsp:cNvSpPr/>
      </dsp:nvSpPr>
      <dsp:spPr>
        <a:xfrm>
          <a:off x="4889331" y="2835165"/>
          <a:ext cx="1489449"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AA40D-403D-46B5-A5B1-3932FD3A70A8}">
      <dsp:nvSpPr>
        <dsp:cNvPr id="0" name=""/>
        <dsp:cNvSpPr/>
      </dsp:nvSpPr>
      <dsp:spPr>
        <a:xfrm>
          <a:off x="5006673" y="2946640"/>
          <a:ext cx="1489449"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Limiter l’apport lipidique</a:t>
          </a:r>
        </a:p>
      </dsp:txBody>
      <dsp:txXfrm>
        <a:off x="5026314" y="2966281"/>
        <a:ext cx="1450167" cy="631327"/>
      </dsp:txXfrm>
    </dsp:sp>
    <dsp:sp modelId="{81F7980C-A009-4F12-8BF2-2219E7A9C09B}">
      <dsp:nvSpPr>
        <dsp:cNvPr id="0" name=""/>
        <dsp:cNvSpPr/>
      </dsp:nvSpPr>
      <dsp:spPr>
        <a:xfrm>
          <a:off x="6796927" y="1829415"/>
          <a:ext cx="105607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23917-F440-4CEF-B199-C0A9469CBFE5}">
      <dsp:nvSpPr>
        <dsp:cNvPr id="0" name=""/>
        <dsp:cNvSpPr/>
      </dsp:nvSpPr>
      <dsp:spPr>
        <a:xfrm>
          <a:off x="6914269" y="1940890"/>
          <a:ext cx="105607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err="1"/>
            <a:t>Shour</a:t>
          </a:r>
          <a:endParaRPr lang="fr-FR" sz="2400" b="1" kern="1200" dirty="0"/>
        </a:p>
      </dsp:txBody>
      <dsp:txXfrm>
        <a:off x="6933910" y="1960531"/>
        <a:ext cx="1016795" cy="631327"/>
      </dsp:txXfrm>
    </dsp:sp>
    <dsp:sp modelId="{2235ED40-9C80-4BED-9E18-7E57E8CB0F7F}">
      <dsp:nvSpPr>
        <dsp:cNvPr id="0" name=""/>
        <dsp:cNvSpPr/>
      </dsp:nvSpPr>
      <dsp:spPr>
        <a:xfrm>
          <a:off x="6753437" y="2807167"/>
          <a:ext cx="105607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033FB-71C6-40B4-8378-29B23A68E7AB}">
      <dsp:nvSpPr>
        <dsp:cNvPr id="0" name=""/>
        <dsp:cNvSpPr/>
      </dsp:nvSpPr>
      <dsp:spPr>
        <a:xfrm>
          <a:off x="6870779" y="2918642"/>
          <a:ext cx="105607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Le plus près possible du lever du soleil </a:t>
          </a:r>
        </a:p>
      </dsp:txBody>
      <dsp:txXfrm>
        <a:off x="6890420" y="2938283"/>
        <a:ext cx="1016795" cy="631327"/>
      </dsp:txXfrm>
    </dsp:sp>
    <dsp:sp modelId="{B15BB1C6-EDDB-425B-AEB3-9F4ADBF6A876}">
      <dsp:nvSpPr>
        <dsp:cNvPr id="0" name=""/>
        <dsp:cNvSpPr/>
      </dsp:nvSpPr>
      <dsp:spPr>
        <a:xfrm>
          <a:off x="8240163" y="2737182"/>
          <a:ext cx="105607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6DC9D-3295-4372-A82D-6D10ECC72690}">
      <dsp:nvSpPr>
        <dsp:cNvPr id="0" name=""/>
        <dsp:cNvSpPr/>
      </dsp:nvSpPr>
      <dsp:spPr>
        <a:xfrm>
          <a:off x="8357505" y="2848657"/>
          <a:ext cx="105607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Protéines de </a:t>
          </a:r>
          <a:r>
            <a:rPr lang="fr-FR" sz="1400" kern="1200"/>
            <a:t>haute qualité</a:t>
          </a:r>
          <a:endParaRPr lang="fr-FR" sz="1400" kern="1200" dirty="0"/>
        </a:p>
      </dsp:txBody>
      <dsp:txXfrm>
        <a:off x="8377146" y="2868298"/>
        <a:ext cx="1016795" cy="631327"/>
      </dsp:txXfrm>
    </dsp:sp>
    <dsp:sp modelId="{3C654CC5-34B8-4B14-92CF-7AC7CE843572}">
      <dsp:nvSpPr>
        <dsp:cNvPr id="0" name=""/>
        <dsp:cNvSpPr/>
      </dsp:nvSpPr>
      <dsp:spPr>
        <a:xfrm>
          <a:off x="9117498" y="1829415"/>
          <a:ext cx="1577979"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90A68-618A-4E6A-BDEC-3ED9ABC103F7}">
      <dsp:nvSpPr>
        <dsp:cNvPr id="0" name=""/>
        <dsp:cNvSpPr/>
      </dsp:nvSpPr>
      <dsp:spPr>
        <a:xfrm>
          <a:off x="9234840" y="1940890"/>
          <a:ext cx="1577979"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Collation</a:t>
          </a:r>
        </a:p>
      </dsp:txBody>
      <dsp:txXfrm>
        <a:off x="9254481" y="1960531"/>
        <a:ext cx="1538697" cy="631327"/>
      </dsp:txXfrm>
    </dsp:sp>
    <dsp:sp modelId="{7327690E-80F5-432D-AA6F-8AD7FBA51205}">
      <dsp:nvSpPr>
        <dsp:cNvPr id="0" name=""/>
        <dsp:cNvSpPr/>
      </dsp:nvSpPr>
      <dsp:spPr>
        <a:xfrm>
          <a:off x="8117185" y="3968950"/>
          <a:ext cx="105607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562110-1993-4AE9-B25D-AFE1E01690A2}">
      <dsp:nvSpPr>
        <dsp:cNvPr id="0" name=""/>
        <dsp:cNvSpPr/>
      </dsp:nvSpPr>
      <dsp:spPr>
        <a:xfrm>
          <a:off x="8234527" y="4080425"/>
          <a:ext cx="105607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Protéines de </a:t>
          </a:r>
          <a:r>
            <a:rPr lang="fr-FR" sz="1400" kern="1200"/>
            <a:t>haute qualité</a:t>
          </a:r>
          <a:endParaRPr lang="fr-FR" sz="1400" kern="1200" dirty="0"/>
        </a:p>
      </dsp:txBody>
      <dsp:txXfrm>
        <a:off x="8254168" y="4100066"/>
        <a:ext cx="1016795" cy="631327"/>
      </dsp:txXfrm>
    </dsp:sp>
    <dsp:sp modelId="{89E5DB8B-2EF7-48CB-A453-5F4BFDB08D4B}">
      <dsp:nvSpPr>
        <dsp:cNvPr id="0" name=""/>
        <dsp:cNvSpPr/>
      </dsp:nvSpPr>
      <dsp:spPr>
        <a:xfrm>
          <a:off x="9897850" y="3814978"/>
          <a:ext cx="1056077" cy="670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469EA-0AED-4D69-8BFE-78F82F19D597}">
      <dsp:nvSpPr>
        <dsp:cNvPr id="0" name=""/>
        <dsp:cNvSpPr/>
      </dsp:nvSpPr>
      <dsp:spPr>
        <a:xfrm>
          <a:off x="10015192" y="3926453"/>
          <a:ext cx="1056077" cy="6706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Limiter le sucre ajouter et les lipides  </a:t>
          </a:r>
        </a:p>
      </dsp:txBody>
      <dsp:txXfrm>
        <a:off x="10034833" y="3946094"/>
        <a:ext cx="1016795" cy="631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381AF-1344-43F4-B998-CC4A8E1BC7A3}">
      <dsp:nvSpPr>
        <dsp:cNvPr id="0" name=""/>
        <dsp:cNvSpPr/>
      </dsp:nvSpPr>
      <dsp:spPr>
        <a:xfrm>
          <a:off x="9429749" y="2426840"/>
          <a:ext cx="871038" cy="414534"/>
        </a:xfrm>
        <a:custGeom>
          <a:avLst/>
          <a:gdLst/>
          <a:ahLst/>
          <a:cxnLst/>
          <a:rect l="0" t="0" r="0" b="0"/>
          <a:pathLst>
            <a:path>
              <a:moveTo>
                <a:pt x="0" y="0"/>
              </a:moveTo>
              <a:lnTo>
                <a:pt x="0" y="282493"/>
              </a:lnTo>
              <a:lnTo>
                <a:pt x="871038" y="282493"/>
              </a:lnTo>
              <a:lnTo>
                <a:pt x="871038"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05F7AE-ED0F-4F4F-BFC4-950F64A1E7A4}">
      <dsp:nvSpPr>
        <dsp:cNvPr id="0" name=""/>
        <dsp:cNvSpPr/>
      </dsp:nvSpPr>
      <dsp:spPr>
        <a:xfrm>
          <a:off x="8558711" y="2426840"/>
          <a:ext cx="871038" cy="414534"/>
        </a:xfrm>
        <a:custGeom>
          <a:avLst/>
          <a:gdLst/>
          <a:ahLst/>
          <a:cxnLst/>
          <a:rect l="0" t="0" r="0" b="0"/>
          <a:pathLst>
            <a:path>
              <a:moveTo>
                <a:pt x="871038" y="0"/>
              </a:moveTo>
              <a:lnTo>
                <a:pt x="871038" y="282493"/>
              </a:lnTo>
              <a:lnTo>
                <a:pt x="0" y="282493"/>
              </a:lnTo>
              <a:lnTo>
                <a:pt x="0"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A40241-5EC1-43C3-8147-58D758A7CBD7}">
      <dsp:nvSpPr>
        <dsp:cNvPr id="0" name=""/>
        <dsp:cNvSpPr/>
      </dsp:nvSpPr>
      <dsp:spPr>
        <a:xfrm>
          <a:off x="6393629" y="1107217"/>
          <a:ext cx="3036119" cy="414534"/>
        </a:xfrm>
        <a:custGeom>
          <a:avLst/>
          <a:gdLst/>
          <a:ahLst/>
          <a:cxnLst/>
          <a:rect l="0" t="0" r="0" b="0"/>
          <a:pathLst>
            <a:path>
              <a:moveTo>
                <a:pt x="0" y="0"/>
              </a:moveTo>
              <a:lnTo>
                <a:pt x="0" y="282493"/>
              </a:lnTo>
              <a:lnTo>
                <a:pt x="3036119" y="282493"/>
              </a:lnTo>
              <a:lnTo>
                <a:pt x="3036119" y="414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3E881-4DAB-43B6-8819-A0927DB6A2D4}">
      <dsp:nvSpPr>
        <dsp:cNvPr id="0" name=""/>
        <dsp:cNvSpPr/>
      </dsp:nvSpPr>
      <dsp:spPr>
        <a:xfrm>
          <a:off x="6816635" y="3746462"/>
          <a:ext cx="871038" cy="414534"/>
        </a:xfrm>
        <a:custGeom>
          <a:avLst/>
          <a:gdLst/>
          <a:ahLst/>
          <a:cxnLst/>
          <a:rect l="0" t="0" r="0" b="0"/>
          <a:pathLst>
            <a:path>
              <a:moveTo>
                <a:pt x="0" y="0"/>
              </a:moveTo>
              <a:lnTo>
                <a:pt x="0" y="282493"/>
              </a:lnTo>
              <a:lnTo>
                <a:pt x="871038" y="282493"/>
              </a:lnTo>
              <a:lnTo>
                <a:pt x="871038"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F369A2-7B32-4F8F-A4FA-DA858A16DCCD}">
      <dsp:nvSpPr>
        <dsp:cNvPr id="0" name=""/>
        <dsp:cNvSpPr/>
      </dsp:nvSpPr>
      <dsp:spPr>
        <a:xfrm>
          <a:off x="5945597" y="3746462"/>
          <a:ext cx="871038" cy="414534"/>
        </a:xfrm>
        <a:custGeom>
          <a:avLst/>
          <a:gdLst/>
          <a:ahLst/>
          <a:cxnLst/>
          <a:rect l="0" t="0" r="0" b="0"/>
          <a:pathLst>
            <a:path>
              <a:moveTo>
                <a:pt x="871038" y="0"/>
              </a:moveTo>
              <a:lnTo>
                <a:pt x="871038" y="282493"/>
              </a:lnTo>
              <a:lnTo>
                <a:pt x="0" y="282493"/>
              </a:lnTo>
              <a:lnTo>
                <a:pt x="0"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DC8390-5CCB-4B8B-8C95-5F8E0A8AD660}">
      <dsp:nvSpPr>
        <dsp:cNvPr id="0" name=""/>
        <dsp:cNvSpPr/>
      </dsp:nvSpPr>
      <dsp:spPr>
        <a:xfrm>
          <a:off x="5945597" y="2426840"/>
          <a:ext cx="871038" cy="414534"/>
        </a:xfrm>
        <a:custGeom>
          <a:avLst/>
          <a:gdLst/>
          <a:ahLst/>
          <a:cxnLst/>
          <a:rect l="0" t="0" r="0" b="0"/>
          <a:pathLst>
            <a:path>
              <a:moveTo>
                <a:pt x="0" y="0"/>
              </a:moveTo>
              <a:lnTo>
                <a:pt x="0" y="282493"/>
              </a:lnTo>
              <a:lnTo>
                <a:pt x="871038" y="282493"/>
              </a:lnTo>
              <a:lnTo>
                <a:pt x="871038"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E84FC8-2FEF-47D6-8922-1EEBCA127D77}">
      <dsp:nvSpPr>
        <dsp:cNvPr id="0" name=""/>
        <dsp:cNvSpPr/>
      </dsp:nvSpPr>
      <dsp:spPr>
        <a:xfrm>
          <a:off x="5074559" y="2426840"/>
          <a:ext cx="871038" cy="414534"/>
        </a:xfrm>
        <a:custGeom>
          <a:avLst/>
          <a:gdLst/>
          <a:ahLst/>
          <a:cxnLst/>
          <a:rect l="0" t="0" r="0" b="0"/>
          <a:pathLst>
            <a:path>
              <a:moveTo>
                <a:pt x="871038" y="0"/>
              </a:moveTo>
              <a:lnTo>
                <a:pt x="871038" y="282493"/>
              </a:lnTo>
              <a:lnTo>
                <a:pt x="0" y="282493"/>
              </a:lnTo>
              <a:lnTo>
                <a:pt x="0"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4AAEC-6E37-4D7D-9A6A-4AA9510ED622}">
      <dsp:nvSpPr>
        <dsp:cNvPr id="0" name=""/>
        <dsp:cNvSpPr/>
      </dsp:nvSpPr>
      <dsp:spPr>
        <a:xfrm>
          <a:off x="5945597" y="1107217"/>
          <a:ext cx="448032" cy="414534"/>
        </a:xfrm>
        <a:custGeom>
          <a:avLst/>
          <a:gdLst/>
          <a:ahLst/>
          <a:cxnLst/>
          <a:rect l="0" t="0" r="0" b="0"/>
          <a:pathLst>
            <a:path>
              <a:moveTo>
                <a:pt x="448032" y="0"/>
              </a:moveTo>
              <a:lnTo>
                <a:pt x="448032" y="282493"/>
              </a:lnTo>
              <a:lnTo>
                <a:pt x="0" y="282493"/>
              </a:lnTo>
              <a:lnTo>
                <a:pt x="0" y="414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DB70C5-F031-4A8E-81F1-B0FD0A51BD6E}">
      <dsp:nvSpPr>
        <dsp:cNvPr id="0" name=""/>
        <dsp:cNvSpPr/>
      </dsp:nvSpPr>
      <dsp:spPr>
        <a:xfrm>
          <a:off x="2461444" y="2426840"/>
          <a:ext cx="871038" cy="414534"/>
        </a:xfrm>
        <a:custGeom>
          <a:avLst/>
          <a:gdLst/>
          <a:ahLst/>
          <a:cxnLst/>
          <a:rect l="0" t="0" r="0" b="0"/>
          <a:pathLst>
            <a:path>
              <a:moveTo>
                <a:pt x="0" y="0"/>
              </a:moveTo>
              <a:lnTo>
                <a:pt x="0" y="282493"/>
              </a:lnTo>
              <a:lnTo>
                <a:pt x="871038" y="282493"/>
              </a:lnTo>
              <a:lnTo>
                <a:pt x="871038"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430D37-1C3D-4E0D-A9A6-0B148A4AB7CC}">
      <dsp:nvSpPr>
        <dsp:cNvPr id="0" name=""/>
        <dsp:cNvSpPr/>
      </dsp:nvSpPr>
      <dsp:spPr>
        <a:xfrm>
          <a:off x="1590406" y="3746462"/>
          <a:ext cx="871038" cy="414534"/>
        </a:xfrm>
        <a:custGeom>
          <a:avLst/>
          <a:gdLst/>
          <a:ahLst/>
          <a:cxnLst/>
          <a:rect l="0" t="0" r="0" b="0"/>
          <a:pathLst>
            <a:path>
              <a:moveTo>
                <a:pt x="0" y="0"/>
              </a:moveTo>
              <a:lnTo>
                <a:pt x="0" y="282493"/>
              </a:lnTo>
              <a:lnTo>
                <a:pt x="871038" y="282493"/>
              </a:lnTo>
              <a:lnTo>
                <a:pt x="871038"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ACD83-8180-46B3-97D5-322872FECE8D}">
      <dsp:nvSpPr>
        <dsp:cNvPr id="0" name=""/>
        <dsp:cNvSpPr/>
      </dsp:nvSpPr>
      <dsp:spPr>
        <a:xfrm>
          <a:off x="719368" y="3746462"/>
          <a:ext cx="871038" cy="414534"/>
        </a:xfrm>
        <a:custGeom>
          <a:avLst/>
          <a:gdLst/>
          <a:ahLst/>
          <a:cxnLst/>
          <a:rect l="0" t="0" r="0" b="0"/>
          <a:pathLst>
            <a:path>
              <a:moveTo>
                <a:pt x="871038" y="0"/>
              </a:moveTo>
              <a:lnTo>
                <a:pt x="871038" y="282493"/>
              </a:lnTo>
              <a:lnTo>
                <a:pt x="0" y="282493"/>
              </a:lnTo>
              <a:lnTo>
                <a:pt x="0"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E40BE-5CC9-4D0A-A63A-A011AD599699}">
      <dsp:nvSpPr>
        <dsp:cNvPr id="0" name=""/>
        <dsp:cNvSpPr/>
      </dsp:nvSpPr>
      <dsp:spPr>
        <a:xfrm>
          <a:off x="1590406" y="2426840"/>
          <a:ext cx="871038" cy="414534"/>
        </a:xfrm>
        <a:custGeom>
          <a:avLst/>
          <a:gdLst/>
          <a:ahLst/>
          <a:cxnLst/>
          <a:rect l="0" t="0" r="0" b="0"/>
          <a:pathLst>
            <a:path>
              <a:moveTo>
                <a:pt x="871038" y="0"/>
              </a:moveTo>
              <a:lnTo>
                <a:pt x="871038" y="282493"/>
              </a:lnTo>
              <a:lnTo>
                <a:pt x="0" y="282493"/>
              </a:lnTo>
              <a:lnTo>
                <a:pt x="0" y="4145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D53FE-9F7E-49A6-8FEA-05015E4FC1B3}">
      <dsp:nvSpPr>
        <dsp:cNvPr id="0" name=""/>
        <dsp:cNvSpPr/>
      </dsp:nvSpPr>
      <dsp:spPr>
        <a:xfrm>
          <a:off x="2461444" y="1107217"/>
          <a:ext cx="3932184" cy="414534"/>
        </a:xfrm>
        <a:custGeom>
          <a:avLst/>
          <a:gdLst/>
          <a:ahLst/>
          <a:cxnLst/>
          <a:rect l="0" t="0" r="0" b="0"/>
          <a:pathLst>
            <a:path>
              <a:moveTo>
                <a:pt x="3932184" y="0"/>
              </a:moveTo>
              <a:lnTo>
                <a:pt x="3932184" y="282493"/>
              </a:lnTo>
              <a:lnTo>
                <a:pt x="0" y="282493"/>
              </a:lnTo>
              <a:lnTo>
                <a:pt x="0" y="4145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3041A-5AA9-401E-9A87-078831F1E048}">
      <dsp:nvSpPr>
        <dsp:cNvPr id="0" name=""/>
        <dsp:cNvSpPr/>
      </dsp:nvSpPr>
      <dsp:spPr>
        <a:xfrm>
          <a:off x="3425818" y="202129"/>
          <a:ext cx="5935622"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886FF-44B6-4E4D-BF67-BA9D9C011CB5}">
      <dsp:nvSpPr>
        <dsp:cNvPr id="0" name=""/>
        <dsp:cNvSpPr/>
      </dsp:nvSpPr>
      <dsp:spPr>
        <a:xfrm>
          <a:off x="3584189" y="352581"/>
          <a:ext cx="5935622"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t>Charge de l’entrainement</a:t>
          </a:r>
        </a:p>
      </dsp:txBody>
      <dsp:txXfrm>
        <a:off x="3610698" y="379090"/>
        <a:ext cx="5882604" cy="852069"/>
      </dsp:txXfrm>
    </dsp:sp>
    <dsp:sp modelId="{5BA5D3EF-0013-45BF-8984-412B8443A8E2}">
      <dsp:nvSpPr>
        <dsp:cNvPr id="0" name=""/>
        <dsp:cNvSpPr/>
      </dsp:nvSpPr>
      <dsp:spPr>
        <a:xfrm>
          <a:off x="1748777" y="1521752"/>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70DCC-1F6B-41B3-9287-87806983E25D}">
      <dsp:nvSpPr>
        <dsp:cNvPr id="0" name=""/>
        <dsp:cNvSpPr/>
      </dsp:nvSpPr>
      <dsp:spPr>
        <a:xfrm>
          <a:off x="1907148" y="1672204"/>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Intensité</a:t>
          </a:r>
        </a:p>
      </dsp:txBody>
      <dsp:txXfrm>
        <a:off x="1933657" y="1698713"/>
        <a:ext cx="1372316" cy="852069"/>
      </dsp:txXfrm>
    </dsp:sp>
    <dsp:sp modelId="{5215D08E-6B85-4982-927B-12F662002BF9}">
      <dsp:nvSpPr>
        <dsp:cNvPr id="0" name=""/>
        <dsp:cNvSpPr/>
      </dsp:nvSpPr>
      <dsp:spPr>
        <a:xfrm>
          <a:off x="877739" y="2841374"/>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78441-B420-4107-9695-E69DF8A51018}">
      <dsp:nvSpPr>
        <dsp:cNvPr id="0" name=""/>
        <dsp:cNvSpPr/>
      </dsp:nvSpPr>
      <dsp:spPr>
        <a:xfrm>
          <a:off x="1036110" y="2991826"/>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Pour aérobie  </a:t>
          </a:r>
        </a:p>
      </dsp:txBody>
      <dsp:txXfrm>
        <a:off x="1062619" y="3018335"/>
        <a:ext cx="1372316" cy="852069"/>
      </dsp:txXfrm>
    </dsp:sp>
    <dsp:sp modelId="{6C1DF468-6186-4935-BB51-4989E704E9F2}">
      <dsp:nvSpPr>
        <dsp:cNvPr id="0" name=""/>
        <dsp:cNvSpPr/>
      </dsp:nvSpPr>
      <dsp:spPr>
        <a:xfrm>
          <a:off x="6701" y="4160997"/>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C62F6-692B-4B38-8492-A0E56AA1AA9A}">
      <dsp:nvSpPr>
        <dsp:cNvPr id="0" name=""/>
        <dsp:cNvSpPr/>
      </dsp:nvSpPr>
      <dsp:spPr>
        <a:xfrm>
          <a:off x="165071" y="4311449"/>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Diminuer le volume si 2 séances /jour</a:t>
          </a:r>
        </a:p>
      </dsp:txBody>
      <dsp:txXfrm>
        <a:off x="191580" y="4337958"/>
        <a:ext cx="1372316" cy="852069"/>
      </dsp:txXfrm>
    </dsp:sp>
    <dsp:sp modelId="{333167BA-2AD0-4305-BFF8-7FDBA33B8CA6}">
      <dsp:nvSpPr>
        <dsp:cNvPr id="0" name=""/>
        <dsp:cNvSpPr/>
      </dsp:nvSpPr>
      <dsp:spPr>
        <a:xfrm>
          <a:off x="1748777" y="4160997"/>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76D8C5-5B96-4D6F-95BD-223DB9F66C8B}">
      <dsp:nvSpPr>
        <dsp:cNvPr id="0" name=""/>
        <dsp:cNvSpPr/>
      </dsp:nvSpPr>
      <dsp:spPr>
        <a:xfrm>
          <a:off x="1907148" y="4311449"/>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Augmenter le volume si 1 séance /jour</a:t>
          </a:r>
        </a:p>
      </dsp:txBody>
      <dsp:txXfrm>
        <a:off x="1933657" y="4337958"/>
        <a:ext cx="1372316" cy="852069"/>
      </dsp:txXfrm>
    </dsp:sp>
    <dsp:sp modelId="{E880BFB9-ED9C-4EBB-99A1-694763F7544C}">
      <dsp:nvSpPr>
        <dsp:cNvPr id="0" name=""/>
        <dsp:cNvSpPr/>
      </dsp:nvSpPr>
      <dsp:spPr>
        <a:xfrm>
          <a:off x="2619815" y="2841374"/>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BEB9B-3C0A-4375-9B37-E8496FFCF931}">
      <dsp:nvSpPr>
        <dsp:cNvPr id="0" name=""/>
        <dsp:cNvSpPr/>
      </dsp:nvSpPr>
      <dsp:spPr>
        <a:xfrm>
          <a:off x="2778186" y="2991826"/>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Pas de variation pour les exercices courts et intenses</a:t>
          </a:r>
        </a:p>
      </dsp:txBody>
      <dsp:txXfrm>
        <a:off x="2804695" y="3018335"/>
        <a:ext cx="1372316" cy="852069"/>
      </dsp:txXfrm>
    </dsp:sp>
    <dsp:sp modelId="{81F7980C-A009-4F12-8BF2-2219E7A9C09B}">
      <dsp:nvSpPr>
        <dsp:cNvPr id="0" name=""/>
        <dsp:cNvSpPr/>
      </dsp:nvSpPr>
      <dsp:spPr>
        <a:xfrm>
          <a:off x="5232929" y="1521752"/>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23917-F440-4CEF-B199-C0A9469CBFE5}">
      <dsp:nvSpPr>
        <dsp:cNvPr id="0" name=""/>
        <dsp:cNvSpPr/>
      </dsp:nvSpPr>
      <dsp:spPr>
        <a:xfrm>
          <a:off x="5391300" y="1672204"/>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volume</a:t>
          </a:r>
        </a:p>
      </dsp:txBody>
      <dsp:txXfrm>
        <a:off x="5417809" y="1698713"/>
        <a:ext cx="1372316" cy="852069"/>
      </dsp:txXfrm>
    </dsp:sp>
    <dsp:sp modelId="{3C4C0286-25C2-44EF-8FBC-58750350790D}">
      <dsp:nvSpPr>
        <dsp:cNvPr id="0" name=""/>
        <dsp:cNvSpPr/>
      </dsp:nvSpPr>
      <dsp:spPr>
        <a:xfrm>
          <a:off x="4361891" y="2841374"/>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822BE-9A65-4A2E-932B-EB9EDC64A9CC}">
      <dsp:nvSpPr>
        <dsp:cNvPr id="0" name=""/>
        <dsp:cNvSpPr/>
      </dsp:nvSpPr>
      <dsp:spPr>
        <a:xfrm>
          <a:off x="4520262" y="2991826"/>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a:t>Pas de variation pour les exercices courts et intenses</a:t>
          </a:r>
          <a:endParaRPr lang="fr-FR" sz="1300" kern="1200" dirty="0"/>
        </a:p>
      </dsp:txBody>
      <dsp:txXfrm>
        <a:off x="4546771" y="3018335"/>
        <a:ext cx="1372316" cy="852069"/>
      </dsp:txXfrm>
    </dsp:sp>
    <dsp:sp modelId="{07423A18-BBC6-4E61-ADBB-2D0E490DB93F}">
      <dsp:nvSpPr>
        <dsp:cNvPr id="0" name=""/>
        <dsp:cNvSpPr/>
      </dsp:nvSpPr>
      <dsp:spPr>
        <a:xfrm>
          <a:off x="6103967" y="2841374"/>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E1A48B-0190-4FDC-BE9B-F4572F223762}">
      <dsp:nvSpPr>
        <dsp:cNvPr id="0" name=""/>
        <dsp:cNvSpPr/>
      </dsp:nvSpPr>
      <dsp:spPr>
        <a:xfrm>
          <a:off x="6262338" y="2991826"/>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Pour aérobie  </a:t>
          </a:r>
        </a:p>
      </dsp:txBody>
      <dsp:txXfrm>
        <a:off x="6288847" y="3018335"/>
        <a:ext cx="1372316" cy="852069"/>
      </dsp:txXfrm>
    </dsp:sp>
    <dsp:sp modelId="{56265B10-5EB8-4C11-B337-A8C4D0BE8C45}">
      <dsp:nvSpPr>
        <dsp:cNvPr id="0" name=""/>
        <dsp:cNvSpPr/>
      </dsp:nvSpPr>
      <dsp:spPr>
        <a:xfrm>
          <a:off x="5232929" y="4160997"/>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DE261-2B8B-40A9-BDFB-E5B66A301201}">
      <dsp:nvSpPr>
        <dsp:cNvPr id="0" name=""/>
        <dsp:cNvSpPr/>
      </dsp:nvSpPr>
      <dsp:spPr>
        <a:xfrm>
          <a:off x="5391300" y="4311449"/>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Diminuer le volume si 2 séances /jour</a:t>
          </a:r>
        </a:p>
      </dsp:txBody>
      <dsp:txXfrm>
        <a:off x="5417809" y="4337958"/>
        <a:ext cx="1372316" cy="852069"/>
      </dsp:txXfrm>
    </dsp:sp>
    <dsp:sp modelId="{4E51177C-642A-4115-BE0E-C765014CC7D3}">
      <dsp:nvSpPr>
        <dsp:cNvPr id="0" name=""/>
        <dsp:cNvSpPr/>
      </dsp:nvSpPr>
      <dsp:spPr>
        <a:xfrm>
          <a:off x="6975005" y="4160997"/>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FED293-8589-4994-BD64-B7FDBFA0B026}">
      <dsp:nvSpPr>
        <dsp:cNvPr id="0" name=""/>
        <dsp:cNvSpPr/>
      </dsp:nvSpPr>
      <dsp:spPr>
        <a:xfrm>
          <a:off x="7133376" y="4311449"/>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Augmenter le volume si 1 séance /jour</a:t>
          </a:r>
        </a:p>
      </dsp:txBody>
      <dsp:txXfrm>
        <a:off x="7159885" y="4337958"/>
        <a:ext cx="1372316" cy="852069"/>
      </dsp:txXfrm>
    </dsp:sp>
    <dsp:sp modelId="{3C654CC5-34B8-4B14-92CF-7AC7CE843572}">
      <dsp:nvSpPr>
        <dsp:cNvPr id="0" name=""/>
        <dsp:cNvSpPr/>
      </dsp:nvSpPr>
      <dsp:spPr>
        <a:xfrm>
          <a:off x="7821016" y="1521752"/>
          <a:ext cx="3217465"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890A68-618A-4E6A-BDEC-3ED9ABC103F7}">
      <dsp:nvSpPr>
        <dsp:cNvPr id="0" name=""/>
        <dsp:cNvSpPr/>
      </dsp:nvSpPr>
      <dsp:spPr>
        <a:xfrm>
          <a:off x="7979386" y="1672204"/>
          <a:ext cx="3217465"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Fréquence des séances</a:t>
          </a:r>
        </a:p>
      </dsp:txBody>
      <dsp:txXfrm>
        <a:off x="8005895" y="1698713"/>
        <a:ext cx="3164447" cy="852069"/>
      </dsp:txXfrm>
    </dsp:sp>
    <dsp:sp modelId="{A132F70A-33D0-4BCB-A422-A1DB39F8B30E}">
      <dsp:nvSpPr>
        <dsp:cNvPr id="0" name=""/>
        <dsp:cNvSpPr/>
      </dsp:nvSpPr>
      <dsp:spPr>
        <a:xfrm>
          <a:off x="7846043" y="2841374"/>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B7D0B2-5D91-4C4E-A48C-B348964BD063}">
      <dsp:nvSpPr>
        <dsp:cNvPr id="0" name=""/>
        <dsp:cNvSpPr/>
      </dsp:nvSpPr>
      <dsp:spPr>
        <a:xfrm>
          <a:off x="8004414" y="2991826"/>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En hiver: une séance après </a:t>
          </a:r>
          <a:r>
            <a:rPr lang="fr-FR" sz="1300" kern="1200" dirty="0" err="1"/>
            <a:t>Iftar</a:t>
          </a:r>
          <a:endParaRPr lang="fr-FR" sz="1300" kern="1200" dirty="0"/>
        </a:p>
      </dsp:txBody>
      <dsp:txXfrm>
        <a:off x="8030923" y="3018335"/>
        <a:ext cx="1372316" cy="852069"/>
      </dsp:txXfrm>
    </dsp:sp>
    <dsp:sp modelId="{89E5DB8B-2EF7-48CB-A453-5F4BFDB08D4B}">
      <dsp:nvSpPr>
        <dsp:cNvPr id="0" name=""/>
        <dsp:cNvSpPr/>
      </dsp:nvSpPr>
      <dsp:spPr>
        <a:xfrm>
          <a:off x="9588119" y="2841374"/>
          <a:ext cx="1425334" cy="9050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469EA-0AED-4D69-8BFE-78F82F19D597}">
      <dsp:nvSpPr>
        <dsp:cNvPr id="0" name=""/>
        <dsp:cNvSpPr/>
      </dsp:nvSpPr>
      <dsp:spPr>
        <a:xfrm>
          <a:off x="9746490" y="2991826"/>
          <a:ext cx="1425334" cy="9050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t>En été: une deuxième séance juste avant </a:t>
          </a:r>
          <a:r>
            <a:rPr lang="fr-FR" sz="1300" kern="1200" dirty="0" err="1"/>
            <a:t>Iftar</a:t>
          </a:r>
          <a:endParaRPr lang="fr-FR" sz="1300" kern="1200" dirty="0"/>
        </a:p>
      </dsp:txBody>
      <dsp:txXfrm>
        <a:off x="9772999" y="3018335"/>
        <a:ext cx="1372316" cy="852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84FC8-2FEF-47D6-8922-1EEBCA127D77}">
      <dsp:nvSpPr>
        <dsp:cNvPr id="0" name=""/>
        <dsp:cNvSpPr/>
      </dsp:nvSpPr>
      <dsp:spPr>
        <a:xfrm>
          <a:off x="7778756" y="3203300"/>
          <a:ext cx="2280645" cy="542689"/>
        </a:xfrm>
        <a:custGeom>
          <a:avLst/>
          <a:gdLst/>
          <a:ahLst/>
          <a:cxnLst/>
          <a:rect l="0" t="0" r="0" b="0"/>
          <a:pathLst>
            <a:path>
              <a:moveTo>
                <a:pt x="0" y="0"/>
              </a:moveTo>
              <a:lnTo>
                <a:pt x="0" y="369827"/>
              </a:lnTo>
              <a:lnTo>
                <a:pt x="2280645" y="369827"/>
              </a:lnTo>
              <a:lnTo>
                <a:pt x="2280645" y="542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7513F-044C-460B-92FF-E5C9FE571B65}">
      <dsp:nvSpPr>
        <dsp:cNvPr id="0" name=""/>
        <dsp:cNvSpPr/>
      </dsp:nvSpPr>
      <dsp:spPr>
        <a:xfrm>
          <a:off x="7733036" y="3203300"/>
          <a:ext cx="91440" cy="542689"/>
        </a:xfrm>
        <a:custGeom>
          <a:avLst/>
          <a:gdLst/>
          <a:ahLst/>
          <a:cxnLst/>
          <a:rect l="0" t="0" r="0" b="0"/>
          <a:pathLst>
            <a:path>
              <a:moveTo>
                <a:pt x="45720" y="0"/>
              </a:moveTo>
              <a:lnTo>
                <a:pt x="45720" y="542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D4AD8-375E-4F2C-B37F-E524DB6E1272}">
      <dsp:nvSpPr>
        <dsp:cNvPr id="0" name=""/>
        <dsp:cNvSpPr/>
      </dsp:nvSpPr>
      <dsp:spPr>
        <a:xfrm>
          <a:off x="5451629" y="3203300"/>
          <a:ext cx="2327126" cy="387705"/>
        </a:xfrm>
        <a:custGeom>
          <a:avLst/>
          <a:gdLst/>
          <a:ahLst/>
          <a:cxnLst/>
          <a:rect l="0" t="0" r="0" b="0"/>
          <a:pathLst>
            <a:path>
              <a:moveTo>
                <a:pt x="2327126" y="0"/>
              </a:moveTo>
              <a:lnTo>
                <a:pt x="2327126" y="214842"/>
              </a:lnTo>
              <a:lnTo>
                <a:pt x="0" y="214842"/>
              </a:lnTo>
              <a:lnTo>
                <a:pt x="0" y="3877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4AAEC-6E37-4D7D-9A6A-4AA9510ED622}">
      <dsp:nvSpPr>
        <dsp:cNvPr id="0" name=""/>
        <dsp:cNvSpPr/>
      </dsp:nvSpPr>
      <dsp:spPr>
        <a:xfrm>
          <a:off x="4927949" y="1475711"/>
          <a:ext cx="2850806" cy="542689"/>
        </a:xfrm>
        <a:custGeom>
          <a:avLst/>
          <a:gdLst/>
          <a:ahLst/>
          <a:cxnLst/>
          <a:rect l="0" t="0" r="0" b="0"/>
          <a:pathLst>
            <a:path>
              <a:moveTo>
                <a:pt x="0" y="0"/>
              </a:moveTo>
              <a:lnTo>
                <a:pt x="0" y="369827"/>
              </a:lnTo>
              <a:lnTo>
                <a:pt x="2850806" y="369827"/>
              </a:lnTo>
              <a:lnTo>
                <a:pt x="2850806" y="5426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DB70C5-F031-4A8E-81F1-B0FD0A51BD6E}">
      <dsp:nvSpPr>
        <dsp:cNvPr id="0" name=""/>
        <dsp:cNvSpPr/>
      </dsp:nvSpPr>
      <dsp:spPr>
        <a:xfrm>
          <a:off x="2077143" y="3203300"/>
          <a:ext cx="1203971" cy="833502"/>
        </a:xfrm>
        <a:custGeom>
          <a:avLst/>
          <a:gdLst/>
          <a:ahLst/>
          <a:cxnLst/>
          <a:rect l="0" t="0" r="0" b="0"/>
          <a:pathLst>
            <a:path>
              <a:moveTo>
                <a:pt x="0" y="0"/>
              </a:moveTo>
              <a:lnTo>
                <a:pt x="0" y="660640"/>
              </a:lnTo>
              <a:lnTo>
                <a:pt x="1203971" y="660640"/>
              </a:lnTo>
              <a:lnTo>
                <a:pt x="1203971" y="8335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6E40BE-5CC9-4D0A-A63A-A011AD599699}">
      <dsp:nvSpPr>
        <dsp:cNvPr id="0" name=""/>
        <dsp:cNvSpPr/>
      </dsp:nvSpPr>
      <dsp:spPr>
        <a:xfrm>
          <a:off x="725659" y="3203300"/>
          <a:ext cx="1351483" cy="833502"/>
        </a:xfrm>
        <a:custGeom>
          <a:avLst/>
          <a:gdLst/>
          <a:ahLst/>
          <a:cxnLst/>
          <a:rect l="0" t="0" r="0" b="0"/>
          <a:pathLst>
            <a:path>
              <a:moveTo>
                <a:pt x="1351483" y="0"/>
              </a:moveTo>
              <a:lnTo>
                <a:pt x="1351483" y="660640"/>
              </a:lnTo>
              <a:lnTo>
                <a:pt x="0" y="660640"/>
              </a:lnTo>
              <a:lnTo>
                <a:pt x="0" y="8335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D53FE-9F7E-49A6-8FEA-05015E4FC1B3}">
      <dsp:nvSpPr>
        <dsp:cNvPr id="0" name=""/>
        <dsp:cNvSpPr/>
      </dsp:nvSpPr>
      <dsp:spPr>
        <a:xfrm>
          <a:off x="2077143" y="1475711"/>
          <a:ext cx="2850806" cy="542689"/>
        </a:xfrm>
        <a:custGeom>
          <a:avLst/>
          <a:gdLst/>
          <a:ahLst/>
          <a:cxnLst/>
          <a:rect l="0" t="0" r="0" b="0"/>
          <a:pathLst>
            <a:path>
              <a:moveTo>
                <a:pt x="2850806" y="0"/>
              </a:moveTo>
              <a:lnTo>
                <a:pt x="2850806" y="369827"/>
              </a:lnTo>
              <a:lnTo>
                <a:pt x="0" y="369827"/>
              </a:lnTo>
              <a:lnTo>
                <a:pt x="0" y="5426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D3041A-5AA9-401E-9A87-078831F1E048}">
      <dsp:nvSpPr>
        <dsp:cNvPr id="0" name=""/>
        <dsp:cNvSpPr/>
      </dsp:nvSpPr>
      <dsp:spPr>
        <a:xfrm>
          <a:off x="3018284" y="290812"/>
          <a:ext cx="3819330" cy="1184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886FF-44B6-4E4D-BF67-BA9D9C011CB5}">
      <dsp:nvSpPr>
        <dsp:cNvPr id="0" name=""/>
        <dsp:cNvSpPr/>
      </dsp:nvSpPr>
      <dsp:spPr>
        <a:xfrm>
          <a:off x="3225616" y="487777"/>
          <a:ext cx="3819330" cy="1184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b="1" kern="1200" dirty="0"/>
            <a:t>hydratation</a:t>
          </a:r>
        </a:p>
      </dsp:txBody>
      <dsp:txXfrm>
        <a:off x="3260320" y="522481"/>
        <a:ext cx="3749922" cy="1115490"/>
      </dsp:txXfrm>
    </dsp:sp>
    <dsp:sp modelId="{5BA5D3EF-0013-45BF-8984-412B8443A8E2}">
      <dsp:nvSpPr>
        <dsp:cNvPr id="0" name=""/>
        <dsp:cNvSpPr/>
      </dsp:nvSpPr>
      <dsp:spPr>
        <a:xfrm>
          <a:off x="1144152" y="2018401"/>
          <a:ext cx="1865982" cy="1184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70DCC-1F6B-41B3-9287-87806983E25D}">
      <dsp:nvSpPr>
        <dsp:cNvPr id="0" name=""/>
        <dsp:cNvSpPr/>
      </dsp:nvSpPr>
      <dsp:spPr>
        <a:xfrm>
          <a:off x="1351483" y="2215366"/>
          <a:ext cx="1865982" cy="1184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hiver</a:t>
          </a:r>
        </a:p>
      </dsp:txBody>
      <dsp:txXfrm>
        <a:off x="1386187" y="2250070"/>
        <a:ext cx="1796574" cy="1115490"/>
      </dsp:txXfrm>
    </dsp:sp>
    <dsp:sp modelId="{5215D08E-6B85-4982-927B-12F662002BF9}">
      <dsp:nvSpPr>
        <dsp:cNvPr id="0" name=""/>
        <dsp:cNvSpPr/>
      </dsp:nvSpPr>
      <dsp:spPr>
        <a:xfrm>
          <a:off x="-207331" y="4036803"/>
          <a:ext cx="1865982" cy="1184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78441-B420-4107-9695-E69DF8A51018}">
      <dsp:nvSpPr>
        <dsp:cNvPr id="0" name=""/>
        <dsp:cNvSpPr/>
      </dsp:nvSpPr>
      <dsp:spPr>
        <a:xfrm>
          <a:off x="0" y="4233768"/>
          <a:ext cx="1865982" cy="1184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Par petite quantité tout au long de la soirée  </a:t>
          </a:r>
        </a:p>
      </dsp:txBody>
      <dsp:txXfrm>
        <a:off x="34704" y="4268472"/>
        <a:ext cx="1796574" cy="1115490"/>
      </dsp:txXfrm>
    </dsp:sp>
    <dsp:sp modelId="{E880BFB9-ED9C-4EBB-99A1-694763F7544C}">
      <dsp:nvSpPr>
        <dsp:cNvPr id="0" name=""/>
        <dsp:cNvSpPr/>
      </dsp:nvSpPr>
      <dsp:spPr>
        <a:xfrm>
          <a:off x="2348123" y="4036803"/>
          <a:ext cx="1865982" cy="1184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BEB9B-3C0A-4375-9B37-E8496FFCF931}">
      <dsp:nvSpPr>
        <dsp:cNvPr id="0" name=""/>
        <dsp:cNvSpPr/>
      </dsp:nvSpPr>
      <dsp:spPr>
        <a:xfrm>
          <a:off x="2555454" y="4233768"/>
          <a:ext cx="1865982" cy="1184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Pas de variation pour les exercices courts et intenses</a:t>
          </a:r>
        </a:p>
      </dsp:txBody>
      <dsp:txXfrm>
        <a:off x="2590158" y="4268472"/>
        <a:ext cx="1796574" cy="1115490"/>
      </dsp:txXfrm>
    </dsp:sp>
    <dsp:sp modelId="{81F7980C-A009-4F12-8BF2-2219E7A9C09B}">
      <dsp:nvSpPr>
        <dsp:cNvPr id="0" name=""/>
        <dsp:cNvSpPr/>
      </dsp:nvSpPr>
      <dsp:spPr>
        <a:xfrm>
          <a:off x="6845765" y="2018401"/>
          <a:ext cx="1865982" cy="1184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23917-F440-4CEF-B199-C0A9469CBFE5}">
      <dsp:nvSpPr>
        <dsp:cNvPr id="0" name=""/>
        <dsp:cNvSpPr/>
      </dsp:nvSpPr>
      <dsp:spPr>
        <a:xfrm>
          <a:off x="7053096" y="2215366"/>
          <a:ext cx="1865982" cy="1184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dirty="0"/>
            <a:t>été</a:t>
          </a:r>
        </a:p>
      </dsp:txBody>
      <dsp:txXfrm>
        <a:off x="7087800" y="2250070"/>
        <a:ext cx="1796574" cy="1115490"/>
      </dsp:txXfrm>
    </dsp:sp>
    <dsp:sp modelId="{2235ED40-9C80-4BED-9E18-7E57E8CB0F7F}">
      <dsp:nvSpPr>
        <dsp:cNvPr id="0" name=""/>
        <dsp:cNvSpPr/>
      </dsp:nvSpPr>
      <dsp:spPr>
        <a:xfrm>
          <a:off x="4518638" y="3591005"/>
          <a:ext cx="1865982" cy="1184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033FB-71C6-40B4-8378-29B23A68E7AB}">
      <dsp:nvSpPr>
        <dsp:cNvPr id="0" name=""/>
        <dsp:cNvSpPr/>
      </dsp:nvSpPr>
      <dsp:spPr>
        <a:xfrm>
          <a:off x="4725969" y="3787970"/>
          <a:ext cx="1865982" cy="1184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Mesurer la quantité de la transpiration après l’entrainement (ajouter 500ml)</a:t>
          </a:r>
        </a:p>
      </dsp:txBody>
      <dsp:txXfrm>
        <a:off x="4760673" y="3822674"/>
        <a:ext cx="1796574" cy="1115490"/>
      </dsp:txXfrm>
    </dsp:sp>
    <dsp:sp modelId="{CB890168-0FE5-4D34-AFAF-039FCD186B4E}">
      <dsp:nvSpPr>
        <dsp:cNvPr id="0" name=""/>
        <dsp:cNvSpPr/>
      </dsp:nvSpPr>
      <dsp:spPr>
        <a:xfrm>
          <a:off x="6845765" y="3745990"/>
          <a:ext cx="1865982" cy="1184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25B49-AF81-4517-8A6A-4131DCAEDDCF}">
      <dsp:nvSpPr>
        <dsp:cNvPr id="0" name=""/>
        <dsp:cNvSpPr/>
      </dsp:nvSpPr>
      <dsp:spPr>
        <a:xfrm>
          <a:off x="7053096" y="3942955"/>
          <a:ext cx="1865982" cy="1184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a:t>Par petite quantité tout au long de la soirée  </a:t>
          </a:r>
          <a:endParaRPr lang="fr-FR" sz="1500" kern="1200" dirty="0"/>
        </a:p>
      </dsp:txBody>
      <dsp:txXfrm>
        <a:off x="7087800" y="3977659"/>
        <a:ext cx="1796574" cy="1115490"/>
      </dsp:txXfrm>
    </dsp:sp>
    <dsp:sp modelId="{3C4C0286-25C2-44EF-8FBC-58750350790D}">
      <dsp:nvSpPr>
        <dsp:cNvPr id="0" name=""/>
        <dsp:cNvSpPr/>
      </dsp:nvSpPr>
      <dsp:spPr>
        <a:xfrm>
          <a:off x="9126410" y="3745990"/>
          <a:ext cx="1865982" cy="1184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822BE-9A65-4A2E-932B-EB9EDC64A9CC}">
      <dsp:nvSpPr>
        <dsp:cNvPr id="0" name=""/>
        <dsp:cNvSpPr/>
      </dsp:nvSpPr>
      <dsp:spPr>
        <a:xfrm>
          <a:off x="9333742" y="3942955"/>
          <a:ext cx="1865982" cy="11848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ajouter du sodium ou boisson d’effort</a:t>
          </a:r>
        </a:p>
      </dsp:txBody>
      <dsp:txXfrm>
        <a:off x="9368446" y="3977659"/>
        <a:ext cx="1796574" cy="11154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AA2B7-484E-4439-AA4D-DDF46775CEEB}" type="datetimeFigureOut">
              <a:rPr lang="fr-FR" smtClean="0"/>
              <a:t>24/05/2019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D2F2D-C693-4D16-9B97-47CB62A56BBB}" type="slidenum">
              <a:rPr lang="fr-FR" smtClean="0"/>
              <a:t>‹N°›</a:t>
            </a:fld>
            <a:endParaRPr lang="fr-FR"/>
          </a:p>
        </p:txBody>
      </p:sp>
    </p:spTree>
    <p:extLst>
      <p:ext uri="{BB962C8B-B14F-4D97-AF65-F5344CB8AC3E}">
        <p14:creationId xmlns:p14="http://schemas.microsoft.com/office/powerpoint/2010/main" val="383009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r.wikipedia.org/wiki/Hypoglyc%C3%A9mi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fr.wikipedia.org/wiki/Sang" TargetMode="External"/><Relationship Id="rId4" Type="http://schemas.openxmlformats.org/officeDocument/2006/relationships/hyperlink" Target="https://fr.wikipedia.org/wiki/Glucos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jeune peut varier de 12 à 18h cette année au </a:t>
            </a:r>
            <a:r>
              <a:rPr lang="fr-FR" dirty="0" err="1"/>
              <a:t>maroc</a:t>
            </a:r>
            <a:r>
              <a:rPr lang="fr-FR" dirty="0"/>
              <a:t> </a:t>
            </a:r>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5</a:t>
            </a:fld>
            <a:endParaRPr lang="fr-FR"/>
          </a:p>
        </p:txBody>
      </p:sp>
    </p:spTree>
    <p:extLst>
      <p:ext uri="{BB962C8B-B14F-4D97-AF65-F5344CB8AC3E}">
        <p14:creationId xmlns:p14="http://schemas.microsoft.com/office/powerpoint/2010/main" val="169618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latin typeface="+mn-lt"/>
                <a:ea typeface="+mn-ea"/>
                <a:cs typeface="+mn-cs"/>
              </a:rPr>
              <a:t>Station 1: 7 630-m repeated sprint test. This task (Figure 1) consisted of seven maximal 30-m sprints (with an intermediary split time at 10 m) followed by</a:t>
            </a:r>
          </a:p>
          <a:p>
            <a:r>
              <a:rPr lang="en-US" sz="1200" kern="1200" dirty="0">
                <a:solidFill>
                  <a:schemeClr val="tx1"/>
                </a:solidFill>
                <a:latin typeface="+mn-lt"/>
                <a:ea typeface="+mn-ea"/>
                <a:cs typeface="+mn-cs"/>
              </a:rPr>
              <a:t>a standard 25-s active recovery between sprints </a:t>
            </a:r>
            <a:r>
              <a:rPr lang="da-DK" sz="1200" kern="1200" dirty="0">
                <a:solidFill>
                  <a:schemeClr val="tx1"/>
                </a:solidFill>
                <a:latin typeface="+mn-lt"/>
                <a:ea typeface="+mn-ea"/>
                <a:cs typeface="+mn-cs"/>
              </a:rPr>
              <a:t>(Krustrup et al., 2005)</a:t>
            </a:r>
          </a:p>
          <a:p>
            <a:r>
              <a:rPr lang="en-US" sz="1200" kern="1200" dirty="0">
                <a:solidFill>
                  <a:schemeClr val="tx1"/>
                </a:solidFill>
                <a:latin typeface="+mn-lt"/>
                <a:ea typeface="+mn-ea"/>
                <a:cs typeface="+mn-cs"/>
              </a:rPr>
              <a:t>Station 2: requires a player to dribble an </a:t>
            </a:r>
            <a:r>
              <a:rPr lang="en-US" sz="1200" kern="1200" dirty="0" err="1">
                <a:solidFill>
                  <a:schemeClr val="tx1"/>
                </a:solidFill>
                <a:latin typeface="+mn-lt"/>
                <a:ea typeface="+mn-ea"/>
                <a:cs typeface="+mn-cs"/>
              </a:rPr>
              <a:t>indoorfootball</a:t>
            </a:r>
            <a:r>
              <a:rPr lang="en-US" sz="1200" kern="1200" dirty="0">
                <a:solidFill>
                  <a:schemeClr val="tx1"/>
                </a:solidFill>
                <a:latin typeface="+mn-lt"/>
                <a:ea typeface="+mn-ea"/>
                <a:cs typeface="+mn-cs"/>
              </a:rPr>
              <a:t> as fast as possible, out and back, slaloming between a line of six cones spaced at 3-m intervals from the start point and ﬁnish gates deﬁned by cones placed 2.5 m apart (McGregor, 2002). Six trials are completed with 1 min rest between trials. Each run was manually timed using a stopwatch. The sum of the six trials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Station 3: Vertical jump test. Vertical jumps were measured using a Quattro Jump portable force plate </a:t>
            </a:r>
            <a:r>
              <a:rPr lang="de-DE" sz="1200" kern="1200" dirty="0">
                <a:solidFill>
                  <a:schemeClr val="tx1"/>
                </a:solidFill>
                <a:latin typeface="+mn-lt"/>
                <a:ea typeface="+mn-ea"/>
                <a:cs typeface="+mn-cs"/>
              </a:rPr>
              <a:t>(Model 9290AD, Kistler Instrument AG, </a:t>
            </a:r>
            <a:r>
              <a:rPr lang="de-DE" sz="1200" kern="1200" dirty="0" err="1">
                <a:solidFill>
                  <a:schemeClr val="tx1"/>
                </a:solidFill>
                <a:latin typeface="+mn-lt"/>
                <a:ea typeface="+mn-ea"/>
                <a:cs typeface="+mn-cs"/>
              </a:rPr>
              <a:t>Switzerland</a:t>
            </a:r>
            <a:r>
              <a:rPr lang="de-DE" sz="1200" kern="1200" dirty="0">
                <a:solidFill>
                  <a:schemeClr val="tx1"/>
                </a:solidFill>
                <a:latin typeface="+mn-lt"/>
                <a:ea typeface="+mn-ea"/>
                <a:cs typeface="+mn-cs"/>
              </a:rPr>
              <a:t>), </a:t>
            </a:r>
            <a:r>
              <a:rPr lang="en-US" sz="1200" kern="1200" dirty="0">
                <a:solidFill>
                  <a:schemeClr val="tx1"/>
                </a:solidFill>
                <a:latin typeface="+mn-lt"/>
                <a:ea typeface="+mn-ea"/>
                <a:cs typeface="+mn-cs"/>
              </a:rPr>
              <a:t>interfaced to a notebook computer, at a sampling rate of 500 Hz.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Station 4: Agility. The 4-line agility test (</a:t>
            </a:r>
            <a:r>
              <a:rPr lang="en-US" sz="1200" kern="1200" dirty="0" err="1">
                <a:solidFill>
                  <a:schemeClr val="tx1"/>
                </a:solidFill>
                <a:latin typeface="+mn-lt"/>
                <a:ea typeface="+mn-ea"/>
                <a:cs typeface="+mn-cs"/>
              </a:rPr>
              <a:t>Rosch</a:t>
            </a:r>
            <a:r>
              <a:rPr lang="en-US" sz="1200" kern="1200" dirty="0">
                <a:solidFill>
                  <a:schemeClr val="tx1"/>
                </a:solidFill>
                <a:latin typeface="+mn-lt"/>
                <a:ea typeface="+mn-ea"/>
                <a:cs typeface="+mn-cs"/>
              </a:rPr>
              <a:t> et al.,2000) was performed within an area marked by four parallel lines (Figure 3). The player lay prone with his arms extended to touch the start line (line A). On a verbal command from the timing technician, the player jumped to his feet and ran 10 m to line B, which he touched with his foot. He then turned and ran 20 m to touch line C with his foot, before turning again and running 10 m back to line A. On touching this line, he turned once again and sprinted 30 m to line D, the ﬁnish line. Time was recorded manually with a stopwatch to the nearest one-hundredth of a </a:t>
            </a:r>
            <a:r>
              <a:rPr lang="fr-FR" sz="1200" kern="1200" dirty="0">
                <a:solidFill>
                  <a:schemeClr val="tx1"/>
                </a:solidFill>
                <a:latin typeface="+mn-lt"/>
                <a:ea typeface="+mn-ea"/>
                <a:cs typeface="+mn-cs"/>
              </a:rPr>
              <a:t>second.</a:t>
            </a:r>
          </a:p>
          <a:p>
            <a:r>
              <a:rPr lang="fr-FR" sz="1200" kern="1200" dirty="0" err="1">
                <a:solidFill>
                  <a:schemeClr val="tx1"/>
                </a:solidFill>
                <a:latin typeface="+mn-lt"/>
                <a:ea typeface="+mn-ea"/>
                <a:cs typeface="+mn-cs"/>
              </a:rPr>
              <a:t>Situtaion</a:t>
            </a:r>
            <a:r>
              <a:rPr lang="fr-FR" sz="1200" kern="1200" dirty="0">
                <a:solidFill>
                  <a:schemeClr val="tx1"/>
                </a:solidFill>
                <a:latin typeface="+mn-lt"/>
                <a:ea typeface="+mn-ea"/>
                <a:cs typeface="+mn-cs"/>
              </a:rPr>
              <a:t> 5 : </a:t>
            </a:r>
            <a:r>
              <a:rPr lang="en-US" sz="1200" kern="1200" dirty="0">
                <a:solidFill>
                  <a:schemeClr val="tx1"/>
                </a:solidFill>
                <a:latin typeface="+mn-lt"/>
                <a:ea typeface="+mn-ea"/>
                <a:cs typeface="+mn-cs"/>
              </a:rPr>
              <a:t>The LSPT consists of 16 passes (8 long and 8 short) being made from the marked passing zone to</a:t>
            </a:r>
          </a:p>
          <a:p>
            <a:r>
              <a:rPr lang="en-US" sz="1200" kern="1200" dirty="0">
                <a:solidFill>
                  <a:schemeClr val="tx1"/>
                </a:solidFill>
                <a:latin typeface="+mn-lt"/>
                <a:ea typeface="+mn-ea"/>
                <a:cs typeface="+mn-cs"/>
              </a:rPr>
              <a:t>one of the four </a:t>
            </a:r>
            <a:r>
              <a:rPr lang="en-US" sz="1200" kern="1200" dirty="0" err="1">
                <a:solidFill>
                  <a:schemeClr val="tx1"/>
                </a:solidFill>
                <a:latin typeface="+mn-lt"/>
                <a:ea typeface="+mn-ea"/>
                <a:cs typeface="+mn-cs"/>
              </a:rPr>
              <a:t>coloured</a:t>
            </a:r>
            <a:r>
              <a:rPr lang="en-US" sz="1200" kern="1200" dirty="0">
                <a:solidFill>
                  <a:schemeClr val="tx1"/>
                </a:solidFill>
                <a:latin typeface="+mn-lt"/>
                <a:ea typeface="+mn-ea"/>
                <a:cs typeface="+mn-cs"/>
              </a:rPr>
              <a:t> targets that are called out in randomized order. The player stands by the central</a:t>
            </a:r>
          </a:p>
          <a:p>
            <a:r>
              <a:rPr lang="en-US" sz="1200" kern="1200" dirty="0">
                <a:solidFill>
                  <a:schemeClr val="tx1"/>
                </a:solidFill>
                <a:latin typeface="+mn-lt"/>
                <a:ea typeface="+mn-ea"/>
                <a:cs typeface="+mn-cs"/>
              </a:rPr>
              <a:t>cone with an indoor football at his feet. The test starts when the technician calls out the ﬁrst </a:t>
            </a:r>
            <a:r>
              <a:rPr lang="en-US" sz="1200" kern="1200" dirty="0" err="1">
                <a:solidFill>
                  <a:schemeClr val="tx1"/>
                </a:solidFill>
                <a:latin typeface="+mn-lt"/>
                <a:ea typeface="+mn-ea"/>
                <a:cs typeface="+mn-cs"/>
              </a:rPr>
              <a:t>colour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from the designated list. The passes must be executed from within the passing zone, hit the</a:t>
            </a:r>
          </a:p>
          <a:p>
            <a:r>
              <a:rPr lang="en-US" sz="1200" kern="1200" dirty="0" err="1">
                <a:solidFill>
                  <a:schemeClr val="tx1"/>
                </a:solidFill>
                <a:latin typeface="+mn-lt"/>
                <a:ea typeface="+mn-ea"/>
                <a:cs typeface="+mn-cs"/>
              </a:rPr>
              <a:t>coloured</a:t>
            </a:r>
            <a:r>
              <a:rPr lang="en-US" sz="1200" kern="1200" dirty="0">
                <a:solidFill>
                  <a:schemeClr val="tx1"/>
                </a:solidFill>
                <a:latin typeface="+mn-lt"/>
                <a:ea typeface="+mn-ea"/>
                <a:cs typeface="+mn-cs"/>
              </a:rPr>
              <a:t> target that was called, and the ball must then cross into the inner rectangle before the next</a:t>
            </a:r>
          </a:p>
          <a:p>
            <a:r>
              <a:rPr lang="en-US" sz="1200" kern="1200" dirty="0">
                <a:solidFill>
                  <a:schemeClr val="tx1"/>
                </a:solidFill>
                <a:latin typeface="+mn-lt"/>
                <a:ea typeface="+mn-ea"/>
                <a:cs typeface="+mn-cs"/>
              </a:rPr>
              <a:t>pass is made. </a:t>
            </a:r>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62</a:t>
            </a:fld>
            <a:endParaRPr lang="fr-FR"/>
          </a:p>
        </p:txBody>
      </p:sp>
    </p:spTree>
    <p:extLst>
      <p:ext uri="{BB962C8B-B14F-4D97-AF65-F5344CB8AC3E}">
        <p14:creationId xmlns:p14="http://schemas.microsoft.com/office/powerpoint/2010/main" val="28017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latin typeface="+mn-lt"/>
                <a:ea typeface="+mn-ea"/>
                <a:cs typeface="+mn-cs"/>
              </a:rPr>
              <a:t>Station 1: 7 630-m repeated sprint test. This task (Figure 1) consisted of seven maximal 30-m sprints (with an intermediary split time at 10 m) followed by</a:t>
            </a:r>
          </a:p>
          <a:p>
            <a:r>
              <a:rPr lang="en-US" sz="1200" kern="1200" dirty="0">
                <a:solidFill>
                  <a:schemeClr val="tx1"/>
                </a:solidFill>
                <a:latin typeface="+mn-lt"/>
                <a:ea typeface="+mn-ea"/>
                <a:cs typeface="+mn-cs"/>
              </a:rPr>
              <a:t>a standard 25-s active recovery between sprints </a:t>
            </a:r>
            <a:r>
              <a:rPr lang="da-DK" sz="1200" kern="1200" dirty="0">
                <a:solidFill>
                  <a:schemeClr val="tx1"/>
                </a:solidFill>
                <a:latin typeface="+mn-lt"/>
                <a:ea typeface="+mn-ea"/>
                <a:cs typeface="+mn-cs"/>
              </a:rPr>
              <a:t>(Krustrup et al., 2005)</a:t>
            </a:r>
          </a:p>
          <a:p>
            <a:r>
              <a:rPr lang="en-US" sz="1200" kern="1200" dirty="0">
                <a:solidFill>
                  <a:schemeClr val="tx1"/>
                </a:solidFill>
                <a:latin typeface="+mn-lt"/>
                <a:ea typeface="+mn-ea"/>
                <a:cs typeface="+mn-cs"/>
              </a:rPr>
              <a:t>Station 2: requires a player to dribble an </a:t>
            </a:r>
            <a:r>
              <a:rPr lang="en-US" sz="1200" kern="1200" dirty="0" err="1">
                <a:solidFill>
                  <a:schemeClr val="tx1"/>
                </a:solidFill>
                <a:latin typeface="+mn-lt"/>
                <a:ea typeface="+mn-ea"/>
                <a:cs typeface="+mn-cs"/>
              </a:rPr>
              <a:t>indoorfootball</a:t>
            </a:r>
            <a:r>
              <a:rPr lang="en-US" sz="1200" kern="1200" dirty="0">
                <a:solidFill>
                  <a:schemeClr val="tx1"/>
                </a:solidFill>
                <a:latin typeface="+mn-lt"/>
                <a:ea typeface="+mn-ea"/>
                <a:cs typeface="+mn-cs"/>
              </a:rPr>
              <a:t> as fast as possible, out and back, slaloming between a line of six cones spaced at 3-m intervals from the start point and ﬁnish gates deﬁned by cones placed 2.5 m apart (McGregor, 2002). Six trials are completed with 1 min rest between trials. Each run was manually timed using a stopwatch. The sum of the six trials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Station 3: Vertical jump test. Vertical jumps were measured using a Quattro Jump portable force plate </a:t>
            </a:r>
            <a:r>
              <a:rPr lang="de-DE" sz="1200" kern="1200" dirty="0">
                <a:solidFill>
                  <a:schemeClr val="tx1"/>
                </a:solidFill>
                <a:latin typeface="+mn-lt"/>
                <a:ea typeface="+mn-ea"/>
                <a:cs typeface="+mn-cs"/>
              </a:rPr>
              <a:t>(Model 9290AD, Kistler Instrument AG, </a:t>
            </a:r>
            <a:r>
              <a:rPr lang="de-DE" sz="1200" kern="1200" dirty="0" err="1">
                <a:solidFill>
                  <a:schemeClr val="tx1"/>
                </a:solidFill>
                <a:latin typeface="+mn-lt"/>
                <a:ea typeface="+mn-ea"/>
                <a:cs typeface="+mn-cs"/>
              </a:rPr>
              <a:t>Switzerland</a:t>
            </a:r>
            <a:r>
              <a:rPr lang="de-DE" sz="1200" kern="1200" dirty="0">
                <a:solidFill>
                  <a:schemeClr val="tx1"/>
                </a:solidFill>
                <a:latin typeface="+mn-lt"/>
                <a:ea typeface="+mn-ea"/>
                <a:cs typeface="+mn-cs"/>
              </a:rPr>
              <a:t>), </a:t>
            </a:r>
            <a:r>
              <a:rPr lang="en-US" sz="1200" kern="1200" dirty="0">
                <a:solidFill>
                  <a:schemeClr val="tx1"/>
                </a:solidFill>
                <a:latin typeface="+mn-lt"/>
                <a:ea typeface="+mn-ea"/>
                <a:cs typeface="+mn-cs"/>
              </a:rPr>
              <a:t>interfaced to a notebook computer, at a sampling rate of 500 Hz.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Station 4: Agility. The 4-line agility test (</a:t>
            </a:r>
            <a:r>
              <a:rPr lang="en-US" sz="1200" kern="1200" dirty="0" err="1">
                <a:solidFill>
                  <a:schemeClr val="tx1"/>
                </a:solidFill>
                <a:latin typeface="+mn-lt"/>
                <a:ea typeface="+mn-ea"/>
                <a:cs typeface="+mn-cs"/>
              </a:rPr>
              <a:t>Rosch</a:t>
            </a:r>
            <a:r>
              <a:rPr lang="en-US" sz="1200" kern="1200" dirty="0">
                <a:solidFill>
                  <a:schemeClr val="tx1"/>
                </a:solidFill>
                <a:latin typeface="+mn-lt"/>
                <a:ea typeface="+mn-ea"/>
                <a:cs typeface="+mn-cs"/>
              </a:rPr>
              <a:t> et al.,</a:t>
            </a:r>
          </a:p>
          <a:p>
            <a:r>
              <a:rPr lang="en-US" sz="1200" kern="1200" dirty="0">
                <a:solidFill>
                  <a:schemeClr val="tx1"/>
                </a:solidFill>
                <a:latin typeface="+mn-lt"/>
                <a:ea typeface="+mn-ea"/>
                <a:cs typeface="+mn-cs"/>
              </a:rPr>
              <a:t>2000) was performed within an area marked by four parallel lines (Figure 3). The player lay prone with his arms extended to touch the start line (line A). On a verbal command from the timing technician, the player jumped to his feet and ran 10 m to line B, which he touched with his foot. He then turned and ran 20 m to touch line C with his foot, before turning again and running 10 m back to line A. On touching this line, he turned once again and sprinted 30 m to line D, the ﬁnish line. Time was recorded manually with a stopwatch to the nearest one-hundredth of a </a:t>
            </a:r>
            <a:r>
              <a:rPr lang="fr-FR" sz="1200" kern="1200" dirty="0">
                <a:solidFill>
                  <a:schemeClr val="tx1"/>
                </a:solidFill>
                <a:latin typeface="+mn-lt"/>
                <a:ea typeface="+mn-ea"/>
                <a:cs typeface="+mn-cs"/>
              </a:rPr>
              <a:t>second.</a:t>
            </a:r>
          </a:p>
          <a:p>
            <a:r>
              <a:rPr lang="fr-FR" sz="1200" kern="1200" dirty="0" err="1">
                <a:solidFill>
                  <a:schemeClr val="tx1"/>
                </a:solidFill>
                <a:latin typeface="+mn-lt"/>
                <a:ea typeface="+mn-ea"/>
                <a:cs typeface="+mn-cs"/>
              </a:rPr>
              <a:t>Situtaion</a:t>
            </a:r>
            <a:r>
              <a:rPr lang="fr-FR" sz="1200" kern="1200" dirty="0">
                <a:solidFill>
                  <a:schemeClr val="tx1"/>
                </a:solidFill>
                <a:latin typeface="+mn-lt"/>
                <a:ea typeface="+mn-ea"/>
                <a:cs typeface="+mn-cs"/>
              </a:rPr>
              <a:t> 5 : </a:t>
            </a:r>
            <a:r>
              <a:rPr lang="en-US" sz="1200" kern="1200" dirty="0">
                <a:solidFill>
                  <a:schemeClr val="tx1"/>
                </a:solidFill>
                <a:latin typeface="+mn-lt"/>
                <a:ea typeface="+mn-ea"/>
                <a:cs typeface="+mn-cs"/>
              </a:rPr>
              <a:t>The LSPT consists of 16 passes (8 long and 8 short) being made from the marked passing zone to</a:t>
            </a:r>
          </a:p>
          <a:p>
            <a:r>
              <a:rPr lang="en-US" sz="1200" kern="1200" dirty="0">
                <a:solidFill>
                  <a:schemeClr val="tx1"/>
                </a:solidFill>
                <a:latin typeface="+mn-lt"/>
                <a:ea typeface="+mn-ea"/>
                <a:cs typeface="+mn-cs"/>
              </a:rPr>
              <a:t>one of the four </a:t>
            </a:r>
            <a:r>
              <a:rPr lang="en-US" sz="1200" kern="1200" dirty="0" err="1">
                <a:solidFill>
                  <a:schemeClr val="tx1"/>
                </a:solidFill>
                <a:latin typeface="+mn-lt"/>
                <a:ea typeface="+mn-ea"/>
                <a:cs typeface="+mn-cs"/>
              </a:rPr>
              <a:t>coloured</a:t>
            </a:r>
            <a:r>
              <a:rPr lang="en-US" sz="1200" kern="1200" dirty="0">
                <a:solidFill>
                  <a:schemeClr val="tx1"/>
                </a:solidFill>
                <a:latin typeface="+mn-lt"/>
                <a:ea typeface="+mn-ea"/>
                <a:cs typeface="+mn-cs"/>
              </a:rPr>
              <a:t> targets that are called out in randomized order. The player stands by the central</a:t>
            </a:r>
          </a:p>
          <a:p>
            <a:r>
              <a:rPr lang="en-US" sz="1200" kern="1200" dirty="0">
                <a:solidFill>
                  <a:schemeClr val="tx1"/>
                </a:solidFill>
                <a:latin typeface="+mn-lt"/>
                <a:ea typeface="+mn-ea"/>
                <a:cs typeface="+mn-cs"/>
              </a:rPr>
              <a:t>cone with an indoor football at his feet. The test starts when the technician calls out the ﬁrst </a:t>
            </a:r>
            <a:r>
              <a:rPr lang="en-US" sz="1200" kern="1200" dirty="0" err="1">
                <a:solidFill>
                  <a:schemeClr val="tx1"/>
                </a:solidFill>
                <a:latin typeface="+mn-lt"/>
                <a:ea typeface="+mn-ea"/>
                <a:cs typeface="+mn-cs"/>
              </a:rPr>
              <a:t>colour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from the designated list. The passes must be executed from within the passing zone, hit the</a:t>
            </a:r>
          </a:p>
          <a:p>
            <a:r>
              <a:rPr lang="en-US" sz="1200" kern="1200" dirty="0" err="1">
                <a:solidFill>
                  <a:schemeClr val="tx1"/>
                </a:solidFill>
                <a:latin typeface="+mn-lt"/>
                <a:ea typeface="+mn-ea"/>
                <a:cs typeface="+mn-cs"/>
              </a:rPr>
              <a:t>coloured</a:t>
            </a:r>
            <a:r>
              <a:rPr lang="en-US" sz="1200" kern="1200" dirty="0">
                <a:solidFill>
                  <a:schemeClr val="tx1"/>
                </a:solidFill>
                <a:latin typeface="+mn-lt"/>
                <a:ea typeface="+mn-ea"/>
                <a:cs typeface="+mn-cs"/>
              </a:rPr>
              <a:t> target that was called, and the ball must then cross into the inner rectangle before the next</a:t>
            </a:r>
          </a:p>
          <a:p>
            <a:r>
              <a:rPr lang="en-US" sz="1200" kern="1200" dirty="0">
                <a:solidFill>
                  <a:schemeClr val="tx1"/>
                </a:solidFill>
                <a:latin typeface="+mn-lt"/>
                <a:ea typeface="+mn-ea"/>
                <a:cs typeface="+mn-cs"/>
              </a:rPr>
              <a:t>pass is made. </a:t>
            </a:r>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63</a:t>
            </a:fld>
            <a:endParaRPr lang="fr-FR"/>
          </a:p>
        </p:txBody>
      </p:sp>
    </p:spTree>
    <p:extLst>
      <p:ext uri="{BB962C8B-B14F-4D97-AF65-F5344CB8AC3E}">
        <p14:creationId xmlns:p14="http://schemas.microsoft.com/office/powerpoint/2010/main" val="4122066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réduction du volume d’entraînement  au cours de Ramadan peut améliorer la force musculaire et de la puissance en particulier pendant les premières 2 semaines.</a:t>
            </a:r>
            <a:br>
              <a:rPr lang="fr-FR" dirty="0"/>
            </a:br>
            <a:r>
              <a:rPr lang="fr-FR" dirty="0"/>
              <a:t>Cependant, la force musculaire et la puissance ont été inchangées ou même légèrement diminué quand un volume élevé de formation a été maintenue pendant RIF.</a:t>
            </a:r>
          </a:p>
          <a:p>
            <a:br>
              <a:rPr lang="fr-FR" dirty="0"/>
            </a:br>
            <a:r>
              <a:rPr lang="fr-FR" dirty="0"/>
              <a:t>Par conséquent, en période d’affutage (Caractérisé par une réduction du volume d’entraînement) pendant Ramadan peut conduire à une amélioration </a:t>
            </a:r>
            <a:r>
              <a:rPr lang="fr-FR" dirty="0" err="1"/>
              <a:t>signficative</a:t>
            </a:r>
            <a:r>
              <a:rPr lang="fr-FR" dirty="0"/>
              <a:t> de la force musculaire et de la puissance.</a:t>
            </a:r>
            <a:br>
              <a:rPr lang="fr-FR" dirty="0"/>
            </a:br>
            <a:r>
              <a:rPr lang="fr-FR" dirty="0"/>
              <a:t>Les entraîneurs, les scientifiques du sport et les athlètes doivent être conscients de l'impact potentiel de volume d'entraînement élevé pendant RIF (i. E., Pour les jeunes joueurs de soccer).</a:t>
            </a:r>
            <a:br>
              <a:rPr lang="fr-FR" dirty="0"/>
            </a:br>
            <a:r>
              <a:rPr lang="fr-FR" dirty="0"/>
              <a:t>En outre, la force et la puissance des athlètes nécessaires pour faire concurrence au cours FRR peuvent être invités à réduire leur volume d'entraînement pendant 2 semaines avant une compétition majeure.</a:t>
            </a:r>
          </a:p>
          <a:p>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71</a:t>
            </a:fld>
            <a:endParaRPr lang="fr-FR"/>
          </a:p>
        </p:txBody>
      </p:sp>
    </p:spTree>
    <p:extLst>
      <p:ext uri="{BB962C8B-B14F-4D97-AF65-F5344CB8AC3E}">
        <p14:creationId xmlns:p14="http://schemas.microsoft.com/office/powerpoint/2010/main" val="201604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Plutôt </a:t>
            </a:r>
            <a:r>
              <a:rPr lang="fr-FR" dirty="0" err="1"/>
              <a:t>néoglycogenese</a:t>
            </a:r>
            <a:r>
              <a:rPr lang="fr-FR" dirty="0"/>
              <a:t> formation de </a:t>
            </a:r>
            <a:r>
              <a:rPr lang="fr-FR" dirty="0" err="1"/>
              <a:t>glycogene</a:t>
            </a:r>
            <a:r>
              <a:rPr lang="fr-FR" dirty="0"/>
              <a:t> à partir de glucose</a:t>
            </a:r>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9</a:t>
            </a:fld>
            <a:endParaRPr lang="fr-FR"/>
          </a:p>
        </p:txBody>
      </p:sp>
    </p:spTree>
    <p:extLst>
      <p:ext uri="{BB962C8B-B14F-4D97-AF65-F5344CB8AC3E}">
        <p14:creationId xmlns:p14="http://schemas.microsoft.com/office/powerpoint/2010/main" val="59179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l'insuline est souvent résumée par son effet </a:t>
            </a:r>
            <a:r>
              <a:rPr lang="fr-FR" sz="1200" b="0" i="0" u="none" strike="noStrike" kern="1200" dirty="0">
                <a:solidFill>
                  <a:schemeClr val="tx1"/>
                </a:solidFill>
                <a:effectLst/>
                <a:latin typeface="+mn-lt"/>
                <a:ea typeface="+mn-ea"/>
                <a:cs typeface="+mn-cs"/>
                <a:hlinkClick r:id="rId3" tooltip="Hypoglycémie"/>
              </a:rPr>
              <a:t>hypoglycémiant</a:t>
            </a:r>
            <a:r>
              <a:rPr lang="fr-FR" sz="1200" b="0" i="0" kern="1200" dirty="0">
                <a:solidFill>
                  <a:schemeClr val="tx1"/>
                </a:solidFill>
                <a:effectLst/>
                <a:latin typeface="+mn-lt"/>
                <a:ea typeface="+mn-ea"/>
                <a:cs typeface="+mn-cs"/>
              </a:rPr>
              <a:t> (baisse du taux de </a:t>
            </a:r>
            <a:r>
              <a:rPr lang="fr-FR" sz="1200" b="0" i="0" u="none" strike="noStrike" kern="1200" dirty="0">
                <a:solidFill>
                  <a:schemeClr val="tx1"/>
                </a:solidFill>
                <a:effectLst/>
                <a:latin typeface="+mn-lt"/>
                <a:ea typeface="+mn-ea"/>
                <a:cs typeface="+mn-cs"/>
                <a:hlinkClick r:id="rId4" tooltip="Glucose"/>
              </a:rPr>
              <a:t>glucose</a:t>
            </a:r>
            <a:r>
              <a:rPr lang="fr-FR" sz="1200" b="0" i="0" kern="1200" dirty="0">
                <a:solidFill>
                  <a:schemeClr val="tx1"/>
                </a:solidFill>
                <a:effectLst/>
                <a:latin typeface="+mn-lt"/>
                <a:ea typeface="+mn-ea"/>
                <a:cs typeface="+mn-cs"/>
              </a:rPr>
              <a:t> dans le </a:t>
            </a:r>
            <a:r>
              <a:rPr lang="fr-FR" sz="1200" b="0" i="0" u="none" strike="noStrike" kern="1200" dirty="0">
                <a:solidFill>
                  <a:schemeClr val="tx1"/>
                </a:solidFill>
                <a:effectLst/>
                <a:latin typeface="+mn-lt"/>
                <a:ea typeface="+mn-ea"/>
                <a:cs typeface="+mn-cs"/>
                <a:hlinkClick r:id="rId5" tooltip="Sang"/>
              </a:rPr>
              <a:t>sang</a:t>
            </a:r>
            <a:r>
              <a:rPr lang="fr-FR" sz="1200" b="0" i="0" kern="1200" dirty="0">
                <a:solidFill>
                  <a:schemeClr val="tx1"/>
                </a:solidFill>
                <a:effectLst/>
                <a:latin typeface="+mn-lt"/>
                <a:ea typeface="+mn-ea"/>
                <a:cs typeface="+mn-cs"/>
              </a:rPr>
              <a:t>). Il est probablement plus juste de dire que l'insuline est sécrétée en fonction de l'état nutritionnel et de l'activité physique</a:t>
            </a:r>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11</a:t>
            </a:fld>
            <a:endParaRPr lang="fr-FR"/>
          </a:p>
        </p:txBody>
      </p:sp>
    </p:spTree>
    <p:extLst>
      <p:ext uri="{BB962C8B-B14F-4D97-AF65-F5344CB8AC3E}">
        <p14:creationId xmlns:p14="http://schemas.microsoft.com/office/powerpoint/2010/main" val="276956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Néoglucogenèse</a:t>
            </a:r>
            <a:r>
              <a:rPr lang="fr-FR" baseline="0" dirty="0"/>
              <a:t> : synthèse glucose à partir d’autres substrats</a:t>
            </a:r>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15</a:t>
            </a:fld>
            <a:endParaRPr lang="fr-FR"/>
          </a:p>
        </p:txBody>
      </p:sp>
    </p:spTree>
    <p:extLst>
      <p:ext uri="{BB962C8B-B14F-4D97-AF65-F5344CB8AC3E}">
        <p14:creationId xmlns:p14="http://schemas.microsoft.com/office/powerpoint/2010/main" val="213652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17</a:t>
            </a:fld>
            <a:endParaRPr lang="fr-FR"/>
          </a:p>
        </p:txBody>
      </p:sp>
    </p:spTree>
    <p:extLst>
      <p:ext uri="{BB962C8B-B14F-4D97-AF65-F5344CB8AC3E}">
        <p14:creationId xmlns:p14="http://schemas.microsoft.com/office/powerpoint/2010/main" val="171080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Autant</a:t>
            </a:r>
            <a:r>
              <a:rPr lang="fr-FR" baseline="0" dirty="0"/>
              <a:t> d’étude qui trouvent qu’il y a une déshydratation que d’étude qui trouve que cette déshydratation est récupérée à la fin de ramadan.</a:t>
            </a:r>
          </a:p>
          <a:p>
            <a:r>
              <a:rPr lang="fr-FR" baseline="0" dirty="0"/>
              <a:t>Mais il y a deux fois plus d’étude qui trouvent qu’il n’y aucune modification</a:t>
            </a:r>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31</a:t>
            </a:fld>
            <a:endParaRPr lang="fr-FR"/>
          </a:p>
        </p:txBody>
      </p:sp>
    </p:spTree>
    <p:extLst>
      <p:ext uri="{BB962C8B-B14F-4D97-AF65-F5344CB8AC3E}">
        <p14:creationId xmlns:p14="http://schemas.microsoft.com/office/powerpoint/2010/main" val="375779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Shirreffs</a:t>
            </a:r>
            <a:r>
              <a:rPr lang="fr-FR" dirty="0"/>
              <a:t> et al. Sont</a:t>
            </a:r>
            <a:r>
              <a:rPr lang="fr-FR" baseline="0" dirty="0"/>
              <a:t> ceux qui ont travaillé sur l’hydratation et l’osmolarité au cours du mois de ramadan chez les sportifs.</a:t>
            </a:r>
          </a:p>
          <a:p>
            <a:r>
              <a:rPr lang="fr-FR" baseline="0" dirty="0"/>
              <a:t>Ils ont mesurer l’</a:t>
            </a:r>
            <a:r>
              <a:rPr lang="fr-FR" baseline="0" dirty="0" err="1"/>
              <a:t>hemoglibine</a:t>
            </a:r>
            <a:r>
              <a:rPr lang="fr-FR" baseline="0" dirty="0"/>
              <a:t> et l’</a:t>
            </a:r>
            <a:r>
              <a:rPr lang="fr-FR" baseline="0" dirty="0" err="1"/>
              <a:t>hematocrite</a:t>
            </a:r>
            <a:r>
              <a:rPr lang="fr-FR" baseline="0" dirty="0"/>
              <a:t> pour voir s’il y avait une </a:t>
            </a:r>
            <a:r>
              <a:rPr lang="fr-FR" baseline="0" dirty="0" err="1"/>
              <a:t>hemoconcentration</a:t>
            </a:r>
            <a:r>
              <a:rPr lang="fr-FR" baseline="0" dirty="0"/>
              <a:t> qui permet de déduire une déshydratation</a:t>
            </a:r>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32</a:t>
            </a:fld>
            <a:endParaRPr lang="fr-FR"/>
          </a:p>
        </p:txBody>
      </p:sp>
    </p:spTree>
    <p:extLst>
      <p:ext uri="{BB962C8B-B14F-4D97-AF65-F5344CB8AC3E}">
        <p14:creationId xmlns:p14="http://schemas.microsoft.com/office/powerpoint/2010/main" val="195341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latin typeface="+mn-lt"/>
                <a:ea typeface="+mn-ea"/>
                <a:cs typeface="+mn-cs"/>
              </a:rPr>
              <a:t>Station 1: 7 630-m repeated sprint test. This task (Figure 1) consisted of seven maximal 30-m sprints (with an intermediary split time at 10 m) followed by</a:t>
            </a:r>
          </a:p>
          <a:p>
            <a:r>
              <a:rPr lang="en-US" sz="1200" kern="1200" dirty="0">
                <a:solidFill>
                  <a:schemeClr val="tx1"/>
                </a:solidFill>
                <a:latin typeface="+mn-lt"/>
                <a:ea typeface="+mn-ea"/>
                <a:cs typeface="+mn-cs"/>
              </a:rPr>
              <a:t>a standard 25-s active recovery between sprints </a:t>
            </a:r>
            <a:r>
              <a:rPr lang="da-DK" sz="1200" kern="1200" dirty="0">
                <a:solidFill>
                  <a:schemeClr val="tx1"/>
                </a:solidFill>
                <a:latin typeface="+mn-lt"/>
                <a:ea typeface="+mn-ea"/>
                <a:cs typeface="+mn-cs"/>
              </a:rPr>
              <a:t>(Krustrup et al., 2005)</a:t>
            </a:r>
          </a:p>
          <a:p>
            <a:r>
              <a:rPr lang="en-US" sz="1200" kern="1200" dirty="0">
                <a:solidFill>
                  <a:schemeClr val="tx1"/>
                </a:solidFill>
                <a:latin typeface="+mn-lt"/>
                <a:ea typeface="+mn-ea"/>
                <a:cs typeface="+mn-cs"/>
              </a:rPr>
              <a:t>Station 2: requires a player to dribble an </a:t>
            </a:r>
            <a:r>
              <a:rPr lang="en-US" sz="1200" kern="1200" dirty="0" err="1">
                <a:solidFill>
                  <a:schemeClr val="tx1"/>
                </a:solidFill>
                <a:latin typeface="+mn-lt"/>
                <a:ea typeface="+mn-ea"/>
                <a:cs typeface="+mn-cs"/>
              </a:rPr>
              <a:t>indoorfootball</a:t>
            </a:r>
            <a:r>
              <a:rPr lang="en-US" sz="1200" kern="1200" dirty="0">
                <a:solidFill>
                  <a:schemeClr val="tx1"/>
                </a:solidFill>
                <a:latin typeface="+mn-lt"/>
                <a:ea typeface="+mn-ea"/>
                <a:cs typeface="+mn-cs"/>
              </a:rPr>
              <a:t> as fast as possible, out and back, slaloming between a line of six cones spaced at 3-m intervals from the start point and ﬁnish gates deﬁned by cones placed 2.5 m apart (McGregor, 2002). Six trials are completed with 1 min rest between trials. Each run was manually timed using a stopwatch. The sum of the six trials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Station 3: Vertical jump test. Vertical jumps were measured using a Quattro Jump portable force plate </a:t>
            </a:r>
            <a:r>
              <a:rPr lang="de-DE" sz="1200" kern="1200" dirty="0">
                <a:solidFill>
                  <a:schemeClr val="tx1"/>
                </a:solidFill>
                <a:latin typeface="+mn-lt"/>
                <a:ea typeface="+mn-ea"/>
                <a:cs typeface="+mn-cs"/>
              </a:rPr>
              <a:t>(Model 9290AD, Kistler Instrument AG, </a:t>
            </a:r>
            <a:r>
              <a:rPr lang="de-DE" sz="1200" kern="1200" dirty="0" err="1">
                <a:solidFill>
                  <a:schemeClr val="tx1"/>
                </a:solidFill>
                <a:latin typeface="+mn-lt"/>
                <a:ea typeface="+mn-ea"/>
                <a:cs typeface="+mn-cs"/>
              </a:rPr>
              <a:t>Switzerland</a:t>
            </a:r>
            <a:r>
              <a:rPr lang="de-DE" sz="1200" kern="1200" dirty="0">
                <a:solidFill>
                  <a:schemeClr val="tx1"/>
                </a:solidFill>
                <a:latin typeface="+mn-lt"/>
                <a:ea typeface="+mn-ea"/>
                <a:cs typeface="+mn-cs"/>
              </a:rPr>
              <a:t>), </a:t>
            </a:r>
            <a:r>
              <a:rPr lang="en-US" sz="1200" kern="1200" dirty="0">
                <a:solidFill>
                  <a:schemeClr val="tx1"/>
                </a:solidFill>
                <a:latin typeface="+mn-lt"/>
                <a:ea typeface="+mn-ea"/>
                <a:cs typeface="+mn-cs"/>
              </a:rPr>
              <a:t>interfaced to a notebook computer, at a sampling rate of 500 Hz.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Station 4: Agility. The 4-line agility test (</a:t>
            </a:r>
            <a:r>
              <a:rPr lang="en-US" sz="1200" kern="1200" dirty="0" err="1">
                <a:solidFill>
                  <a:schemeClr val="tx1"/>
                </a:solidFill>
                <a:latin typeface="+mn-lt"/>
                <a:ea typeface="+mn-ea"/>
                <a:cs typeface="+mn-cs"/>
              </a:rPr>
              <a:t>Rosch</a:t>
            </a:r>
            <a:r>
              <a:rPr lang="en-US" sz="1200" kern="1200" dirty="0">
                <a:solidFill>
                  <a:schemeClr val="tx1"/>
                </a:solidFill>
                <a:latin typeface="+mn-lt"/>
                <a:ea typeface="+mn-ea"/>
                <a:cs typeface="+mn-cs"/>
              </a:rPr>
              <a:t> et al.,</a:t>
            </a:r>
          </a:p>
          <a:p>
            <a:r>
              <a:rPr lang="en-US" sz="1200" kern="1200" dirty="0">
                <a:solidFill>
                  <a:schemeClr val="tx1"/>
                </a:solidFill>
                <a:latin typeface="+mn-lt"/>
                <a:ea typeface="+mn-ea"/>
                <a:cs typeface="+mn-cs"/>
              </a:rPr>
              <a:t>2000) was performed within an area marked by four parallel lines (Figure 3). The player lay prone with his arms extended to touch the start line (line A). On a verbal command from the timing technician, the player jumped to his feet and ran 10 m to line B, which he touched with his foot. He then turned and ran 20 m to touch line C with his foot, before turning again and running 10 m back to line A. On touching this line, he turned once again and sprinted 30 m to line D, the ﬁnish line. Time was recorded manually with a stopwatch to the nearest one-hundredth of a </a:t>
            </a:r>
            <a:r>
              <a:rPr lang="fr-FR" sz="1200" kern="1200" dirty="0">
                <a:solidFill>
                  <a:schemeClr val="tx1"/>
                </a:solidFill>
                <a:latin typeface="+mn-lt"/>
                <a:ea typeface="+mn-ea"/>
                <a:cs typeface="+mn-cs"/>
              </a:rPr>
              <a:t>second.</a:t>
            </a:r>
          </a:p>
          <a:p>
            <a:r>
              <a:rPr lang="fr-FR" sz="1200" kern="1200" dirty="0" err="1">
                <a:solidFill>
                  <a:schemeClr val="tx1"/>
                </a:solidFill>
                <a:latin typeface="+mn-lt"/>
                <a:ea typeface="+mn-ea"/>
                <a:cs typeface="+mn-cs"/>
              </a:rPr>
              <a:t>Situtaion</a:t>
            </a:r>
            <a:r>
              <a:rPr lang="fr-FR" sz="1200" kern="1200" dirty="0">
                <a:solidFill>
                  <a:schemeClr val="tx1"/>
                </a:solidFill>
                <a:latin typeface="+mn-lt"/>
                <a:ea typeface="+mn-ea"/>
                <a:cs typeface="+mn-cs"/>
              </a:rPr>
              <a:t> 5 : </a:t>
            </a:r>
            <a:r>
              <a:rPr lang="en-US" sz="1200" kern="1200" dirty="0">
                <a:solidFill>
                  <a:schemeClr val="tx1"/>
                </a:solidFill>
                <a:latin typeface="+mn-lt"/>
                <a:ea typeface="+mn-ea"/>
                <a:cs typeface="+mn-cs"/>
              </a:rPr>
              <a:t>The LSPT consists of 16 passes (8 long and 8 short) being made from the marked passing zone to</a:t>
            </a:r>
          </a:p>
          <a:p>
            <a:r>
              <a:rPr lang="en-US" sz="1200" kern="1200" dirty="0">
                <a:solidFill>
                  <a:schemeClr val="tx1"/>
                </a:solidFill>
                <a:latin typeface="+mn-lt"/>
                <a:ea typeface="+mn-ea"/>
                <a:cs typeface="+mn-cs"/>
              </a:rPr>
              <a:t>one of the four </a:t>
            </a:r>
            <a:r>
              <a:rPr lang="en-US" sz="1200" kern="1200" dirty="0" err="1">
                <a:solidFill>
                  <a:schemeClr val="tx1"/>
                </a:solidFill>
                <a:latin typeface="+mn-lt"/>
                <a:ea typeface="+mn-ea"/>
                <a:cs typeface="+mn-cs"/>
              </a:rPr>
              <a:t>coloured</a:t>
            </a:r>
            <a:r>
              <a:rPr lang="en-US" sz="1200" kern="1200" dirty="0">
                <a:solidFill>
                  <a:schemeClr val="tx1"/>
                </a:solidFill>
                <a:latin typeface="+mn-lt"/>
                <a:ea typeface="+mn-ea"/>
                <a:cs typeface="+mn-cs"/>
              </a:rPr>
              <a:t> targets that are called out in randomized order. The player stands by the central</a:t>
            </a:r>
          </a:p>
          <a:p>
            <a:r>
              <a:rPr lang="en-US" sz="1200" kern="1200" dirty="0">
                <a:solidFill>
                  <a:schemeClr val="tx1"/>
                </a:solidFill>
                <a:latin typeface="+mn-lt"/>
                <a:ea typeface="+mn-ea"/>
                <a:cs typeface="+mn-cs"/>
              </a:rPr>
              <a:t>cone with an indoor football at his feet. The test starts when the technician calls out the ﬁrst </a:t>
            </a:r>
            <a:r>
              <a:rPr lang="en-US" sz="1200" kern="1200" dirty="0" err="1">
                <a:solidFill>
                  <a:schemeClr val="tx1"/>
                </a:solidFill>
                <a:latin typeface="+mn-lt"/>
                <a:ea typeface="+mn-ea"/>
                <a:cs typeface="+mn-cs"/>
              </a:rPr>
              <a:t>colour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from the designated list. The passes must be executed from within the passing zone, hit the</a:t>
            </a:r>
          </a:p>
          <a:p>
            <a:r>
              <a:rPr lang="en-US" sz="1200" kern="1200" dirty="0" err="1">
                <a:solidFill>
                  <a:schemeClr val="tx1"/>
                </a:solidFill>
                <a:latin typeface="+mn-lt"/>
                <a:ea typeface="+mn-ea"/>
                <a:cs typeface="+mn-cs"/>
              </a:rPr>
              <a:t>coloured</a:t>
            </a:r>
            <a:r>
              <a:rPr lang="en-US" sz="1200" kern="1200" dirty="0">
                <a:solidFill>
                  <a:schemeClr val="tx1"/>
                </a:solidFill>
                <a:latin typeface="+mn-lt"/>
                <a:ea typeface="+mn-ea"/>
                <a:cs typeface="+mn-cs"/>
              </a:rPr>
              <a:t> target that was called, and the ball must then cross into the inner rectangle before the next</a:t>
            </a:r>
          </a:p>
          <a:p>
            <a:r>
              <a:rPr lang="en-US" sz="1200" kern="1200" dirty="0">
                <a:solidFill>
                  <a:schemeClr val="tx1"/>
                </a:solidFill>
                <a:latin typeface="+mn-lt"/>
                <a:ea typeface="+mn-ea"/>
                <a:cs typeface="+mn-cs"/>
              </a:rPr>
              <a:t>pass is made. </a:t>
            </a:r>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60</a:t>
            </a:fld>
            <a:endParaRPr lang="fr-FR"/>
          </a:p>
        </p:txBody>
      </p:sp>
    </p:spTree>
    <p:extLst>
      <p:ext uri="{BB962C8B-B14F-4D97-AF65-F5344CB8AC3E}">
        <p14:creationId xmlns:p14="http://schemas.microsoft.com/office/powerpoint/2010/main" val="297852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latin typeface="+mn-lt"/>
                <a:ea typeface="+mn-ea"/>
                <a:cs typeface="+mn-cs"/>
              </a:rPr>
              <a:t>Station 1: 7 630-m repeated sprint test. This task (Figure 1) consisted of seven maximal 30-m sprints (with an intermediary split time at 10 m) followed by</a:t>
            </a:r>
          </a:p>
          <a:p>
            <a:r>
              <a:rPr lang="en-US" sz="1200" kern="1200" dirty="0">
                <a:solidFill>
                  <a:schemeClr val="tx1"/>
                </a:solidFill>
                <a:latin typeface="+mn-lt"/>
                <a:ea typeface="+mn-ea"/>
                <a:cs typeface="+mn-cs"/>
              </a:rPr>
              <a:t>a standard 25-s active recovery between sprints </a:t>
            </a:r>
            <a:r>
              <a:rPr lang="da-DK" sz="1200" kern="1200" dirty="0">
                <a:solidFill>
                  <a:schemeClr val="tx1"/>
                </a:solidFill>
                <a:latin typeface="+mn-lt"/>
                <a:ea typeface="+mn-ea"/>
                <a:cs typeface="+mn-cs"/>
              </a:rPr>
              <a:t>(Krustrup et al., 2005)</a:t>
            </a:r>
          </a:p>
          <a:p>
            <a:r>
              <a:rPr lang="en-US" sz="1200" kern="1200" dirty="0">
                <a:solidFill>
                  <a:schemeClr val="tx1"/>
                </a:solidFill>
                <a:latin typeface="+mn-lt"/>
                <a:ea typeface="+mn-ea"/>
                <a:cs typeface="+mn-cs"/>
              </a:rPr>
              <a:t>Station 2: requires a player to dribble an </a:t>
            </a:r>
            <a:r>
              <a:rPr lang="en-US" sz="1200" kern="1200" dirty="0" err="1">
                <a:solidFill>
                  <a:schemeClr val="tx1"/>
                </a:solidFill>
                <a:latin typeface="+mn-lt"/>
                <a:ea typeface="+mn-ea"/>
                <a:cs typeface="+mn-cs"/>
              </a:rPr>
              <a:t>indoorfootball</a:t>
            </a:r>
            <a:r>
              <a:rPr lang="en-US" sz="1200" kern="1200" dirty="0">
                <a:solidFill>
                  <a:schemeClr val="tx1"/>
                </a:solidFill>
                <a:latin typeface="+mn-lt"/>
                <a:ea typeface="+mn-ea"/>
                <a:cs typeface="+mn-cs"/>
              </a:rPr>
              <a:t> as fast as possible, out and back, slaloming between a line of six cones spaced at 3-m intervals from the start point and ﬁnish gates deﬁned by cones placed 2.5 m apart (McGregor, 2002). Six trials are completed with 1 min rest between trials. Each run was manually timed using a stopwatch. The sum of the six trials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Station 3: Vertical jump test. Vertical jumps were measured using a Quattro Jump portable force plate </a:t>
            </a:r>
            <a:r>
              <a:rPr lang="de-DE" sz="1200" kern="1200" dirty="0">
                <a:solidFill>
                  <a:schemeClr val="tx1"/>
                </a:solidFill>
                <a:latin typeface="+mn-lt"/>
                <a:ea typeface="+mn-ea"/>
                <a:cs typeface="+mn-cs"/>
              </a:rPr>
              <a:t>(Model 9290AD, Kistler Instrument AG, </a:t>
            </a:r>
            <a:r>
              <a:rPr lang="de-DE" sz="1200" kern="1200" dirty="0" err="1">
                <a:solidFill>
                  <a:schemeClr val="tx1"/>
                </a:solidFill>
                <a:latin typeface="+mn-lt"/>
                <a:ea typeface="+mn-ea"/>
                <a:cs typeface="+mn-cs"/>
              </a:rPr>
              <a:t>Switzerland</a:t>
            </a:r>
            <a:r>
              <a:rPr lang="de-DE" sz="1200" kern="1200" dirty="0">
                <a:solidFill>
                  <a:schemeClr val="tx1"/>
                </a:solidFill>
                <a:latin typeface="+mn-lt"/>
                <a:ea typeface="+mn-ea"/>
                <a:cs typeface="+mn-cs"/>
              </a:rPr>
              <a:t>), </a:t>
            </a:r>
            <a:r>
              <a:rPr lang="en-US" sz="1200" kern="1200" dirty="0">
                <a:solidFill>
                  <a:schemeClr val="tx1"/>
                </a:solidFill>
                <a:latin typeface="+mn-lt"/>
                <a:ea typeface="+mn-ea"/>
                <a:cs typeface="+mn-cs"/>
              </a:rPr>
              <a:t>interfaced to a notebook computer, at a sampling rate of 500 Hz.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Station 4: Agility. The 4-line agility test (</a:t>
            </a:r>
            <a:r>
              <a:rPr lang="en-US" sz="1200" kern="1200" dirty="0" err="1">
                <a:solidFill>
                  <a:schemeClr val="tx1"/>
                </a:solidFill>
                <a:latin typeface="+mn-lt"/>
                <a:ea typeface="+mn-ea"/>
                <a:cs typeface="+mn-cs"/>
              </a:rPr>
              <a:t>Rosch</a:t>
            </a:r>
            <a:r>
              <a:rPr lang="en-US" sz="1200" kern="1200" dirty="0">
                <a:solidFill>
                  <a:schemeClr val="tx1"/>
                </a:solidFill>
                <a:latin typeface="+mn-lt"/>
                <a:ea typeface="+mn-ea"/>
                <a:cs typeface="+mn-cs"/>
              </a:rPr>
              <a:t> et al.,</a:t>
            </a:r>
          </a:p>
          <a:p>
            <a:r>
              <a:rPr lang="en-US" sz="1200" kern="1200" dirty="0">
                <a:solidFill>
                  <a:schemeClr val="tx1"/>
                </a:solidFill>
                <a:latin typeface="+mn-lt"/>
                <a:ea typeface="+mn-ea"/>
                <a:cs typeface="+mn-cs"/>
              </a:rPr>
              <a:t>2000) was performed within an area marked by four parallel lines (Figure 3). The player lay prone with his arms extended to touch the start line (line A). On a verbal command from the timing technician, the player jumped to his feet and ran 10 m to line B, which he touched with his foot. He then turned and ran 20 m to touch line C with his foot, before turning again and running 10 m back to line A. On touching this line, he turned once again and sprinted 30 m to line D, the ﬁnish line. Time was recorded manually with a stopwatch to the nearest one-hundredth of a </a:t>
            </a:r>
            <a:r>
              <a:rPr lang="fr-FR" sz="1200" kern="1200" dirty="0">
                <a:solidFill>
                  <a:schemeClr val="tx1"/>
                </a:solidFill>
                <a:latin typeface="+mn-lt"/>
                <a:ea typeface="+mn-ea"/>
                <a:cs typeface="+mn-cs"/>
              </a:rPr>
              <a:t>second.</a:t>
            </a:r>
          </a:p>
          <a:p>
            <a:r>
              <a:rPr lang="fr-FR" sz="1200" kern="1200" dirty="0" err="1">
                <a:solidFill>
                  <a:schemeClr val="tx1"/>
                </a:solidFill>
                <a:latin typeface="+mn-lt"/>
                <a:ea typeface="+mn-ea"/>
                <a:cs typeface="+mn-cs"/>
              </a:rPr>
              <a:t>Situtaion</a:t>
            </a:r>
            <a:r>
              <a:rPr lang="fr-FR" sz="1200" kern="1200" dirty="0">
                <a:solidFill>
                  <a:schemeClr val="tx1"/>
                </a:solidFill>
                <a:latin typeface="+mn-lt"/>
                <a:ea typeface="+mn-ea"/>
                <a:cs typeface="+mn-cs"/>
              </a:rPr>
              <a:t> 5 : </a:t>
            </a:r>
            <a:r>
              <a:rPr lang="en-US" sz="1200" kern="1200" dirty="0">
                <a:solidFill>
                  <a:schemeClr val="tx1"/>
                </a:solidFill>
                <a:latin typeface="+mn-lt"/>
                <a:ea typeface="+mn-ea"/>
                <a:cs typeface="+mn-cs"/>
              </a:rPr>
              <a:t>The LSPT consists of 16 passes (8 long and 8 short) being made from the marked passing zone to</a:t>
            </a:r>
          </a:p>
          <a:p>
            <a:r>
              <a:rPr lang="en-US" sz="1200" kern="1200" dirty="0">
                <a:solidFill>
                  <a:schemeClr val="tx1"/>
                </a:solidFill>
                <a:latin typeface="+mn-lt"/>
                <a:ea typeface="+mn-ea"/>
                <a:cs typeface="+mn-cs"/>
              </a:rPr>
              <a:t>one of the four </a:t>
            </a:r>
            <a:r>
              <a:rPr lang="en-US" sz="1200" kern="1200" dirty="0" err="1">
                <a:solidFill>
                  <a:schemeClr val="tx1"/>
                </a:solidFill>
                <a:latin typeface="+mn-lt"/>
                <a:ea typeface="+mn-ea"/>
                <a:cs typeface="+mn-cs"/>
              </a:rPr>
              <a:t>coloured</a:t>
            </a:r>
            <a:r>
              <a:rPr lang="en-US" sz="1200" kern="1200" dirty="0">
                <a:solidFill>
                  <a:schemeClr val="tx1"/>
                </a:solidFill>
                <a:latin typeface="+mn-lt"/>
                <a:ea typeface="+mn-ea"/>
                <a:cs typeface="+mn-cs"/>
              </a:rPr>
              <a:t> targets that are called out in randomized order. The player stands by the central</a:t>
            </a:r>
          </a:p>
          <a:p>
            <a:r>
              <a:rPr lang="en-US" sz="1200" kern="1200" dirty="0">
                <a:solidFill>
                  <a:schemeClr val="tx1"/>
                </a:solidFill>
                <a:latin typeface="+mn-lt"/>
                <a:ea typeface="+mn-ea"/>
                <a:cs typeface="+mn-cs"/>
              </a:rPr>
              <a:t>cone with an indoor football at his feet. The test starts when the technician calls out the ﬁrst </a:t>
            </a:r>
            <a:r>
              <a:rPr lang="en-US" sz="1200" kern="1200" dirty="0" err="1">
                <a:solidFill>
                  <a:schemeClr val="tx1"/>
                </a:solidFill>
                <a:latin typeface="+mn-lt"/>
                <a:ea typeface="+mn-ea"/>
                <a:cs typeface="+mn-cs"/>
              </a:rPr>
              <a:t>colour</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from the designated list. The passes must be executed from within the passing zone, hit the</a:t>
            </a:r>
          </a:p>
          <a:p>
            <a:r>
              <a:rPr lang="en-US" sz="1200" kern="1200" dirty="0" err="1">
                <a:solidFill>
                  <a:schemeClr val="tx1"/>
                </a:solidFill>
                <a:latin typeface="+mn-lt"/>
                <a:ea typeface="+mn-ea"/>
                <a:cs typeface="+mn-cs"/>
              </a:rPr>
              <a:t>coloured</a:t>
            </a:r>
            <a:r>
              <a:rPr lang="en-US" sz="1200" kern="1200" dirty="0">
                <a:solidFill>
                  <a:schemeClr val="tx1"/>
                </a:solidFill>
                <a:latin typeface="+mn-lt"/>
                <a:ea typeface="+mn-ea"/>
                <a:cs typeface="+mn-cs"/>
              </a:rPr>
              <a:t> target that was called, and the ball must then cross into the inner rectangle before the next</a:t>
            </a:r>
          </a:p>
          <a:p>
            <a:r>
              <a:rPr lang="en-US" sz="1200" kern="1200" dirty="0">
                <a:solidFill>
                  <a:schemeClr val="tx1"/>
                </a:solidFill>
                <a:latin typeface="+mn-lt"/>
                <a:ea typeface="+mn-ea"/>
                <a:cs typeface="+mn-cs"/>
              </a:rPr>
              <a:t>pass is made. </a:t>
            </a:r>
            <a:endParaRPr lang="fr-FR" dirty="0"/>
          </a:p>
        </p:txBody>
      </p:sp>
      <p:sp>
        <p:nvSpPr>
          <p:cNvPr id="4" name="Espace réservé du numéro de diapositive 3"/>
          <p:cNvSpPr>
            <a:spLocks noGrp="1"/>
          </p:cNvSpPr>
          <p:nvPr>
            <p:ph type="sldNum" sz="quarter" idx="10"/>
          </p:nvPr>
        </p:nvSpPr>
        <p:spPr/>
        <p:txBody>
          <a:bodyPr/>
          <a:lstStyle/>
          <a:p>
            <a:fld id="{A87D2F2D-C693-4D16-9B97-47CB62A56BBB}" type="slidenum">
              <a:rPr lang="fr-FR" smtClean="0"/>
              <a:t>61</a:t>
            </a:fld>
            <a:endParaRPr lang="fr-FR"/>
          </a:p>
        </p:txBody>
      </p:sp>
    </p:spTree>
    <p:extLst>
      <p:ext uri="{BB962C8B-B14F-4D97-AF65-F5344CB8AC3E}">
        <p14:creationId xmlns:p14="http://schemas.microsoft.com/office/powerpoint/2010/main" val="241429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D21635-EF14-4D05-A4E5-E97DD71B2483}" type="datetimeFigureOut">
              <a:rPr lang="fr-FR" smtClean="0"/>
              <a:t>24/05/2019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62140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1635-EF14-4D05-A4E5-E97DD71B2483}" type="datetimeFigureOut">
              <a:rPr lang="fr-FR" smtClean="0"/>
              <a:t>24/05/2019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94467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1635-EF14-4D05-A4E5-E97DD71B2483}" type="datetimeFigureOut">
              <a:rPr lang="fr-FR" smtClean="0"/>
              <a:t>24/05/2019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277813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1635-EF14-4D05-A4E5-E97DD71B2483}" type="datetimeFigureOut">
              <a:rPr lang="fr-FR" smtClean="0"/>
              <a:t>24/05/2019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240982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D21635-EF14-4D05-A4E5-E97DD71B2483}" type="datetimeFigureOut">
              <a:rPr lang="fr-FR" smtClean="0"/>
              <a:t>24/05/2019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1232717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D21635-EF14-4D05-A4E5-E97DD71B2483}" type="datetimeFigureOut">
              <a:rPr lang="fr-FR" smtClean="0"/>
              <a:t>24/05/2019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13215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D21635-EF14-4D05-A4E5-E97DD71B2483}" type="datetimeFigureOut">
              <a:rPr lang="fr-FR" smtClean="0"/>
              <a:t>24/05/2019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66896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D21635-EF14-4D05-A4E5-E97DD71B2483}" type="datetimeFigureOut">
              <a:rPr lang="fr-FR" smtClean="0"/>
              <a:t>24/05/2019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2077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1635-EF14-4D05-A4E5-E97DD71B2483}" type="datetimeFigureOut">
              <a:rPr lang="fr-FR" smtClean="0"/>
              <a:t>24/05/2019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33227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1635-EF14-4D05-A4E5-E97DD71B2483}" type="datetimeFigureOut">
              <a:rPr lang="fr-FR" smtClean="0"/>
              <a:t>24/05/2019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379205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1635-EF14-4D05-A4E5-E97DD71B2483}" type="datetimeFigureOut">
              <a:rPr lang="fr-FR" smtClean="0"/>
              <a:t>24/05/2019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7EE286-720E-4C3F-9770-265658D4F5C8}" type="slidenum">
              <a:rPr lang="fr-FR" smtClean="0"/>
              <a:t>‹N°›</a:t>
            </a:fld>
            <a:endParaRPr lang="fr-FR"/>
          </a:p>
        </p:txBody>
      </p:sp>
    </p:spTree>
    <p:extLst>
      <p:ext uri="{BB962C8B-B14F-4D97-AF65-F5344CB8AC3E}">
        <p14:creationId xmlns:p14="http://schemas.microsoft.com/office/powerpoint/2010/main" val="170157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1635-EF14-4D05-A4E5-E97DD71B2483}" type="datetimeFigureOut">
              <a:rPr lang="fr-FR" smtClean="0"/>
              <a:t>24/05/2019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EE286-720E-4C3F-9770-265658D4F5C8}" type="slidenum">
              <a:rPr lang="fr-FR" smtClean="0"/>
              <a:t>‹N°›</a:t>
            </a:fld>
            <a:endParaRPr lang="fr-FR"/>
          </a:p>
        </p:txBody>
      </p:sp>
    </p:spTree>
    <p:extLst>
      <p:ext uri="{BB962C8B-B14F-4D97-AF65-F5344CB8AC3E}">
        <p14:creationId xmlns:p14="http://schemas.microsoft.com/office/powerpoint/2010/main" val="47727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microsoft.com/office/2007/relationships/hdphoto" Target="../media/hdphoto4.wdp"/></Relationships>
</file>

<file path=ppt/slides/_rels/slide6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7925" y="1239865"/>
            <a:ext cx="11527860" cy="2777934"/>
          </a:xfrm>
          <a:solidFill>
            <a:srgbClr val="FF0000"/>
          </a:solidFill>
        </p:spPr>
        <p:txBody>
          <a:bodyPr>
            <a:normAutofit fontScale="90000"/>
          </a:bodyPr>
          <a:lstStyle/>
          <a:p>
            <a:br>
              <a:rPr lang="fr-FR" sz="4400" b="1" dirty="0">
                <a:solidFill>
                  <a:schemeClr val="bg1"/>
                </a:solidFill>
              </a:rPr>
            </a:br>
            <a:r>
              <a:rPr lang="fr-FR" sz="4400" b="1" dirty="0">
                <a:solidFill>
                  <a:schemeClr val="bg1"/>
                </a:solidFill>
              </a:rPr>
              <a:t>RAMADAN</a:t>
            </a:r>
            <a:br>
              <a:rPr lang="fr-FR" sz="4400" b="1" dirty="0">
                <a:solidFill>
                  <a:schemeClr val="bg1"/>
                </a:solidFill>
              </a:rPr>
            </a:br>
            <a:r>
              <a:rPr lang="fr-FR" sz="4400" b="1" dirty="0">
                <a:solidFill>
                  <a:schemeClr val="bg1"/>
                </a:solidFill>
              </a:rPr>
              <a:t>ENTRAINEMENT, COMPETITION </a:t>
            </a:r>
            <a:r>
              <a:rPr lang="fr-FR" sz="4400" b="1">
                <a:solidFill>
                  <a:schemeClr val="bg1"/>
                </a:solidFill>
              </a:rPr>
              <a:t>ET HYGIENE </a:t>
            </a:r>
            <a:r>
              <a:rPr lang="fr-FR" sz="4400" b="1" dirty="0">
                <a:solidFill>
                  <a:schemeClr val="bg1"/>
                </a:solidFill>
              </a:rPr>
              <a:t>DE VIE</a:t>
            </a:r>
            <a:br>
              <a:rPr lang="fr-FR" sz="4400" b="1" dirty="0">
                <a:solidFill>
                  <a:schemeClr val="bg1"/>
                </a:solidFill>
              </a:rPr>
            </a:br>
            <a:r>
              <a:rPr lang="fr-FR" sz="4400" b="1" dirty="0">
                <a:solidFill>
                  <a:schemeClr val="bg1"/>
                </a:solidFill>
              </a:rPr>
              <a:t>POUR LE FOOTBALLEUR</a:t>
            </a:r>
            <a:br>
              <a:rPr lang="fr-FR" sz="4400" b="1" dirty="0">
                <a:solidFill>
                  <a:schemeClr val="bg1"/>
                </a:solidFill>
              </a:rPr>
            </a:br>
            <a:endParaRPr lang="fr-FR" sz="4400" b="1" dirty="0">
              <a:solidFill>
                <a:schemeClr val="bg1"/>
              </a:solidFill>
            </a:endParaRPr>
          </a:p>
        </p:txBody>
      </p:sp>
      <p:sp>
        <p:nvSpPr>
          <p:cNvPr id="8" name="Sous-titre 2"/>
          <p:cNvSpPr txBox="1">
            <a:spLocks/>
          </p:cNvSpPr>
          <p:nvPr/>
        </p:nvSpPr>
        <p:spPr>
          <a:xfrm>
            <a:off x="3670665" y="4723106"/>
            <a:ext cx="4712939" cy="8950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b="1" dirty="0">
                <a:solidFill>
                  <a:srgbClr val="FF0000"/>
                </a:solidFill>
              </a:rPr>
              <a:t>Lamia Ben </a:t>
            </a:r>
            <a:r>
              <a:rPr lang="fr-FR" b="1" dirty="0" err="1">
                <a:solidFill>
                  <a:srgbClr val="FF0000"/>
                </a:solidFill>
              </a:rPr>
              <a:t>Ezzeddine</a:t>
            </a:r>
            <a:r>
              <a:rPr lang="fr-FR" b="1" dirty="0">
                <a:solidFill>
                  <a:srgbClr val="FF0000"/>
                </a:solidFill>
              </a:rPr>
              <a:t> – </a:t>
            </a:r>
            <a:r>
              <a:rPr lang="fr-FR" b="1" dirty="0" err="1">
                <a:solidFill>
                  <a:srgbClr val="FF0000"/>
                </a:solidFill>
              </a:rPr>
              <a:t>Boussaidi</a:t>
            </a:r>
            <a:endParaRPr lang="fr-FR" b="1" dirty="0">
              <a:solidFill>
                <a:srgbClr val="FF0000"/>
              </a:solidFill>
            </a:endParaRPr>
          </a:p>
          <a:p>
            <a:r>
              <a:rPr lang="fr-FR" b="1" dirty="0">
                <a:solidFill>
                  <a:srgbClr val="FF0000"/>
                </a:solidFill>
              </a:rPr>
              <a:t>Maître de conférences (HDR)</a:t>
            </a:r>
          </a:p>
        </p:txBody>
      </p:sp>
    </p:spTree>
    <p:extLst>
      <p:ext uri="{BB962C8B-B14F-4D97-AF65-F5344CB8AC3E}">
        <p14:creationId xmlns:p14="http://schemas.microsoft.com/office/powerpoint/2010/main" val="287551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3443288" y="0"/>
            <a:ext cx="8686800" cy="1143000"/>
          </a:xfrm>
        </p:spPr>
        <p:txBody>
          <a:bodyPr/>
          <a:lstStyle/>
          <a:p>
            <a:pPr algn="r" eaLnBrk="1" hangingPunct="1"/>
            <a:r>
              <a:rPr lang="fr-FR" altLang="fr-FR" sz="3600" b="1">
                <a:solidFill>
                  <a:srgbClr val="002060"/>
                </a:solidFill>
              </a:rPr>
              <a:t>Physiologie de phase post-prandiale</a:t>
            </a:r>
          </a:p>
        </p:txBody>
      </p:sp>
      <p:pic>
        <p:nvPicPr>
          <p:cNvPr id="15363" name="Picture 2" descr="https://medicinehack.files.wordpress.com/2012/11/110212_1559_insulin2.png?w=290&amp;h=3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850" y="1055688"/>
            <a:ext cx="488632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463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609600" y="0"/>
            <a:ext cx="10972800" cy="1143000"/>
          </a:xfrm>
        </p:spPr>
        <p:txBody>
          <a:bodyPr/>
          <a:lstStyle/>
          <a:p>
            <a:pPr algn="r" eaLnBrk="1" hangingPunct="1"/>
            <a:r>
              <a:rPr lang="fr-FR" sz="3600" b="1">
                <a:solidFill>
                  <a:srgbClr val="002060"/>
                </a:solidFill>
              </a:rPr>
              <a:t>Sécrétion de l’insuline </a:t>
            </a:r>
          </a:p>
        </p:txBody>
      </p:sp>
      <p:pic>
        <p:nvPicPr>
          <p:cNvPr id="16387"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1603" t="10184" r="23875" b="16975"/>
          <a:stretch>
            <a:fillRect/>
          </a:stretch>
        </p:blipFill>
        <p:spPr>
          <a:xfrm>
            <a:off x="762000" y="847725"/>
            <a:ext cx="10668000" cy="6010275"/>
          </a:xfrm>
          <a:noFill/>
        </p:spPr>
      </p:pic>
    </p:spTree>
    <p:extLst>
      <p:ext uri="{BB962C8B-B14F-4D97-AF65-F5344CB8AC3E}">
        <p14:creationId xmlns:p14="http://schemas.microsoft.com/office/powerpoint/2010/main" val="48074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a:spLocks noGrp="1"/>
          </p:cNvSpPr>
          <p:nvPr>
            <p:ph idx="1"/>
          </p:nvPr>
        </p:nvSpPr>
        <p:spPr>
          <a:xfrm>
            <a:off x="5430838" y="1600200"/>
            <a:ext cx="6391275" cy="4997450"/>
          </a:xfrm>
        </p:spPr>
        <p:txBody>
          <a:bodyPr rtlCol="0">
            <a:normAutofit fontScale="85000" lnSpcReduction="10000"/>
          </a:bodyPr>
          <a:lstStyle/>
          <a:p>
            <a:pPr eaLnBrk="1" fontAlgn="auto" hangingPunct="1">
              <a:lnSpc>
                <a:spcPct val="150000"/>
              </a:lnSpc>
              <a:spcAft>
                <a:spcPts val="0"/>
              </a:spcAft>
              <a:buClr>
                <a:srgbClr val="C00000"/>
              </a:buClr>
              <a:buFont typeface="Wingdings" pitchFamily="2" charset="2"/>
              <a:buChar char="§"/>
              <a:defRPr/>
            </a:pPr>
            <a:r>
              <a:rPr lang="fr-FR" dirty="0"/>
              <a:t>Homéostasie glycémique.</a:t>
            </a:r>
          </a:p>
          <a:p>
            <a:pPr eaLnBrk="1" fontAlgn="auto" hangingPunct="1">
              <a:lnSpc>
                <a:spcPct val="150000"/>
              </a:lnSpc>
              <a:spcAft>
                <a:spcPts val="0"/>
              </a:spcAft>
              <a:buClr>
                <a:srgbClr val="C00000"/>
              </a:buClr>
              <a:buFont typeface="Wingdings" pitchFamily="2" charset="2"/>
              <a:buChar char="§"/>
              <a:defRPr/>
            </a:pPr>
            <a:r>
              <a:rPr lang="fr-FR" dirty="0"/>
              <a:t>Arrêt de l’anabolisme.</a:t>
            </a:r>
          </a:p>
          <a:p>
            <a:pPr eaLnBrk="1" fontAlgn="auto" hangingPunct="1">
              <a:lnSpc>
                <a:spcPct val="150000"/>
              </a:lnSpc>
              <a:spcAft>
                <a:spcPts val="0"/>
              </a:spcAft>
              <a:buClr>
                <a:srgbClr val="C00000"/>
              </a:buClr>
              <a:buFont typeface="Wingdings" pitchFamily="2" charset="2"/>
              <a:buChar char="§"/>
              <a:defRPr/>
            </a:pPr>
            <a:r>
              <a:rPr lang="fr-FR" dirty="0"/>
              <a:t>Tissus glucose-dépendants doivent continuer à recevoir du glucose (+++ Cerveau).</a:t>
            </a:r>
          </a:p>
          <a:p>
            <a:pPr eaLnBrk="1" fontAlgn="auto" hangingPunct="1">
              <a:lnSpc>
                <a:spcPct val="150000"/>
              </a:lnSpc>
              <a:spcAft>
                <a:spcPts val="0"/>
              </a:spcAft>
              <a:buClr>
                <a:srgbClr val="C00000"/>
              </a:buClr>
              <a:buFont typeface="Wingdings" pitchFamily="2" charset="2"/>
              <a:buChar char="§"/>
              <a:defRPr/>
            </a:pPr>
            <a:r>
              <a:rPr lang="fr-FR" dirty="0"/>
              <a:t>Autres tissus: prennent leur énergie à partir des acides gras (formation des corps cétoniques).</a:t>
            </a:r>
          </a:p>
          <a:p>
            <a:pPr eaLnBrk="1" fontAlgn="auto" hangingPunct="1">
              <a:lnSpc>
                <a:spcPct val="150000"/>
              </a:lnSpc>
              <a:spcAft>
                <a:spcPts val="0"/>
              </a:spcAft>
              <a:buClr>
                <a:srgbClr val="C00000"/>
              </a:buClr>
              <a:buFont typeface="Wingdings" pitchFamily="2" charset="2"/>
              <a:buChar char="§"/>
              <a:defRPr/>
            </a:pPr>
            <a:r>
              <a:rPr lang="fr-FR" altLang="fr-FR" dirty="0"/>
              <a:t>Glucagon: chef d’orchestre contre-action de l’insuline</a:t>
            </a:r>
          </a:p>
          <a:p>
            <a:pPr marL="0" indent="0" eaLnBrk="1" fontAlgn="auto" hangingPunct="1">
              <a:lnSpc>
                <a:spcPct val="150000"/>
              </a:lnSpc>
              <a:spcAft>
                <a:spcPts val="0"/>
              </a:spcAft>
              <a:buClr>
                <a:srgbClr val="C00000"/>
              </a:buClr>
              <a:buNone/>
              <a:defRPr/>
            </a:pPr>
            <a:endParaRPr lang="fr-FR" dirty="0"/>
          </a:p>
          <a:p>
            <a:pPr eaLnBrk="1" fontAlgn="auto" hangingPunct="1">
              <a:lnSpc>
                <a:spcPct val="150000"/>
              </a:lnSpc>
              <a:spcAft>
                <a:spcPts val="0"/>
              </a:spcAft>
              <a:buClr>
                <a:srgbClr val="C00000"/>
              </a:buClr>
              <a:buFont typeface="Wingdings" pitchFamily="2" charset="2"/>
              <a:buChar char="§"/>
              <a:defRPr/>
            </a:pPr>
            <a:endParaRPr lang="fr-FR" dirty="0"/>
          </a:p>
          <a:p>
            <a:pPr eaLnBrk="1" fontAlgn="auto" hangingPunct="1">
              <a:lnSpc>
                <a:spcPct val="150000"/>
              </a:lnSpc>
              <a:spcAft>
                <a:spcPts val="0"/>
              </a:spcAft>
              <a:buClr>
                <a:srgbClr val="C00000"/>
              </a:buClr>
              <a:buFont typeface="Wingdings" pitchFamily="2" charset="2"/>
              <a:buChar char="§"/>
              <a:defRPr/>
            </a:pPr>
            <a:endParaRPr lang="fr-FR" dirty="0"/>
          </a:p>
        </p:txBody>
      </p:sp>
      <p:pic>
        <p:nvPicPr>
          <p:cNvPr id="17411" name="Picture 2" descr="http://www.google.fr/url?source=imglanding&amp;ct=img&amp;q=http://www.bioweb.lu/Anatomie/Digestion/App_digest1.gif&amp;sa=X&amp;ei=KwhmVb70HsPnywPsxoCABw&amp;ved=0CAkQ8wc&amp;usg=AFQjCNHkflPzD51g1VB4OT7FN3bwDBT7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5345112"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2" descr="http://www.google.fr/url?source=imglanding&amp;ct=img&amp;q=http://miseenforme.ca/s/charleslamontagne/photo-2/le%20cerveau%20des%20obeses.jpg&amp;sa=X&amp;ei=swlmVbDJDOmsygOljYG4Bg&amp;ved=0CAkQ8wc&amp;usg=AFQjCNHLFXMQUWwAu0DHqruoFvmT-aXN1A"/>
          <p:cNvPicPr>
            <a:picLocks noChangeAspect="1" noChangeArrowheads="1"/>
          </p:cNvPicPr>
          <p:nvPr/>
        </p:nvPicPr>
        <p:blipFill>
          <a:blip r:embed="rId3">
            <a:extLst>
              <a:ext uri="{28A0092B-C50C-407E-A947-70E740481C1C}">
                <a14:useLocalDpi xmlns:a14="http://schemas.microsoft.com/office/drawing/2010/main" val="0"/>
              </a:ext>
            </a:extLst>
          </a:blip>
          <a:srcRect l="13914" t="9276" r="16512" b="8151"/>
          <a:stretch>
            <a:fillRect/>
          </a:stretch>
        </p:blipFill>
        <p:spPr bwMode="auto">
          <a:xfrm>
            <a:off x="2274888" y="357188"/>
            <a:ext cx="1630362"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http://www.google.fr/url?source=imglanding&amp;ct=img&amp;q=http://www.larousse.fr/encyclopedie/data/images/1002651-Muscles_et_tendons_du_bras.jpg&amp;sa=X&amp;ei=BglmVbzcJImGywPXh4KYCw&amp;ved=0CAkQ8wc&amp;usg=AFQjCNH8ktuzYdUP1FdpqU0gD2i79EMsaQ"/>
          <p:cNvPicPr>
            <a:picLocks noChangeAspect="1" noChangeArrowheads="1"/>
          </p:cNvPicPr>
          <p:nvPr/>
        </p:nvPicPr>
        <p:blipFill>
          <a:blip r:embed="rId4">
            <a:extLst>
              <a:ext uri="{28A0092B-C50C-407E-A947-70E740481C1C}">
                <a14:useLocalDpi xmlns:a14="http://schemas.microsoft.com/office/drawing/2010/main" val="0"/>
              </a:ext>
            </a:extLst>
          </a:blip>
          <a:srcRect l="2875" r="77000"/>
          <a:stretch>
            <a:fillRect/>
          </a:stretch>
        </p:blipFill>
        <p:spPr bwMode="auto">
          <a:xfrm>
            <a:off x="274638" y="2214563"/>
            <a:ext cx="1333500"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a:spLocks noGrp="1"/>
          </p:cNvSpPr>
          <p:nvPr>
            <p:ph type="title"/>
          </p:nvPr>
        </p:nvSpPr>
        <p:spPr>
          <a:xfrm>
            <a:off x="1219200" y="0"/>
            <a:ext cx="10972800" cy="1143000"/>
          </a:xfrm>
        </p:spPr>
        <p:txBody>
          <a:bodyPr rtlCol="0">
            <a:normAutofit fontScale="90000"/>
          </a:bodyPr>
          <a:lstStyle/>
          <a:p>
            <a:pPr algn="r" eaLnBrk="1" fontAlgn="auto" hangingPunct="1">
              <a:spcAft>
                <a:spcPts val="0"/>
              </a:spcAft>
              <a:defRPr/>
            </a:pPr>
            <a:br>
              <a:rPr lang="fr-FR" sz="4000" b="1" dirty="0">
                <a:solidFill>
                  <a:srgbClr val="002060"/>
                </a:solidFill>
              </a:rPr>
            </a:br>
            <a:r>
              <a:rPr lang="fr-FR" sz="4000" b="1" dirty="0">
                <a:solidFill>
                  <a:srgbClr val="002060"/>
                </a:solidFill>
              </a:rPr>
              <a:t>Etat de jeûne</a:t>
            </a:r>
          </a:p>
        </p:txBody>
      </p:sp>
    </p:spTree>
    <p:extLst>
      <p:ext uri="{BB962C8B-B14F-4D97-AF65-F5344CB8AC3E}">
        <p14:creationId xmlns:p14="http://schemas.microsoft.com/office/powerpoint/2010/main" val="114244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01675"/>
          </a:xfrm>
        </p:spPr>
        <p:txBody>
          <a:bodyPr rtlCol="0">
            <a:normAutofit/>
          </a:bodyPr>
          <a:lstStyle/>
          <a:p>
            <a:pPr algn="r" eaLnBrk="1" fontAlgn="auto" hangingPunct="1">
              <a:spcAft>
                <a:spcPts val="0"/>
              </a:spcAft>
              <a:defRPr/>
            </a:pPr>
            <a:r>
              <a:rPr lang="fr-FR" sz="4000" b="1" dirty="0">
                <a:solidFill>
                  <a:srgbClr val="002060"/>
                </a:solidFill>
                <a:latin typeface="+mn-lt"/>
              </a:rPr>
              <a:t>Réserves de substrats énergétiques</a:t>
            </a:r>
          </a:p>
        </p:txBody>
      </p:sp>
      <p:graphicFrame>
        <p:nvGraphicFramePr>
          <p:cNvPr id="4" name="Espace réservé du contenu 3"/>
          <p:cNvGraphicFramePr>
            <a:graphicFrameLocks noGrp="1"/>
          </p:cNvGraphicFramePr>
          <p:nvPr>
            <p:ph idx="1"/>
          </p:nvPr>
        </p:nvGraphicFramePr>
        <p:xfrm>
          <a:off x="484188" y="1104900"/>
          <a:ext cx="10847387" cy="5673729"/>
        </p:xfrm>
        <a:graphic>
          <a:graphicData uri="http://schemas.openxmlformats.org/drawingml/2006/table">
            <a:tbl>
              <a:tblPr firstRow="1">
                <a:tableStyleId>{5940675A-B579-460E-94D1-54222C63F5DA}</a:tableStyleId>
              </a:tblPr>
              <a:tblGrid>
                <a:gridCol w="2783356">
                  <a:extLst>
                    <a:ext uri="{9D8B030D-6E8A-4147-A177-3AD203B41FA5}">
                      <a16:colId xmlns:a16="http://schemas.microsoft.com/office/drawing/2014/main" val="20000"/>
                    </a:ext>
                  </a:extLst>
                </a:gridCol>
                <a:gridCol w="2783356">
                  <a:extLst>
                    <a:ext uri="{9D8B030D-6E8A-4147-A177-3AD203B41FA5}">
                      <a16:colId xmlns:a16="http://schemas.microsoft.com/office/drawing/2014/main" val="20001"/>
                    </a:ext>
                  </a:extLst>
                </a:gridCol>
                <a:gridCol w="2669675">
                  <a:extLst>
                    <a:ext uri="{9D8B030D-6E8A-4147-A177-3AD203B41FA5}">
                      <a16:colId xmlns:a16="http://schemas.microsoft.com/office/drawing/2014/main" val="20002"/>
                    </a:ext>
                  </a:extLst>
                </a:gridCol>
                <a:gridCol w="2611000">
                  <a:extLst>
                    <a:ext uri="{9D8B030D-6E8A-4147-A177-3AD203B41FA5}">
                      <a16:colId xmlns:a16="http://schemas.microsoft.com/office/drawing/2014/main" val="20003"/>
                    </a:ext>
                  </a:extLst>
                </a:gridCol>
              </a:tblGrid>
              <a:tr h="946363">
                <a:tc>
                  <a:txBody>
                    <a:bodyPr/>
                    <a:lstStyle/>
                    <a:p>
                      <a:endParaRPr lang="fr-FR" sz="1800" b="1" dirty="0"/>
                    </a:p>
                  </a:txBody>
                  <a:tcPr marL="91434" marR="91434"/>
                </a:tc>
                <a:tc>
                  <a:txBody>
                    <a:bodyPr/>
                    <a:lstStyle/>
                    <a:p>
                      <a:pPr algn="ctr"/>
                      <a:r>
                        <a:rPr lang="fr-FR" sz="2400" b="1" dirty="0">
                          <a:solidFill>
                            <a:srgbClr val="C00000"/>
                          </a:solidFill>
                        </a:rPr>
                        <a:t>Foie</a:t>
                      </a:r>
                    </a:p>
                    <a:p>
                      <a:pPr algn="ctr"/>
                      <a:r>
                        <a:rPr lang="fr-FR" sz="2400" b="1" dirty="0">
                          <a:solidFill>
                            <a:srgbClr val="C00000"/>
                          </a:solidFill>
                        </a:rPr>
                        <a:t>(glycogène)</a:t>
                      </a:r>
                    </a:p>
                  </a:txBody>
                  <a:tcPr marL="91434" marR="91434"/>
                </a:tc>
                <a:tc>
                  <a:txBody>
                    <a:bodyPr/>
                    <a:lstStyle/>
                    <a:p>
                      <a:pPr algn="ctr"/>
                      <a:r>
                        <a:rPr lang="fr-FR" sz="2400" b="1" dirty="0">
                          <a:solidFill>
                            <a:srgbClr val="C00000"/>
                          </a:solidFill>
                        </a:rPr>
                        <a:t>Muscle</a:t>
                      </a:r>
                    </a:p>
                    <a:p>
                      <a:pPr algn="ctr"/>
                      <a:r>
                        <a:rPr lang="fr-FR" sz="2400" b="1" dirty="0">
                          <a:solidFill>
                            <a:srgbClr val="C00000"/>
                          </a:solidFill>
                        </a:rPr>
                        <a:t>(glycogène)</a:t>
                      </a:r>
                    </a:p>
                  </a:txBody>
                  <a:tcPr marL="91434" marR="91434"/>
                </a:tc>
                <a:tc>
                  <a:txBody>
                    <a:bodyPr/>
                    <a:lstStyle/>
                    <a:p>
                      <a:pPr algn="ctr"/>
                      <a:r>
                        <a:rPr lang="fr-FR" sz="2400" b="1" dirty="0">
                          <a:solidFill>
                            <a:srgbClr val="C00000"/>
                          </a:solidFill>
                        </a:rPr>
                        <a:t>Tissu adipeux</a:t>
                      </a:r>
                    </a:p>
                    <a:p>
                      <a:pPr algn="ctr"/>
                      <a:r>
                        <a:rPr lang="fr-FR" sz="2400" b="1" dirty="0">
                          <a:solidFill>
                            <a:srgbClr val="C00000"/>
                          </a:solidFill>
                        </a:rPr>
                        <a:t>(triglycérides)</a:t>
                      </a:r>
                    </a:p>
                  </a:txBody>
                  <a:tcPr marL="91434" marR="91434"/>
                </a:tc>
                <a:extLst>
                  <a:ext uri="{0D108BD9-81ED-4DB2-BD59-A6C34878D82A}">
                    <a16:rowId xmlns:a16="http://schemas.microsoft.com/office/drawing/2014/main" val="10000"/>
                  </a:ext>
                </a:extLst>
              </a:tr>
              <a:tr h="2834637">
                <a:tc>
                  <a:txBody>
                    <a:bodyPr/>
                    <a:lstStyle/>
                    <a:p>
                      <a:r>
                        <a:rPr lang="fr-FR" sz="1800" b="1" dirty="0">
                          <a:solidFill>
                            <a:schemeClr val="accent6">
                              <a:lumMod val="50000"/>
                            </a:schemeClr>
                          </a:solidFill>
                        </a:rPr>
                        <a:t>Cellules</a:t>
                      </a:r>
                    </a:p>
                    <a:p>
                      <a:endParaRPr lang="fr-FR" sz="1800" b="1" dirty="0">
                        <a:solidFill>
                          <a:schemeClr val="accent6">
                            <a:lumMod val="50000"/>
                          </a:schemeClr>
                        </a:solidFill>
                      </a:endParaRPr>
                    </a:p>
                  </a:txBody>
                  <a:tcPr marL="91434" marR="91434"/>
                </a:tc>
                <a:tc>
                  <a:txBody>
                    <a:bodyPr/>
                    <a:lstStyle/>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r>
                        <a:rPr lang="fr-FR" sz="1800" b="1" dirty="0"/>
                        <a:t>Hépatocytes</a:t>
                      </a:r>
                    </a:p>
                  </a:txBody>
                  <a:tcPr marL="91434" marR="91434"/>
                </a:tc>
                <a:tc>
                  <a:txBody>
                    <a:bodyPr/>
                    <a:lstStyle/>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r>
                        <a:rPr lang="fr-FR" sz="1800" b="1" dirty="0"/>
                        <a:t>Myocytes </a:t>
                      </a:r>
                    </a:p>
                  </a:txBody>
                  <a:tcPr marL="91434" marR="91434"/>
                </a:tc>
                <a:tc>
                  <a:txBody>
                    <a:bodyPr/>
                    <a:lstStyle/>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endParaRPr lang="fr-FR" sz="1800" b="1" dirty="0"/>
                    </a:p>
                    <a:p>
                      <a:r>
                        <a:rPr lang="fr-FR" sz="1800" b="1" dirty="0"/>
                        <a:t>Adipocytes</a:t>
                      </a:r>
                    </a:p>
                  </a:txBody>
                  <a:tcPr marL="91434" marR="91434"/>
                </a:tc>
                <a:extLst>
                  <a:ext uri="{0D108BD9-81ED-4DB2-BD59-A6C34878D82A}">
                    <a16:rowId xmlns:a16="http://schemas.microsoft.com/office/drawing/2014/main" val="10001"/>
                  </a:ext>
                </a:extLst>
              </a:tr>
              <a:tr h="946363">
                <a:tc>
                  <a:txBody>
                    <a:bodyPr/>
                    <a:lstStyle/>
                    <a:p>
                      <a:r>
                        <a:rPr lang="fr-FR" sz="1800" b="1" dirty="0">
                          <a:solidFill>
                            <a:schemeClr val="accent6">
                              <a:lumMod val="50000"/>
                            </a:schemeClr>
                          </a:solidFill>
                        </a:rPr>
                        <a:t>Délai de</a:t>
                      </a:r>
                      <a:r>
                        <a:rPr lang="fr-FR" sz="1800" b="1" baseline="0" dirty="0">
                          <a:solidFill>
                            <a:schemeClr val="accent6">
                              <a:lumMod val="50000"/>
                            </a:schemeClr>
                          </a:solidFill>
                        </a:rPr>
                        <a:t> transformation en glucose</a:t>
                      </a:r>
                      <a:endParaRPr lang="fr-FR" sz="1800" b="1" dirty="0">
                        <a:solidFill>
                          <a:schemeClr val="accent6">
                            <a:lumMod val="50000"/>
                          </a:schemeClr>
                        </a:solidFill>
                      </a:endParaRPr>
                    </a:p>
                  </a:txBody>
                  <a:tcPr marL="91434" marR="91434"/>
                </a:tc>
                <a:tc>
                  <a:txBody>
                    <a:bodyPr/>
                    <a:lstStyle/>
                    <a:p>
                      <a:r>
                        <a:rPr lang="fr-FR" sz="1800" b="1" dirty="0"/>
                        <a:t>1 min</a:t>
                      </a:r>
                    </a:p>
                  </a:txBody>
                  <a:tcPr marL="91434" marR="91434"/>
                </a:tc>
                <a:tc>
                  <a:txBody>
                    <a:bodyPr/>
                    <a:lstStyle/>
                    <a:p>
                      <a:r>
                        <a:rPr lang="fr-FR" sz="1800" b="1" dirty="0"/>
                        <a:t>5 sec</a:t>
                      </a:r>
                    </a:p>
                  </a:txBody>
                  <a:tcPr marL="91434" marR="91434"/>
                </a:tc>
                <a:tc>
                  <a:txBody>
                    <a:bodyPr/>
                    <a:lstStyle/>
                    <a:p>
                      <a:r>
                        <a:rPr lang="fr-FR" sz="1800" b="1" dirty="0"/>
                        <a:t>10 min</a:t>
                      </a:r>
                    </a:p>
                  </a:txBody>
                  <a:tcPr marL="91434" marR="91434"/>
                </a:tc>
                <a:extLst>
                  <a:ext uri="{0D108BD9-81ED-4DB2-BD59-A6C34878D82A}">
                    <a16:rowId xmlns:a16="http://schemas.microsoft.com/office/drawing/2014/main" val="10002"/>
                  </a:ext>
                </a:extLst>
              </a:tr>
              <a:tr h="946363">
                <a:tc>
                  <a:txBody>
                    <a:bodyPr/>
                    <a:lstStyle/>
                    <a:p>
                      <a:r>
                        <a:rPr lang="fr-FR" sz="1800" b="1" dirty="0">
                          <a:solidFill>
                            <a:schemeClr val="accent6">
                              <a:lumMod val="50000"/>
                            </a:schemeClr>
                          </a:solidFill>
                        </a:rPr>
                        <a:t>Temps maximal pour épuiser les réserves en cas de jeûne</a:t>
                      </a:r>
                    </a:p>
                  </a:txBody>
                  <a:tcPr marL="91434" marR="91434"/>
                </a:tc>
                <a:tc>
                  <a:txBody>
                    <a:bodyPr/>
                    <a:lstStyle/>
                    <a:p>
                      <a:r>
                        <a:rPr lang="fr-FR" sz="1800" b="1" dirty="0"/>
                        <a:t>24H</a:t>
                      </a:r>
                    </a:p>
                  </a:txBody>
                  <a:tcPr marL="91434" marR="91434"/>
                </a:tc>
                <a:tc>
                  <a:txBody>
                    <a:bodyPr/>
                    <a:lstStyle/>
                    <a:p>
                      <a:r>
                        <a:rPr lang="fr-FR" sz="1800" b="1" dirty="0"/>
                        <a:t>24H</a:t>
                      </a:r>
                    </a:p>
                  </a:txBody>
                  <a:tcPr marL="91434" marR="91434"/>
                </a:tc>
                <a:tc>
                  <a:txBody>
                    <a:bodyPr/>
                    <a:lstStyle/>
                    <a:p>
                      <a:r>
                        <a:rPr lang="fr-FR" sz="1800" b="1" dirty="0"/>
                        <a:t>Plusieurs jours</a:t>
                      </a:r>
                    </a:p>
                  </a:txBody>
                  <a:tcPr marL="91434" marR="91434"/>
                </a:tc>
                <a:extLst>
                  <a:ext uri="{0D108BD9-81ED-4DB2-BD59-A6C34878D82A}">
                    <a16:rowId xmlns:a16="http://schemas.microsoft.com/office/drawing/2014/main" val="10003"/>
                  </a:ext>
                </a:extLst>
              </a:tr>
            </a:tbl>
          </a:graphicData>
        </a:graphic>
      </p:graphicFrame>
      <p:pic>
        <p:nvPicPr>
          <p:cNvPr id="18462" name="Picture 2" descr="http://eric.lacouture.free.fr/lycee/termS_spe/termspe_ch9_2.jpg"/>
          <p:cNvPicPr>
            <a:picLocks noChangeAspect="1" noChangeArrowheads="1"/>
          </p:cNvPicPr>
          <p:nvPr/>
        </p:nvPicPr>
        <p:blipFill>
          <a:blip r:embed="rId2">
            <a:extLst>
              <a:ext uri="{28A0092B-C50C-407E-A947-70E740481C1C}">
                <a14:useLocalDpi xmlns:a14="http://schemas.microsoft.com/office/drawing/2010/main" val="0"/>
              </a:ext>
            </a:extLst>
          </a:blip>
          <a:srcRect l="21397" t="12839" r="53944" b="46365"/>
          <a:stretch>
            <a:fillRect/>
          </a:stretch>
        </p:blipFill>
        <p:spPr bwMode="auto">
          <a:xfrm>
            <a:off x="3344863" y="2092325"/>
            <a:ext cx="26257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2" descr="http://eric.lacouture.free.fr/lycee/termS_spe/termspe_ch9_2.jpg"/>
          <p:cNvPicPr>
            <a:picLocks noChangeAspect="1" noChangeArrowheads="1"/>
          </p:cNvPicPr>
          <p:nvPr/>
        </p:nvPicPr>
        <p:blipFill>
          <a:blip r:embed="rId2">
            <a:extLst>
              <a:ext uri="{28A0092B-C50C-407E-A947-70E740481C1C}">
                <a14:useLocalDpi xmlns:a14="http://schemas.microsoft.com/office/drawing/2010/main" val="0"/>
              </a:ext>
            </a:extLst>
          </a:blip>
          <a:srcRect l="47426" t="12839" r="28487" b="46603"/>
          <a:stretch>
            <a:fillRect/>
          </a:stretch>
        </p:blipFill>
        <p:spPr bwMode="auto">
          <a:xfrm>
            <a:off x="6137275" y="2092325"/>
            <a:ext cx="249555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4" name="Picture 2" descr="http://eric.lacouture.free.fr/lycee/termS_spe/termspe_ch9_2.jpg"/>
          <p:cNvPicPr>
            <a:picLocks noChangeAspect="1" noChangeArrowheads="1"/>
          </p:cNvPicPr>
          <p:nvPr/>
        </p:nvPicPr>
        <p:blipFill>
          <a:blip r:embed="rId2">
            <a:extLst>
              <a:ext uri="{28A0092B-C50C-407E-A947-70E740481C1C}">
                <a14:useLocalDpi xmlns:a14="http://schemas.microsoft.com/office/drawing/2010/main" val="0"/>
              </a:ext>
            </a:extLst>
          </a:blip>
          <a:srcRect l="74023" t="11417" r="1370" b="45891"/>
          <a:stretch>
            <a:fillRect/>
          </a:stretch>
        </p:blipFill>
        <p:spPr bwMode="auto">
          <a:xfrm>
            <a:off x="8805863" y="2119313"/>
            <a:ext cx="2463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85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 3"/>
          <p:cNvPicPr>
            <a:picLocks noChangeAspect="1"/>
          </p:cNvPicPr>
          <p:nvPr/>
        </p:nvPicPr>
        <p:blipFill>
          <a:blip r:embed="rId2">
            <a:extLst>
              <a:ext uri="{28A0092B-C50C-407E-A947-70E740481C1C}">
                <a14:useLocalDpi xmlns:a14="http://schemas.microsoft.com/office/drawing/2010/main" val="0"/>
              </a:ext>
            </a:extLst>
          </a:blip>
          <a:srcRect l="39767" t="-1097" r="37125" b="2171"/>
          <a:stretch>
            <a:fillRect/>
          </a:stretch>
        </p:blipFill>
        <p:spPr bwMode="auto">
          <a:xfrm>
            <a:off x="773113" y="1804988"/>
            <a:ext cx="4418012"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Image 4"/>
          <p:cNvPicPr>
            <a:picLocks noChangeAspect="1"/>
          </p:cNvPicPr>
          <p:nvPr/>
        </p:nvPicPr>
        <p:blipFill>
          <a:blip r:embed="rId3">
            <a:extLst>
              <a:ext uri="{28A0092B-C50C-407E-A947-70E740481C1C}">
                <a14:useLocalDpi xmlns:a14="http://schemas.microsoft.com/office/drawing/2010/main" val="0"/>
              </a:ext>
            </a:extLst>
          </a:blip>
          <a:srcRect l="37747" r="32930"/>
          <a:stretch>
            <a:fillRect/>
          </a:stretch>
        </p:blipFill>
        <p:spPr bwMode="auto">
          <a:xfrm>
            <a:off x="5773738" y="1725613"/>
            <a:ext cx="5253037" cy="485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re 1"/>
          <p:cNvSpPr>
            <a:spLocks noGrp="1"/>
          </p:cNvSpPr>
          <p:nvPr>
            <p:ph type="title"/>
          </p:nvPr>
        </p:nvSpPr>
        <p:spPr>
          <a:xfrm>
            <a:off x="838200" y="98425"/>
            <a:ext cx="10515600" cy="1325563"/>
          </a:xfrm>
        </p:spPr>
        <p:txBody>
          <a:bodyPr/>
          <a:lstStyle/>
          <a:p>
            <a:pPr algn="r" eaLnBrk="1" hangingPunct="1"/>
            <a:r>
              <a:rPr lang="fr-FR" sz="3600" b="1">
                <a:solidFill>
                  <a:srgbClr val="002060"/>
                </a:solidFill>
              </a:rPr>
              <a:t>Sources d’énergie</a:t>
            </a:r>
            <a:br>
              <a:rPr lang="fr-FR" sz="3600" b="1">
                <a:solidFill>
                  <a:srgbClr val="002060"/>
                </a:solidFill>
              </a:rPr>
            </a:br>
            <a:endParaRPr lang="fr-FR" altLang="fr-FR" sz="3600" b="1">
              <a:solidFill>
                <a:srgbClr val="002060"/>
              </a:solidFill>
            </a:endParaRPr>
          </a:p>
        </p:txBody>
      </p:sp>
      <p:graphicFrame>
        <p:nvGraphicFramePr>
          <p:cNvPr id="8" name="Tableau 7"/>
          <p:cNvGraphicFramePr>
            <a:graphicFrameLocks noGrp="1"/>
          </p:cNvGraphicFramePr>
          <p:nvPr/>
        </p:nvGraphicFramePr>
        <p:xfrm>
          <a:off x="773113" y="1209675"/>
          <a:ext cx="4445000" cy="590550"/>
        </p:xfrm>
        <a:graphic>
          <a:graphicData uri="http://schemas.openxmlformats.org/drawingml/2006/table">
            <a:tbl>
              <a:tblPr firstRow="1" bandRow="1">
                <a:tableStyleId>{5C22544A-7EE6-4342-B048-85BDC9FD1C3A}</a:tableStyleId>
              </a:tblPr>
              <a:tblGrid>
                <a:gridCol w="4445000">
                  <a:extLst>
                    <a:ext uri="{9D8B030D-6E8A-4147-A177-3AD203B41FA5}">
                      <a16:colId xmlns:a16="http://schemas.microsoft.com/office/drawing/2014/main" val="20000"/>
                    </a:ext>
                  </a:extLst>
                </a:gridCol>
              </a:tblGrid>
              <a:tr h="590550">
                <a:tc>
                  <a:txBody>
                    <a:bodyPr/>
                    <a:lstStyle/>
                    <a:p>
                      <a:pPr algn="ctr"/>
                      <a:r>
                        <a:rPr lang="fr-FR" sz="2800" dirty="0"/>
                        <a:t>En</a:t>
                      </a:r>
                      <a:r>
                        <a:rPr lang="fr-FR" sz="2800" baseline="0" dirty="0"/>
                        <a:t> dehors du jeune</a:t>
                      </a:r>
                      <a:endParaRPr lang="fr-FR" sz="2800" dirty="0"/>
                    </a:p>
                  </a:txBody>
                  <a:tcPr marL="91432" marR="91432" marT="45697" marB="45697">
                    <a:solidFill>
                      <a:schemeClr val="accent6">
                        <a:lumMod val="50000"/>
                      </a:schemeClr>
                    </a:solidFill>
                  </a:tcPr>
                </a:tc>
                <a:extLst>
                  <a:ext uri="{0D108BD9-81ED-4DB2-BD59-A6C34878D82A}">
                    <a16:rowId xmlns:a16="http://schemas.microsoft.com/office/drawing/2014/main" val="10000"/>
                  </a:ext>
                </a:extLst>
              </a:tr>
            </a:tbl>
          </a:graphicData>
        </a:graphic>
      </p:graphicFrame>
      <p:graphicFrame>
        <p:nvGraphicFramePr>
          <p:cNvPr id="9" name="Tableau 8"/>
          <p:cNvGraphicFramePr>
            <a:graphicFrameLocks noGrp="1"/>
          </p:cNvGraphicFramePr>
          <p:nvPr/>
        </p:nvGraphicFramePr>
        <p:xfrm>
          <a:off x="5767388" y="1220788"/>
          <a:ext cx="5246687" cy="590550"/>
        </p:xfrm>
        <a:graphic>
          <a:graphicData uri="http://schemas.openxmlformats.org/drawingml/2006/table">
            <a:tbl>
              <a:tblPr firstRow="1" bandRow="1">
                <a:tableStyleId>{5C22544A-7EE6-4342-B048-85BDC9FD1C3A}</a:tableStyleId>
              </a:tblPr>
              <a:tblGrid>
                <a:gridCol w="5246687">
                  <a:extLst>
                    <a:ext uri="{9D8B030D-6E8A-4147-A177-3AD203B41FA5}">
                      <a16:colId xmlns:a16="http://schemas.microsoft.com/office/drawing/2014/main" val="20000"/>
                    </a:ext>
                  </a:extLst>
                </a:gridCol>
              </a:tblGrid>
              <a:tr h="590550">
                <a:tc>
                  <a:txBody>
                    <a:bodyPr/>
                    <a:lstStyle/>
                    <a:p>
                      <a:pPr algn="ctr"/>
                      <a:r>
                        <a:rPr lang="fr-FR" sz="2800" baseline="0" dirty="0"/>
                        <a:t>Pendant le jeune « Ramadan »</a:t>
                      </a:r>
                      <a:endParaRPr lang="fr-FR" sz="2800" dirty="0"/>
                    </a:p>
                  </a:txBody>
                  <a:tcPr marL="91430" marR="91430" marT="45697" marB="45697">
                    <a:solidFill>
                      <a:schemeClr val="accent6">
                        <a:lumMod val="50000"/>
                      </a:schemeClr>
                    </a:solidFill>
                  </a:tcPr>
                </a:tc>
                <a:extLst>
                  <a:ext uri="{0D108BD9-81ED-4DB2-BD59-A6C34878D82A}">
                    <a16:rowId xmlns:a16="http://schemas.microsoft.com/office/drawing/2014/main" val="10000"/>
                  </a:ext>
                </a:extLst>
              </a:tr>
            </a:tbl>
          </a:graphicData>
        </a:graphic>
      </p:graphicFrame>
      <p:cxnSp>
        <p:nvCxnSpPr>
          <p:cNvPr id="12" name="Connecteur droit 11"/>
          <p:cNvCxnSpPr/>
          <p:nvPr/>
        </p:nvCxnSpPr>
        <p:spPr>
          <a:xfrm rot="16200000" flipH="1">
            <a:off x="2345532" y="3717131"/>
            <a:ext cx="6253162" cy="28575"/>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70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27100" y="0"/>
            <a:ext cx="10426700" cy="6858000"/>
          </a:xfrm>
          <a:solidFill>
            <a:schemeClr val="bg1"/>
          </a:solidFill>
        </p:spPr>
      </p:pic>
    </p:spTree>
    <p:extLst>
      <p:ext uri="{BB962C8B-B14F-4D97-AF65-F5344CB8AC3E}">
        <p14:creationId xmlns:p14="http://schemas.microsoft.com/office/powerpoint/2010/main" val="231733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5908675" y="69850"/>
            <a:ext cx="5445125" cy="1325563"/>
          </a:xfrm>
        </p:spPr>
        <p:txBody>
          <a:bodyPr/>
          <a:lstStyle/>
          <a:p>
            <a:pPr algn="r" eaLnBrk="1" hangingPunct="1"/>
            <a:r>
              <a:rPr lang="fr-FR" sz="4000" b="1">
                <a:solidFill>
                  <a:srgbClr val="002060"/>
                </a:solidFill>
              </a:rPr>
              <a:t>Glucagon</a:t>
            </a:r>
          </a:p>
        </p:txBody>
      </p:sp>
      <p:pic>
        <p:nvPicPr>
          <p:cNvPr id="21507" name="Picture 2" descr="https://toujoursvivantblog.files.wordpress.com/2014/10/cache_243344992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83025" y="0"/>
            <a:ext cx="4043363" cy="6667500"/>
          </a:xfrm>
        </p:spPr>
      </p:pic>
    </p:spTree>
    <p:extLst>
      <p:ext uri="{BB962C8B-B14F-4D97-AF65-F5344CB8AC3E}">
        <p14:creationId xmlns:p14="http://schemas.microsoft.com/office/powerpoint/2010/main" val="29555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007390" y="5611874"/>
            <a:ext cx="10089365" cy="1022263"/>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p:cNvGrpSpPr/>
          <p:nvPr/>
        </p:nvGrpSpPr>
        <p:grpSpPr>
          <a:xfrm>
            <a:off x="1139956" y="321067"/>
            <a:ext cx="9956799" cy="5088467"/>
            <a:chOff x="3200400" y="1771650"/>
            <a:chExt cx="5572125" cy="3460750"/>
          </a:xfrm>
        </p:grpSpPr>
        <p:pic>
          <p:nvPicPr>
            <p:cNvPr id="14" name="Image 13"/>
            <p:cNvPicPr>
              <a:picLocks noChangeAspect="1"/>
            </p:cNvPicPr>
            <p:nvPr/>
          </p:nvPicPr>
          <p:blipFill>
            <a:blip r:embed="rId3"/>
            <a:stretch>
              <a:fillRect/>
            </a:stretch>
          </p:blipFill>
          <p:spPr>
            <a:xfrm>
              <a:off x="3419475" y="1771650"/>
              <a:ext cx="5353050" cy="3314700"/>
            </a:xfrm>
            <a:prstGeom prst="rect">
              <a:avLst/>
            </a:prstGeom>
          </p:spPr>
        </p:pic>
        <p:sp>
          <p:nvSpPr>
            <p:cNvPr id="15" name="Rectangle 14"/>
            <p:cNvSpPr/>
            <p:nvPr/>
          </p:nvSpPr>
          <p:spPr>
            <a:xfrm>
              <a:off x="3200400" y="4351867"/>
              <a:ext cx="2099733" cy="880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8" name="Image 17"/>
          <p:cNvPicPr>
            <a:picLocks noChangeAspect="1"/>
          </p:cNvPicPr>
          <p:nvPr/>
        </p:nvPicPr>
        <p:blipFill>
          <a:blip r:embed="rId4"/>
          <a:stretch>
            <a:fillRect/>
          </a:stretch>
        </p:blipFill>
        <p:spPr>
          <a:xfrm>
            <a:off x="211151" y="304953"/>
            <a:ext cx="5026600" cy="1892829"/>
          </a:xfrm>
          <a:prstGeom prst="rect">
            <a:avLst/>
          </a:prstGeom>
        </p:spPr>
      </p:pic>
      <p:sp>
        <p:nvSpPr>
          <p:cNvPr id="7" name="object 2"/>
          <p:cNvSpPr txBox="1"/>
          <p:nvPr/>
        </p:nvSpPr>
        <p:spPr>
          <a:xfrm>
            <a:off x="211151" y="5611874"/>
            <a:ext cx="11544300" cy="1022263"/>
          </a:xfrm>
          <a:prstGeom prst="rect">
            <a:avLst/>
          </a:prstGeom>
        </p:spPr>
        <p:txBody>
          <a:bodyPr wrap="square" lIns="0" tIns="0" rIns="0" bIns="0" rtlCol="0">
            <a:noAutofit/>
          </a:bodyPr>
          <a:lstStyle/>
          <a:p>
            <a:pPr marL="765057" marR="910533" algn="ctr">
              <a:lnSpc>
                <a:spcPct val="100041"/>
              </a:lnSpc>
              <a:spcBef>
                <a:spcPts val="4262"/>
              </a:spcBef>
            </a:pPr>
            <a:r>
              <a:rPr lang="fr-FR" sz="2400" b="1" spc="-6" dirty="0">
                <a:latin typeface="Times New Roman"/>
                <a:cs typeface="Times New Roman"/>
              </a:rPr>
              <a:t>Les athlètes doivent </a:t>
            </a:r>
            <a:r>
              <a:rPr lang="fr-FR" sz="2400" b="1" spc="-20" dirty="0">
                <a:latin typeface="Times New Roman"/>
                <a:cs typeface="Times New Roman"/>
              </a:rPr>
              <a:t>jeûner et </a:t>
            </a:r>
            <a:r>
              <a:rPr lang="fr-FR" sz="2400" b="1" dirty="0">
                <a:latin typeface="Times New Roman"/>
                <a:cs typeface="Times New Roman"/>
              </a:rPr>
              <a:t>c</a:t>
            </a:r>
            <a:r>
              <a:rPr lang="fr-FR" sz="2400" b="1" spc="-6" dirty="0">
                <a:latin typeface="Times New Roman"/>
                <a:cs typeface="Times New Roman"/>
              </a:rPr>
              <a:t>on</a:t>
            </a:r>
            <a:r>
              <a:rPr lang="fr-FR" sz="2400" b="1" dirty="0">
                <a:latin typeface="Times New Roman"/>
                <a:cs typeface="Times New Roman"/>
              </a:rPr>
              <a:t>ti</a:t>
            </a:r>
            <a:r>
              <a:rPr lang="fr-FR" sz="2400" b="1" spc="-3" dirty="0">
                <a:latin typeface="Times New Roman"/>
                <a:cs typeface="Times New Roman"/>
              </a:rPr>
              <a:t>n</a:t>
            </a:r>
            <a:r>
              <a:rPr lang="fr-FR" sz="2400" b="1" spc="-6" dirty="0">
                <a:latin typeface="Times New Roman"/>
                <a:cs typeface="Times New Roman"/>
              </a:rPr>
              <a:t>u</a:t>
            </a:r>
            <a:r>
              <a:rPr lang="fr-FR" sz="2400" b="1" spc="-3" dirty="0">
                <a:latin typeface="Times New Roman"/>
                <a:cs typeface="Times New Roman"/>
              </a:rPr>
              <a:t>er</a:t>
            </a:r>
            <a:r>
              <a:rPr lang="fr-FR" sz="2400" b="1" spc="34" dirty="0">
                <a:latin typeface="Times New Roman"/>
                <a:cs typeface="Times New Roman"/>
              </a:rPr>
              <a:t> </a:t>
            </a:r>
            <a:r>
              <a:rPr lang="fr-FR" sz="2400" b="1" dirty="0">
                <a:latin typeface="Times New Roman"/>
                <a:cs typeface="Times New Roman"/>
              </a:rPr>
              <a:t>à s’</a:t>
            </a:r>
            <a:r>
              <a:rPr lang="fr-FR" sz="2400" b="1" spc="-3" dirty="0">
                <a:latin typeface="Times New Roman"/>
                <a:cs typeface="Times New Roman"/>
              </a:rPr>
              <a:t>e</a:t>
            </a:r>
            <a:r>
              <a:rPr lang="fr-FR" sz="2400" b="1" spc="-6" dirty="0">
                <a:latin typeface="Times New Roman"/>
                <a:cs typeface="Times New Roman"/>
              </a:rPr>
              <a:t>n</a:t>
            </a:r>
            <a:r>
              <a:rPr lang="fr-FR" sz="2400" b="1" dirty="0">
                <a:latin typeface="Times New Roman"/>
                <a:cs typeface="Times New Roman"/>
              </a:rPr>
              <a:t>t</a:t>
            </a:r>
            <a:r>
              <a:rPr lang="fr-FR" sz="2400" b="1" spc="-3" dirty="0">
                <a:latin typeface="Times New Roman"/>
                <a:cs typeface="Times New Roman"/>
              </a:rPr>
              <a:t>ra</a:t>
            </a:r>
            <a:r>
              <a:rPr lang="fr-FR" sz="2400" b="1" dirty="0">
                <a:latin typeface="Times New Roman"/>
                <a:cs typeface="Times New Roman"/>
              </a:rPr>
              <a:t>î</a:t>
            </a:r>
            <a:r>
              <a:rPr lang="fr-FR" sz="2400" b="1" spc="-3" dirty="0">
                <a:latin typeface="Times New Roman"/>
                <a:cs typeface="Times New Roman"/>
              </a:rPr>
              <a:t>ne</a:t>
            </a:r>
            <a:r>
              <a:rPr lang="fr-FR" sz="2400" b="1" dirty="0">
                <a:latin typeface="Times New Roman"/>
                <a:cs typeface="Times New Roman"/>
              </a:rPr>
              <a:t>r</a:t>
            </a:r>
            <a:r>
              <a:rPr lang="fr-FR" sz="2400" b="1" spc="6" dirty="0">
                <a:latin typeface="Times New Roman"/>
                <a:cs typeface="Times New Roman"/>
              </a:rPr>
              <a:t> </a:t>
            </a:r>
            <a:r>
              <a:rPr lang="fr-FR" sz="2400" b="1" spc="-3" dirty="0">
                <a:latin typeface="Times New Roman"/>
                <a:cs typeface="Times New Roman"/>
              </a:rPr>
              <a:t>e</a:t>
            </a:r>
            <a:r>
              <a:rPr lang="fr-FR" sz="2400" b="1" dirty="0">
                <a:latin typeface="Times New Roman"/>
                <a:cs typeface="Times New Roman"/>
              </a:rPr>
              <a:t>t</a:t>
            </a:r>
            <a:r>
              <a:rPr lang="fr-FR" sz="2400" b="1" spc="3" dirty="0">
                <a:latin typeface="Times New Roman"/>
                <a:cs typeface="Times New Roman"/>
              </a:rPr>
              <a:t> </a:t>
            </a:r>
            <a:r>
              <a:rPr lang="fr-FR" sz="2400" b="1" dirty="0">
                <a:latin typeface="Times New Roman"/>
                <a:cs typeface="Times New Roman"/>
              </a:rPr>
              <a:t>à</a:t>
            </a:r>
            <a:r>
              <a:rPr lang="fr-FR" sz="2400" b="1" spc="-3" dirty="0">
                <a:latin typeface="Times New Roman"/>
                <a:cs typeface="Times New Roman"/>
              </a:rPr>
              <a:t> </a:t>
            </a:r>
            <a:r>
              <a:rPr lang="fr-FR" sz="2400" b="1" spc="-6" dirty="0">
                <a:latin typeface="Times New Roman"/>
                <a:cs typeface="Times New Roman"/>
              </a:rPr>
              <a:t>p</a:t>
            </a:r>
            <a:r>
              <a:rPr lang="fr-FR" sz="2400" b="1" spc="-3" dirty="0">
                <a:latin typeface="Times New Roman"/>
                <a:cs typeface="Times New Roman"/>
              </a:rPr>
              <a:t>ar</a:t>
            </a:r>
            <a:r>
              <a:rPr lang="fr-FR" sz="2400" b="1" dirty="0">
                <a:latin typeface="Times New Roman"/>
                <a:cs typeface="Times New Roman"/>
              </a:rPr>
              <a:t>tici</a:t>
            </a:r>
            <a:r>
              <a:rPr lang="fr-FR" sz="2400" b="1" spc="-6" dirty="0">
                <a:latin typeface="Times New Roman"/>
                <a:cs typeface="Times New Roman"/>
              </a:rPr>
              <a:t>p</a:t>
            </a:r>
            <a:r>
              <a:rPr lang="fr-FR" sz="2400" b="1" spc="-3" dirty="0">
                <a:latin typeface="Times New Roman"/>
                <a:cs typeface="Times New Roman"/>
              </a:rPr>
              <a:t>e</a:t>
            </a:r>
            <a:r>
              <a:rPr lang="fr-FR" sz="2400" b="1" dirty="0">
                <a:latin typeface="Times New Roman"/>
                <a:cs typeface="Times New Roman"/>
              </a:rPr>
              <a:t>r</a:t>
            </a:r>
            <a:r>
              <a:rPr lang="fr-FR" sz="2400" b="1" spc="6" dirty="0">
                <a:latin typeface="Times New Roman"/>
                <a:cs typeface="Times New Roman"/>
              </a:rPr>
              <a:t> </a:t>
            </a:r>
            <a:r>
              <a:rPr lang="fr-FR" sz="2400" b="1" dirty="0">
                <a:latin typeface="Times New Roman"/>
                <a:cs typeface="Times New Roman"/>
              </a:rPr>
              <a:t>à</a:t>
            </a:r>
            <a:r>
              <a:rPr lang="fr-FR" sz="2400" b="1" spc="-3" dirty="0">
                <a:latin typeface="Times New Roman"/>
                <a:cs typeface="Times New Roman"/>
              </a:rPr>
              <a:t> </a:t>
            </a:r>
            <a:r>
              <a:rPr lang="fr-FR" sz="2400" b="1" spc="-6" dirty="0">
                <a:latin typeface="Times New Roman"/>
                <a:cs typeface="Times New Roman"/>
              </a:rPr>
              <a:t>d</a:t>
            </a:r>
            <a:r>
              <a:rPr lang="fr-FR" sz="2400" b="1" spc="-3" dirty="0">
                <a:latin typeface="Times New Roman"/>
                <a:cs typeface="Times New Roman"/>
              </a:rPr>
              <a:t>e</a:t>
            </a:r>
            <a:r>
              <a:rPr lang="fr-FR" sz="2400" b="1" dirty="0">
                <a:latin typeface="Times New Roman"/>
                <a:cs typeface="Times New Roman"/>
              </a:rPr>
              <a:t>s </a:t>
            </a:r>
            <a:r>
              <a:rPr lang="fr-FR" sz="2400" b="1" spc="-3" dirty="0">
                <a:latin typeface="Times New Roman"/>
                <a:cs typeface="Times New Roman"/>
              </a:rPr>
              <a:t>compétitions</a:t>
            </a:r>
            <a:r>
              <a:rPr lang="fr-FR" sz="2400" b="1" spc="34" dirty="0">
                <a:latin typeface="Times New Roman"/>
                <a:cs typeface="Times New Roman"/>
              </a:rPr>
              <a:t> </a:t>
            </a:r>
            <a:r>
              <a:rPr lang="fr-FR" sz="2400" b="1" spc="-3" dirty="0">
                <a:latin typeface="Times New Roman"/>
                <a:cs typeface="Times New Roman"/>
              </a:rPr>
              <a:t>pendant</a:t>
            </a:r>
            <a:r>
              <a:rPr lang="fr-FR" sz="2400" b="1" spc="27" dirty="0">
                <a:latin typeface="Times New Roman"/>
                <a:cs typeface="Times New Roman"/>
              </a:rPr>
              <a:t> </a:t>
            </a:r>
            <a:r>
              <a:rPr lang="fr-FR" sz="2400" b="1" dirty="0">
                <a:latin typeface="Times New Roman"/>
                <a:cs typeface="Times New Roman"/>
              </a:rPr>
              <a:t>le </a:t>
            </a:r>
            <a:r>
              <a:rPr lang="fr-FR" sz="2400" b="1" spc="-20" dirty="0">
                <a:latin typeface="Times New Roman"/>
                <a:cs typeface="Times New Roman"/>
              </a:rPr>
              <a:t>m</a:t>
            </a:r>
            <a:r>
              <a:rPr lang="fr-FR" sz="2400" b="1" spc="-3" dirty="0">
                <a:latin typeface="Times New Roman"/>
                <a:cs typeface="Times New Roman"/>
              </a:rPr>
              <a:t>o</a:t>
            </a:r>
            <a:r>
              <a:rPr lang="fr-FR" sz="2400" b="1" dirty="0">
                <a:latin typeface="Times New Roman"/>
                <a:cs typeface="Times New Roman"/>
              </a:rPr>
              <a:t>is</a:t>
            </a:r>
            <a:r>
              <a:rPr lang="fr-FR" sz="2400" b="1" spc="27" dirty="0">
                <a:latin typeface="Times New Roman"/>
                <a:cs typeface="Times New Roman"/>
              </a:rPr>
              <a:t> </a:t>
            </a:r>
            <a:r>
              <a:rPr lang="fr-FR" sz="2400" b="1" spc="-6" dirty="0">
                <a:latin typeface="Times New Roman"/>
                <a:cs typeface="Times New Roman"/>
              </a:rPr>
              <a:t>d</a:t>
            </a:r>
            <a:r>
              <a:rPr lang="fr-FR" sz="2400" b="1" dirty="0">
                <a:latin typeface="Times New Roman"/>
                <a:cs typeface="Times New Roman"/>
              </a:rPr>
              <a:t>e</a:t>
            </a:r>
            <a:r>
              <a:rPr lang="fr-FR" sz="2400" b="1" spc="6" dirty="0">
                <a:latin typeface="Times New Roman"/>
                <a:cs typeface="Times New Roman"/>
              </a:rPr>
              <a:t> </a:t>
            </a:r>
            <a:r>
              <a:rPr lang="fr-FR" sz="2400" b="1" dirty="0">
                <a:latin typeface="Times New Roman"/>
                <a:cs typeface="Times New Roman"/>
              </a:rPr>
              <a:t>R</a:t>
            </a:r>
            <a:r>
              <a:rPr lang="fr-FR" sz="2400" b="1" spc="-6" dirty="0">
                <a:latin typeface="Times New Roman"/>
                <a:cs typeface="Times New Roman"/>
              </a:rPr>
              <a:t>a</a:t>
            </a:r>
            <a:r>
              <a:rPr lang="fr-FR" sz="2400" b="1" spc="-20" dirty="0">
                <a:latin typeface="Times New Roman"/>
                <a:cs typeface="Times New Roman"/>
              </a:rPr>
              <a:t>m</a:t>
            </a:r>
            <a:r>
              <a:rPr lang="fr-FR" sz="2400" b="1" spc="-3" dirty="0">
                <a:latin typeface="Times New Roman"/>
                <a:cs typeface="Times New Roman"/>
              </a:rPr>
              <a:t>a</a:t>
            </a:r>
            <a:r>
              <a:rPr lang="fr-FR" sz="2400" b="1" spc="3" dirty="0">
                <a:latin typeface="Times New Roman"/>
                <a:cs typeface="Times New Roman"/>
              </a:rPr>
              <a:t>d</a:t>
            </a:r>
            <a:r>
              <a:rPr lang="fr-FR" sz="2400" b="1" spc="-3" dirty="0">
                <a:latin typeface="Times New Roman"/>
                <a:cs typeface="Times New Roman"/>
              </a:rPr>
              <a:t>a</a:t>
            </a:r>
            <a:r>
              <a:rPr lang="fr-FR" sz="2400" b="1" spc="-6" dirty="0">
                <a:latin typeface="Times New Roman"/>
                <a:cs typeface="Times New Roman"/>
              </a:rPr>
              <a:t>n</a:t>
            </a:r>
            <a:endParaRPr lang="fr-FR" sz="2400" b="1" dirty="0">
              <a:latin typeface="Times New Roman"/>
              <a:cs typeface="Times New Roman"/>
            </a:endParaRPr>
          </a:p>
        </p:txBody>
      </p:sp>
    </p:spTree>
    <p:extLst>
      <p:ext uri="{BB962C8B-B14F-4D97-AF65-F5344CB8AC3E}">
        <p14:creationId xmlns:p14="http://schemas.microsoft.com/office/powerpoint/2010/main" val="2068680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bject 25"/>
          <p:cNvSpPr txBox="1"/>
          <p:nvPr/>
        </p:nvSpPr>
        <p:spPr>
          <a:xfrm>
            <a:off x="1276349" y="182515"/>
            <a:ext cx="9915525" cy="693967"/>
          </a:xfrm>
          <a:prstGeom prst="rect">
            <a:avLst/>
          </a:prstGeom>
          <a:solidFill>
            <a:srgbClr val="FF0000"/>
          </a:solidFill>
        </p:spPr>
        <p:txBody>
          <a:bodyPr wrap="square" lIns="0" tIns="0" rIns="0" bIns="0" rtlCol="0" anchor="ctr">
            <a:noAutofit/>
          </a:bodyPr>
          <a:lstStyle/>
          <a:p>
            <a:pPr marL="201530" algn="ctr">
              <a:lnSpc>
                <a:spcPts val="1475"/>
              </a:lnSpc>
              <a:spcBef>
                <a:spcPts val="73"/>
              </a:spcBef>
            </a:pPr>
            <a:r>
              <a:rPr sz="4400" b="1" baseline="-1525" dirty="0">
                <a:solidFill>
                  <a:schemeClr val="bg1"/>
                </a:solidFill>
                <a:latin typeface="Times New Roman"/>
                <a:cs typeface="Times New Roman"/>
              </a:rPr>
              <a:t>R</a:t>
            </a:r>
            <a:r>
              <a:rPr sz="4400" b="1" spc="-3" baseline="-1525" dirty="0">
                <a:solidFill>
                  <a:schemeClr val="bg1"/>
                </a:solidFill>
                <a:latin typeface="Times New Roman"/>
                <a:cs typeface="Times New Roman"/>
              </a:rPr>
              <a:t>a</a:t>
            </a:r>
            <a:r>
              <a:rPr sz="4400" b="1" spc="-17" baseline="-1525" dirty="0">
                <a:solidFill>
                  <a:schemeClr val="bg1"/>
                </a:solidFill>
                <a:latin typeface="Times New Roman"/>
                <a:cs typeface="Times New Roman"/>
              </a:rPr>
              <a:t>m</a:t>
            </a:r>
            <a:r>
              <a:rPr sz="4400" b="1" baseline="-1525" dirty="0">
                <a:solidFill>
                  <a:schemeClr val="bg1"/>
                </a:solidFill>
                <a:latin typeface="Times New Roman"/>
                <a:cs typeface="Times New Roman"/>
              </a:rPr>
              <a:t>adan</a:t>
            </a:r>
            <a:r>
              <a:rPr sz="4400" b="1" spc="-25" baseline="-1525" dirty="0">
                <a:solidFill>
                  <a:schemeClr val="bg1"/>
                </a:solidFill>
                <a:latin typeface="Times New Roman"/>
                <a:cs typeface="Times New Roman"/>
              </a:rPr>
              <a:t> </a:t>
            </a:r>
            <a:r>
              <a:rPr sz="4400" b="1" baseline="-1525" dirty="0">
                <a:solidFill>
                  <a:schemeClr val="bg1"/>
                </a:solidFill>
                <a:latin typeface="Times New Roman"/>
                <a:cs typeface="Times New Roman"/>
              </a:rPr>
              <a:t>et</a:t>
            </a:r>
            <a:r>
              <a:rPr sz="4400" b="1" spc="-6" baseline="-1525" dirty="0">
                <a:solidFill>
                  <a:schemeClr val="bg1"/>
                </a:solidFill>
                <a:latin typeface="Times New Roman"/>
                <a:cs typeface="Times New Roman"/>
              </a:rPr>
              <a:t> </a:t>
            </a:r>
            <a:r>
              <a:rPr sz="4400" b="1" baseline="-1525" dirty="0">
                <a:solidFill>
                  <a:schemeClr val="bg1"/>
                </a:solidFill>
                <a:latin typeface="Times New Roman"/>
                <a:cs typeface="Times New Roman"/>
              </a:rPr>
              <a:t>per</a:t>
            </a:r>
            <a:r>
              <a:rPr sz="4400" b="1" spc="3" baseline="-1525" dirty="0">
                <a:solidFill>
                  <a:schemeClr val="bg1"/>
                </a:solidFill>
                <a:latin typeface="Times New Roman"/>
                <a:cs typeface="Times New Roman"/>
              </a:rPr>
              <a:t>f</a:t>
            </a:r>
            <a:r>
              <a:rPr sz="4400" b="1" baseline="-1525" dirty="0">
                <a:solidFill>
                  <a:schemeClr val="bg1"/>
                </a:solidFill>
                <a:latin typeface="Times New Roman"/>
                <a:cs typeface="Times New Roman"/>
              </a:rPr>
              <a:t>or</a:t>
            </a:r>
            <a:r>
              <a:rPr sz="4400" b="1" spc="-13" baseline="-1525" dirty="0">
                <a:solidFill>
                  <a:schemeClr val="bg1"/>
                </a:solidFill>
                <a:latin typeface="Times New Roman"/>
                <a:cs typeface="Times New Roman"/>
              </a:rPr>
              <a:t>m</a:t>
            </a:r>
            <a:r>
              <a:rPr sz="4400" b="1" baseline="-1525" dirty="0">
                <a:solidFill>
                  <a:schemeClr val="bg1"/>
                </a:solidFill>
                <a:latin typeface="Times New Roman"/>
                <a:cs typeface="Times New Roman"/>
              </a:rPr>
              <a:t>ance:</a:t>
            </a:r>
            <a:r>
              <a:rPr sz="4400" b="1" spc="-55" baseline="-1525" dirty="0">
                <a:solidFill>
                  <a:schemeClr val="bg1"/>
                </a:solidFill>
                <a:latin typeface="Times New Roman"/>
                <a:cs typeface="Times New Roman"/>
              </a:rPr>
              <a:t> </a:t>
            </a:r>
            <a:r>
              <a:rPr sz="4400" b="1" baseline="-1525" dirty="0">
                <a:solidFill>
                  <a:schemeClr val="bg1"/>
                </a:solidFill>
                <a:latin typeface="Times New Roman"/>
                <a:cs typeface="Times New Roman"/>
              </a:rPr>
              <a:t>un</a:t>
            </a:r>
            <a:r>
              <a:rPr sz="4400" b="1" spc="-12" baseline="-1525" dirty="0">
                <a:solidFill>
                  <a:schemeClr val="bg1"/>
                </a:solidFill>
                <a:latin typeface="Times New Roman"/>
                <a:cs typeface="Times New Roman"/>
              </a:rPr>
              <a:t> </a:t>
            </a:r>
            <a:r>
              <a:rPr sz="4400" b="1" baseline="-1525" dirty="0">
                <a:solidFill>
                  <a:schemeClr val="bg1"/>
                </a:solidFill>
                <a:latin typeface="Times New Roman"/>
                <a:cs typeface="Times New Roman"/>
              </a:rPr>
              <a:t>grand</a:t>
            </a:r>
            <a:r>
              <a:rPr sz="4400" b="1" spc="-26" baseline="-1525" dirty="0">
                <a:solidFill>
                  <a:schemeClr val="bg1"/>
                </a:solidFill>
                <a:latin typeface="Times New Roman"/>
                <a:cs typeface="Times New Roman"/>
              </a:rPr>
              <a:t> </a:t>
            </a:r>
            <a:r>
              <a:rPr sz="4400" b="1" baseline="-1525" dirty="0">
                <a:solidFill>
                  <a:schemeClr val="bg1"/>
                </a:solidFill>
                <a:latin typeface="Times New Roman"/>
                <a:cs typeface="Times New Roman"/>
              </a:rPr>
              <a:t>débat</a:t>
            </a:r>
            <a:endParaRPr sz="3200" b="1" dirty="0">
              <a:solidFill>
                <a:schemeClr val="bg1"/>
              </a:solidFill>
              <a:latin typeface="Times New Roman"/>
              <a:cs typeface="Times New Roman"/>
            </a:endParaRPr>
          </a:p>
        </p:txBody>
      </p:sp>
      <p:grpSp>
        <p:nvGrpSpPr>
          <p:cNvPr id="2" name="Groupe 1"/>
          <p:cNvGrpSpPr/>
          <p:nvPr/>
        </p:nvGrpSpPr>
        <p:grpSpPr>
          <a:xfrm>
            <a:off x="1473724" y="1579125"/>
            <a:ext cx="9139479" cy="4225773"/>
            <a:chOff x="1792224" y="2740105"/>
            <a:chExt cx="8552688" cy="3747214"/>
          </a:xfrm>
        </p:grpSpPr>
        <p:sp>
          <p:nvSpPr>
            <p:cNvPr id="72" name="Rectangle avec flèche vers le bas 71"/>
            <p:cNvSpPr/>
            <p:nvPr/>
          </p:nvSpPr>
          <p:spPr>
            <a:xfrm>
              <a:off x="1792224" y="3470910"/>
              <a:ext cx="8552688" cy="2882166"/>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9" name="ZoneTexte 68"/>
            <p:cNvSpPr txBox="1"/>
            <p:nvPr/>
          </p:nvSpPr>
          <p:spPr>
            <a:xfrm>
              <a:off x="2110232" y="4062887"/>
              <a:ext cx="2938397" cy="400110"/>
            </a:xfrm>
            <a:prstGeom prst="rect">
              <a:avLst/>
            </a:prstGeom>
            <a:noFill/>
          </p:spPr>
          <p:txBody>
            <a:bodyPr wrap="square" rtlCol="0">
              <a:spAutoFit/>
            </a:bodyPr>
            <a:lstStyle/>
            <a:p>
              <a:r>
                <a:rPr lang="fr-FR" sz="2000" b="1" dirty="0">
                  <a:solidFill>
                    <a:schemeClr val="bg1"/>
                  </a:solidFill>
                </a:rPr>
                <a:t>Jeune pendant Ramadan</a:t>
              </a:r>
            </a:p>
          </p:txBody>
        </p:sp>
        <p:sp>
          <p:nvSpPr>
            <p:cNvPr id="70" name="Flèche droite rayée 69"/>
            <p:cNvSpPr/>
            <p:nvPr/>
          </p:nvSpPr>
          <p:spPr>
            <a:xfrm>
              <a:off x="5124605" y="3965950"/>
              <a:ext cx="1800451" cy="60224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ZoneTexte 70"/>
            <p:cNvSpPr txBox="1"/>
            <p:nvPr/>
          </p:nvSpPr>
          <p:spPr>
            <a:xfrm>
              <a:off x="7077456" y="3824478"/>
              <a:ext cx="3169920" cy="646331"/>
            </a:xfrm>
            <a:prstGeom prst="rect">
              <a:avLst/>
            </a:prstGeom>
            <a:noFill/>
          </p:spPr>
          <p:txBody>
            <a:bodyPr wrap="square" rtlCol="0">
              <a:spAutoFit/>
            </a:bodyPr>
            <a:lstStyle/>
            <a:p>
              <a:pPr algn="ctr"/>
              <a:r>
                <a:rPr lang="fr-FR" b="1" dirty="0">
                  <a:solidFill>
                    <a:schemeClr val="bg1"/>
                  </a:solidFill>
                </a:rPr>
                <a:t>Performance sportive (compétition / entraînement)</a:t>
              </a:r>
            </a:p>
          </p:txBody>
        </p:sp>
        <p:sp>
          <p:nvSpPr>
            <p:cNvPr id="73" name="ZoneTexte 72"/>
            <p:cNvSpPr txBox="1"/>
            <p:nvPr/>
          </p:nvSpPr>
          <p:spPr>
            <a:xfrm>
              <a:off x="3212592" y="6025654"/>
              <a:ext cx="5724144" cy="461665"/>
            </a:xfrm>
            <a:prstGeom prst="rect">
              <a:avLst/>
            </a:prstGeom>
            <a:solidFill>
              <a:srgbClr val="FF0000"/>
            </a:solidFill>
          </p:spPr>
          <p:txBody>
            <a:bodyPr wrap="square" rtlCol="0">
              <a:spAutoFit/>
            </a:bodyPr>
            <a:lstStyle/>
            <a:p>
              <a:pPr algn="ctr"/>
              <a:r>
                <a:rPr lang="fr-FR" sz="2400" b="1" dirty="0">
                  <a:solidFill>
                    <a:schemeClr val="bg1"/>
                  </a:solidFill>
                </a:rPr>
                <a:t>Résultats contradictoires</a:t>
              </a:r>
            </a:p>
          </p:txBody>
        </p:sp>
        <p:pic>
          <p:nvPicPr>
            <p:cNvPr id="76" name="Image 75"/>
            <p:cNvPicPr>
              <a:picLocks noChangeAspect="1"/>
            </p:cNvPicPr>
            <p:nvPr/>
          </p:nvPicPr>
          <p:blipFill>
            <a:blip r:embed="rId2"/>
            <a:stretch>
              <a:fillRect/>
            </a:stretch>
          </p:blipFill>
          <p:spPr>
            <a:xfrm>
              <a:off x="5275480" y="2740105"/>
              <a:ext cx="1238703" cy="1163954"/>
            </a:xfrm>
            <a:prstGeom prst="rect">
              <a:avLst/>
            </a:prstGeom>
          </p:spPr>
        </p:pic>
      </p:grpSp>
    </p:spTree>
    <p:extLst>
      <p:ext uri="{BB962C8B-B14F-4D97-AF65-F5344CB8AC3E}">
        <p14:creationId xmlns:p14="http://schemas.microsoft.com/office/powerpoint/2010/main" val="334621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87525" y="2311400"/>
            <a:ext cx="9017000" cy="1938992"/>
          </a:xfrm>
          <a:prstGeom prst="rect">
            <a:avLst/>
          </a:prstGeom>
          <a:solidFill>
            <a:srgbClr val="FF0000"/>
          </a:solidFill>
        </p:spPr>
        <p:txBody>
          <a:bodyPr wrap="square" rtlCol="0">
            <a:spAutoFit/>
          </a:bodyPr>
          <a:lstStyle/>
          <a:p>
            <a:pPr algn="ctr"/>
            <a:r>
              <a:rPr lang="fr-FR" sz="3600" b="1" dirty="0">
                <a:solidFill>
                  <a:schemeClr val="bg1"/>
                </a:solidFill>
              </a:rPr>
              <a:t>II. Ramadan et Métabolisme:</a:t>
            </a:r>
          </a:p>
          <a:p>
            <a:pPr algn="ctr"/>
            <a:r>
              <a:rPr lang="fr-FR" sz="2800" b="1" dirty="0">
                <a:solidFill>
                  <a:schemeClr val="bg1"/>
                </a:solidFill>
              </a:rPr>
              <a:t>Glucides</a:t>
            </a:r>
          </a:p>
          <a:p>
            <a:pPr algn="ctr"/>
            <a:r>
              <a:rPr lang="fr-FR" sz="2800" b="1" dirty="0">
                <a:solidFill>
                  <a:schemeClr val="bg1"/>
                </a:solidFill>
              </a:rPr>
              <a:t>Lipides</a:t>
            </a:r>
          </a:p>
          <a:p>
            <a:pPr algn="ctr"/>
            <a:r>
              <a:rPr lang="fr-FR" sz="2800" b="1" dirty="0">
                <a:solidFill>
                  <a:schemeClr val="bg1"/>
                </a:solidFill>
              </a:rPr>
              <a:t>protides</a:t>
            </a:r>
          </a:p>
        </p:txBody>
      </p:sp>
    </p:spTree>
    <p:extLst>
      <p:ext uri="{BB962C8B-B14F-4D97-AF65-F5344CB8AC3E}">
        <p14:creationId xmlns:p14="http://schemas.microsoft.com/office/powerpoint/2010/main" val="2649136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62339"/>
          </a:xfrm>
          <a:solidFill>
            <a:srgbClr val="FF0000"/>
          </a:solidFill>
        </p:spPr>
        <p:txBody>
          <a:bodyPr/>
          <a:lstStyle/>
          <a:p>
            <a:pPr algn="ctr"/>
            <a:r>
              <a:rPr lang="fr-FR" dirty="0">
                <a:solidFill>
                  <a:schemeClr val="bg1"/>
                </a:solidFill>
              </a:rPr>
              <a:t>Plan</a:t>
            </a:r>
          </a:p>
        </p:txBody>
      </p:sp>
      <p:sp>
        <p:nvSpPr>
          <p:cNvPr id="3" name="Espace réservé du contenu 2"/>
          <p:cNvSpPr>
            <a:spLocks noGrp="1"/>
          </p:cNvSpPr>
          <p:nvPr>
            <p:ph idx="1"/>
          </p:nvPr>
        </p:nvSpPr>
        <p:spPr>
          <a:xfrm>
            <a:off x="557939" y="1825625"/>
            <a:ext cx="11515241" cy="4351338"/>
          </a:xfrm>
        </p:spPr>
        <p:txBody>
          <a:bodyPr>
            <a:normAutofit/>
          </a:bodyPr>
          <a:lstStyle/>
          <a:p>
            <a:pPr marL="0" indent="0">
              <a:buNone/>
            </a:pPr>
            <a:r>
              <a:rPr lang="fr-FR" dirty="0"/>
              <a:t>1- Introduction</a:t>
            </a:r>
          </a:p>
          <a:p>
            <a:pPr marL="0" indent="0">
              <a:buNone/>
            </a:pPr>
            <a:r>
              <a:rPr lang="fr-FR" dirty="0"/>
              <a:t>2- Effets du jeûne  sur le métabolisme: glucides, lipides, protéines.</a:t>
            </a:r>
          </a:p>
          <a:p>
            <a:pPr marL="0" indent="0">
              <a:buNone/>
            </a:pPr>
            <a:r>
              <a:rPr lang="fr-FR" dirty="0"/>
              <a:t>3- Jeûne  et hydratation, composition corporelle, ration alimentaire, sommeil</a:t>
            </a:r>
          </a:p>
          <a:p>
            <a:pPr marL="0" indent="0">
              <a:buNone/>
            </a:pPr>
            <a:r>
              <a:rPr lang="fr-FR" dirty="0"/>
              <a:t>4- Effets du jeûne sur les qualités physiques: aérobie, exercices courts et intenses</a:t>
            </a:r>
          </a:p>
          <a:p>
            <a:pPr marL="0" indent="0">
              <a:buNone/>
            </a:pPr>
            <a:r>
              <a:rPr lang="fr-FR" dirty="0"/>
              <a:t>5- Spécificités des lésions pendant Ramadan</a:t>
            </a:r>
          </a:p>
          <a:p>
            <a:pPr marL="0" indent="0">
              <a:buNone/>
            </a:pPr>
            <a:r>
              <a:rPr lang="fr-FR" dirty="0"/>
              <a:t>6-Recommandations Pratiques et arbres décisionnels </a:t>
            </a:r>
          </a:p>
          <a:p>
            <a:pPr marL="0" indent="0">
              <a:buNone/>
            </a:pPr>
            <a:endParaRPr lang="fr-FR" dirty="0"/>
          </a:p>
        </p:txBody>
      </p:sp>
    </p:spTree>
    <p:extLst>
      <p:ext uri="{BB962C8B-B14F-4D97-AF65-F5344CB8AC3E}">
        <p14:creationId xmlns:p14="http://schemas.microsoft.com/office/powerpoint/2010/main" val="3311771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avec flèche vers le bas 28"/>
          <p:cNvSpPr/>
          <p:nvPr/>
        </p:nvSpPr>
        <p:spPr>
          <a:xfrm>
            <a:off x="2019300" y="2466975"/>
            <a:ext cx="8543925" cy="1409700"/>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object 2"/>
          <p:cNvSpPr txBox="1"/>
          <p:nvPr/>
        </p:nvSpPr>
        <p:spPr>
          <a:xfrm>
            <a:off x="885824" y="1444760"/>
            <a:ext cx="11039475" cy="5413240"/>
          </a:xfrm>
          <a:prstGeom prst="rect">
            <a:avLst/>
          </a:prstGeom>
        </p:spPr>
        <p:txBody>
          <a:bodyPr wrap="square" lIns="0" tIns="0" rIns="0" bIns="0" rtlCol="0">
            <a:noAutofit/>
          </a:bodyPr>
          <a:lstStyle/>
          <a:p>
            <a:pPr>
              <a:lnSpc>
                <a:spcPts val="684"/>
              </a:lnSpc>
            </a:pPr>
            <a:endParaRPr sz="2400" dirty="0"/>
          </a:p>
          <a:p>
            <a:pPr marL="197966" marR="121773" indent="-117862">
              <a:lnSpc>
                <a:spcPct val="100041"/>
              </a:lnSpc>
              <a:spcBef>
                <a:spcPts val="1443"/>
              </a:spcBef>
              <a:tabLst>
                <a:tab pos="191221" algn="l"/>
              </a:tabLst>
            </a:pPr>
            <a:r>
              <a:rPr sz="2400" dirty="0">
                <a:latin typeface="Times New Roman"/>
                <a:cs typeface="Times New Roman"/>
              </a:rPr>
              <a:t>•	Di</a:t>
            </a:r>
            <a:r>
              <a:rPr sz="2400" spc="-6" dirty="0">
                <a:latin typeface="Times New Roman"/>
                <a:cs typeface="Times New Roman"/>
              </a:rPr>
              <a:t>ff</a:t>
            </a:r>
            <a:r>
              <a:rPr sz="2400" dirty="0">
                <a:latin typeface="Times New Roman"/>
                <a:cs typeface="Times New Roman"/>
              </a:rPr>
              <a:t>é</a:t>
            </a:r>
            <a:r>
              <a:rPr sz="2400" spc="3" dirty="0">
                <a:latin typeface="Times New Roman"/>
                <a:cs typeface="Times New Roman"/>
              </a:rPr>
              <a:t>r</a:t>
            </a:r>
            <a:r>
              <a:rPr sz="2400" dirty="0">
                <a:latin typeface="Times New Roman"/>
                <a:cs typeface="Times New Roman"/>
              </a:rPr>
              <a:t>e</a:t>
            </a:r>
            <a:r>
              <a:rPr sz="2400" spc="-3" dirty="0">
                <a:latin typeface="Times New Roman"/>
                <a:cs typeface="Times New Roman"/>
              </a:rPr>
              <a:t>n</a:t>
            </a:r>
            <a:r>
              <a:rPr sz="2400" dirty="0">
                <a:latin typeface="Times New Roman"/>
                <a:cs typeface="Times New Roman"/>
              </a:rPr>
              <a:t>t</a:t>
            </a:r>
            <a:r>
              <a:rPr sz="2400" spc="-18" dirty="0">
                <a:latin typeface="Times New Roman"/>
                <a:cs typeface="Times New Roman"/>
              </a:rPr>
              <a:t> </a:t>
            </a:r>
            <a:r>
              <a:rPr sz="2400" dirty="0">
                <a:latin typeface="Times New Roman"/>
                <a:cs typeface="Times New Roman"/>
              </a:rPr>
              <a:t>e</a:t>
            </a:r>
            <a:r>
              <a:rPr sz="2400" spc="-3" dirty="0">
                <a:latin typeface="Times New Roman"/>
                <a:cs typeface="Times New Roman"/>
              </a:rPr>
              <a:t>n</a:t>
            </a:r>
            <a:r>
              <a:rPr sz="2400" dirty="0">
                <a:latin typeface="Times New Roman"/>
                <a:cs typeface="Times New Roman"/>
              </a:rPr>
              <a:t>tre</a:t>
            </a:r>
            <a:r>
              <a:rPr sz="2400" spc="154" dirty="0">
                <a:latin typeface="Times New Roman"/>
                <a:cs typeface="Times New Roman"/>
              </a:rPr>
              <a:t> </a:t>
            </a:r>
            <a:r>
              <a:rPr sz="2400" spc="-3" dirty="0">
                <a:latin typeface="Times New Roman"/>
                <a:cs typeface="Times New Roman"/>
              </a:rPr>
              <a:t>u</a:t>
            </a:r>
            <a:r>
              <a:rPr sz="2400" dirty="0">
                <a:latin typeface="Times New Roman"/>
                <a:cs typeface="Times New Roman"/>
              </a:rPr>
              <a:t>n</a:t>
            </a:r>
            <a:r>
              <a:rPr sz="2400" spc="6" dirty="0">
                <a:latin typeface="Times New Roman"/>
                <a:cs typeface="Times New Roman"/>
              </a:rPr>
              <a:t> </a:t>
            </a:r>
            <a:r>
              <a:rPr sz="2400" spc="3" dirty="0">
                <a:latin typeface="Times New Roman"/>
                <a:cs typeface="Times New Roman"/>
              </a:rPr>
              <a:t>r</a:t>
            </a:r>
            <a:r>
              <a:rPr sz="2400" dirty="0">
                <a:latin typeface="Times New Roman"/>
                <a:cs typeface="Times New Roman"/>
              </a:rPr>
              <a:t>e</a:t>
            </a:r>
            <a:r>
              <a:rPr sz="2400" spc="3" dirty="0">
                <a:latin typeface="Times New Roman"/>
                <a:cs typeface="Times New Roman"/>
              </a:rPr>
              <a:t>p</a:t>
            </a:r>
            <a:r>
              <a:rPr sz="2400" dirty="0">
                <a:latin typeface="Times New Roman"/>
                <a:cs typeface="Times New Roman"/>
              </a:rPr>
              <a:t>as</a:t>
            </a:r>
            <a:r>
              <a:rPr sz="2400" spc="-21" dirty="0">
                <a:latin typeface="Times New Roman"/>
                <a:cs typeface="Times New Roman"/>
              </a:rPr>
              <a:t> </a:t>
            </a:r>
            <a:r>
              <a:rPr sz="2400" spc="3" dirty="0">
                <a:latin typeface="Times New Roman"/>
                <a:cs typeface="Times New Roman"/>
              </a:rPr>
              <a:t>pr</a:t>
            </a:r>
            <a:r>
              <a:rPr sz="2400" dirty="0">
                <a:latin typeface="Times New Roman"/>
                <a:cs typeface="Times New Roman"/>
              </a:rPr>
              <a:t>is</a:t>
            </a:r>
            <a:r>
              <a:rPr sz="2400" spc="-20" dirty="0">
                <a:latin typeface="Times New Roman"/>
                <a:cs typeface="Times New Roman"/>
              </a:rPr>
              <a:t> </a:t>
            </a:r>
            <a:r>
              <a:rPr sz="2400" dirty="0">
                <a:latin typeface="Times New Roman"/>
                <a:cs typeface="Times New Roman"/>
              </a:rPr>
              <a:t>a</a:t>
            </a:r>
            <a:r>
              <a:rPr sz="2400" spc="3" dirty="0">
                <a:latin typeface="Times New Roman"/>
                <a:cs typeface="Times New Roman"/>
              </a:rPr>
              <a:t>pr</a:t>
            </a:r>
            <a:r>
              <a:rPr sz="2400" dirty="0">
                <a:latin typeface="Times New Roman"/>
                <a:cs typeface="Times New Roman"/>
              </a:rPr>
              <a:t>ès</a:t>
            </a:r>
            <a:r>
              <a:rPr sz="2400" spc="-14" dirty="0">
                <a:latin typeface="Times New Roman"/>
                <a:cs typeface="Times New Roman"/>
              </a:rPr>
              <a:t> </a:t>
            </a:r>
            <a:r>
              <a:rPr sz="2400" spc="-3" dirty="0">
                <a:latin typeface="Times New Roman"/>
                <a:cs typeface="Times New Roman"/>
              </a:rPr>
              <a:t>u</a:t>
            </a:r>
            <a:r>
              <a:rPr sz="2400" dirty="0">
                <a:latin typeface="Times New Roman"/>
                <a:cs typeface="Times New Roman"/>
              </a:rPr>
              <a:t>n</a:t>
            </a:r>
            <a:r>
              <a:rPr sz="2400" spc="-3" dirty="0">
                <a:latin typeface="Times New Roman"/>
                <a:cs typeface="Times New Roman"/>
              </a:rPr>
              <a:t> </a:t>
            </a:r>
            <a:r>
              <a:rPr sz="2400" spc="6" dirty="0">
                <a:latin typeface="Times New Roman"/>
                <a:cs typeface="Times New Roman"/>
              </a:rPr>
              <a:t>j</a:t>
            </a:r>
            <a:r>
              <a:rPr sz="2400" dirty="0">
                <a:latin typeface="Times New Roman"/>
                <a:cs typeface="Times New Roman"/>
              </a:rPr>
              <a:t>e</a:t>
            </a:r>
            <a:r>
              <a:rPr sz="2400" spc="-3" dirty="0">
                <a:latin typeface="Times New Roman"/>
                <a:cs typeface="Times New Roman"/>
              </a:rPr>
              <a:t>ûn</a:t>
            </a:r>
            <a:r>
              <a:rPr sz="2400" dirty="0">
                <a:latin typeface="Times New Roman"/>
                <a:cs typeface="Times New Roman"/>
              </a:rPr>
              <a:t>e</a:t>
            </a:r>
            <a:r>
              <a:rPr sz="2400" spc="-11" dirty="0">
                <a:latin typeface="Times New Roman"/>
                <a:cs typeface="Times New Roman"/>
              </a:rPr>
              <a:t> </a:t>
            </a:r>
            <a:r>
              <a:rPr sz="2400" spc="-3" dirty="0">
                <a:latin typeface="Times New Roman"/>
                <a:cs typeface="Times New Roman"/>
              </a:rPr>
              <a:t>n</a:t>
            </a:r>
            <a:r>
              <a:rPr sz="2400" spc="3" dirty="0">
                <a:latin typeface="Times New Roman"/>
                <a:cs typeface="Times New Roman"/>
              </a:rPr>
              <a:t>o</a:t>
            </a:r>
            <a:r>
              <a:rPr sz="2400" dirty="0">
                <a:latin typeface="Times New Roman"/>
                <a:cs typeface="Times New Roman"/>
              </a:rPr>
              <a:t>ct</a:t>
            </a:r>
            <a:r>
              <a:rPr sz="2400" spc="-3" dirty="0">
                <a:latin typeface="Times New Roman"/>
                <a:cs typeface="Times New Roman"/>
              </a:rPr>
              <a:t>u</a:t>
            </a:r>
            <a:r>
              <a:rPr sz="2400" spc="3" dirty="0">
                <a:latin typeface="Times New Roman"/>
                <a:cs typeface="Times New Roman"/>
              </a:rPr>
              <a:t>r</a:t>
            </a:r>
            <a:r>
              <a:rPr sz="2400" spc="-3" dirty="0">
                <a:latin typeface="Times New Roman"/>
                <a:cs typeface="Times New Roman"/>
              </a:rPr>
              <a:t>n</a:t>
            </a:r>
            <a:r>
              <a:rPr sz="2400" dirty="0">
                <a:latin typeface="Times New Roman"/>
                <a:cs typeface="Times New Roman"/>
              </a:rPr>
              <a:t>e</a:t>
            </a:r>
            <a:r>
              <a:rPr sz="2400" spc="-13" dirty="0">
                <a:latin typeface="Times New Roman"/>
                <a:cs typeface="Times New Roman"/>
              </a:rPr>
              <a:t> </a:t>
            </a:r>
            <a:r>
              <a:rPr sz="2400" dirty="0">
                <a:latin typeface="Times New Roman"/>
                <a:cs typeface="Times New Roman"/>
              </a:rPr>
              <a:t>et</a:t>
            </a:r>
            <a:r>
              <a:rPr sz="2400" spc="-12" dirty="0">
                <a:latin typeface="Times New Roman"/>
                <a:cs typeface="Times New Roman"/>
              </a:rPr>
              <a:t> </a:t>
            </a:r>
            <a:r>
              <a:rPr sz="2400" dirty="0">
                <a:latin typeface="Times New Roman"/>
                <a:cs typeface="Times New Roman"/>
              </a:rPr>
              <a:t>c</a:t>
            </a:r>
            <a:r>
              <a:rPr sz="2400" spc="3" dirty="0">
                <a:latin typeface="Times New Roman"/>
                <a:cs typeface="Times New Roman"/>
              </a:rPr>
              <a:t>e</a:t>
            </a:r>
            <a:r>
              <a:rPr sz="2400" dirty="0">
                <a:latin typeface="Times New Roman"/>
                <a:cs typeface="Times New Roman"/>
              </a:rPr>
              <a:t>l</a:t>
            </a:r>
            <a:r>
              <a:rPr sz="2400" spc="-3" dirty="0">
                <a:latin typeface="Times New Roman"/>
                <a:cs typeface="Times New Roman"/>
              </a:rPr>
              <a:t>u</a:t>
            </a:r>
            <a:r>
              <a:rPr sz="2400" dirty="0">
                <a:latin typeface="Times New Roman"/>
                <a:cs typeface="Times New Roman"/>
              </a:rPr>
              <a:t>i</a:t>
            </a:r>
            <a:r>
              <a:rPr sz="2400" spc="-6" dirty="0">
                <a:latin typeface="Times New Roman"/>
                <a:cs typeface="Times New Roman"/>
              </a:rPr>
              <a:t> </a:t>
            </a:r>
            <a:r>
              <a:rPr sz="2400" spc="3" dirty="0">
                <a:latin typeface="Times New Roman"/>
                <a:cs typeface="Times New Roman"/>
              </a:rPr>
              <a:t>pr</a:t>
            </a:r>
            <a:r>
              <a:rPr sz="2400" dirty="0">
                <a:latin typeface="Times New Roman"/>
                <a:cs typeface="Times New Roman"/>
              </a:rPr>
              <a:t>is</a:t>
            </a:r>
            <a:r>
              <a:rPr sz="2400" spc="-20" dirty="0">
                <a:latin typeface="Times New Roman"/>
                <a:cs typeface="Times New Roman"/>
              </a:rPr>
              <a:t> </a:t>
            </a:r>
            <a:r>
              <a:rPr sz="2400" dirty="0">
                <a:latin typeface="Times New Roman"/>
                <a:cs typeface="Times New Roman"/>
              </a:rPr>
              <a:t>a</a:t>
            </a:r>
            <a:r>
              <a:rPr sz="2400" spc="3" dirty="0">
                <a:latin typeface="Times New Roman"/>
                <a:cs typeface="Times New Roman"/>
              </a:rPr>
              <a:t>pr</a:t>
            </a:r>
            <a:r>
              <a:rPr sz="2400" dirty="0">
                <a:latin typeface="Times New Roman"/>
                <a:cs typeface="Times New Roman"/>
              </a:rPr>
              <a:t>ès</a:t>
            </a:r>
            <a:r>
              <a:rPr sz="2400" spc="-21" dirty="0">
                <a:latin typeface="Times New Roman"/>
                <a:cs typeface="Times New Roman"/>
              </a:rPr>
              <a:t> </a:t>
            </a:r>
            <a:r>
              <a:rPr sz="2400" spc="-3" dirty="0">
                <a:latin typeface="Times New Roman"/>
                <a:cs typeface="Times New Roman"/>
              </a:rPr>
              <a:t>u</a:t>
            </a:r>
            <a:r>
              <a:rPr sz="2400" dirty="0">
                <a:latin typeface="Times New Roman"/>
                <a:cs typeface="Times New Roman"/>
              </a:rPr>
              <a:t>n</a:t>
            </a:r>
            <a:r>
              <a:rPr sz="2400" spc="6" dirty="0">
                <a:latin typeface="Times New Roman"/>
                <a:cs typeface="Times New Roman"/>
              </a:rPr>
              <a:t> j</a:t>
            </a:r>
            <a:r>
              <a:rPr sz="2400" dirty="0">
                <a:latin typeface="Times New Roman"/>
                <a:cs typeface="Times New Roman"/>
              </a:rPr>
              <a:t>e</a:t>
            </a:r>
            <a:r>
              <a:rPr sz="2400" spc="-3" dirty="0">
                <a:latin typeface="Times New Roman"/>
                <a:cs typeface="Times New Roman"/>
              </a:rPr>
              <a:t>un</a:t>
            </a:r>
            <a:r>
              <a:rPr sz="2400" dirty="0">
                <a:latin typeface="Times New Roman"/>
                <a:cs typeface="Times New Roman"/>
              </a:rPr>
              <a:t>e </a:t>
            </a:r>
            <a:r>
              <a:rPr sz="2400" spc="3" dirty="0">
                <a:latin typeface="Times New Roman"/>
                <a:cs typeface="Times New Roman"/>
              </a:rPr>
              <a:t>d</a:t>
            </a:r>
            <a:r>
              <a:rPr sz="2400" dirty="0">
                <a:latin typeface="Times New Roman"/>
                <a:cs typeface="Times New Roman"/>
              </a:rPr>
              <a:t>i</a:t>
            </a:r>
            <a:r>
              <a:rPr sz="2400" spc="-3" dirty="0">
                <a:latin typeface="Times New Roman"/>
                <a:cs typeface="Times New Roman"/>
              </a:rPr>
              <a:t>u</a:t>
            </a:r>
            <a:r>
              <a:rPr sz="2400" spc="3" dirty="0">
                <a:latin typeface="Times New Roman"/>
                <a:cs typeface="Times New Roman"/>
              </a:rPr>
              <a:t>r</a:t>
            </a:r>
            <a:r>
              <a:rPr sz="2400" spc="-3" dirty="0">
                <a:latin typeface="Times New Roman"/>
                <a:cs typeface="Times New Roman"/>
              </a:rPr>
              <a:t>n</a:t>
            </a:r>
            <a:r>
              <a:rPr sz="2400" dirty="0">
                <a:latin typeface="Times New Roman"/>
                <a:cs typeface="Times New Roman"/>
              </a:rPr>
              <a:t>e</a:t>
            </a:r>
          </a:p>
          <a:p>
            <a:pPr marL="454898" marR="429170" algn="ctr">
              <a:lnSpc>
                <a:spcPct val="95825"/>
              </a:lnSpc>
              <a:spcBef>
                <a:spcPts val="1257"/>
              </a:spcBef>
            </a:pPr>
            <a:endParaRPr lang="fr-FR" sz="2800" spc="3" dirty="0">
              <a:latin typeface="Times New Roman"/>
              <a:cs typeface="Times New Roman"/>
            </a:endParaRPr>
          </a:p>
          <a:p>
            <a:pPr marL="454898" marR="429170" algn="ctr">
              <a:lnSpc>
                <a:spcPct val="95825"/>
              </a:lnSpc>
              <a:spcBef>
                <a:spcPts val="1257"/>
              </a:spcBef>
            </a:pPr>
            <a:r>
              <a:rPr lang="fr-FR" sz="2800" b="1" spc="3" dirty="0">
                <a:solidFill>
                  <a:schemeClr val="bg1"/>
                </a:solidFill>
                <a:latin typeface="Times New Roman"/>
                <a:cs typeface="Times New Roman"/>
              </a:rPr>
              <a:t>S</a:t>
            </a:r>
            <a:r>
              <a:rPr lang="fr-FR" sz="2800" b="1" dirty="0">
                <a:solidFill>
                  <a:schemeClr val="bg1"/>
                </a:solidFill>
                <a:latin typeface="Times New Roman"/>
                <a:cs typeface="Times New Roman"/>
              </a:rPr>
              <a:t>t</a:t>
            </a:r>
            <a:r>
              <a:rPr lang="fr-FR" sz="2800" b="1" spc="3" dirty="0">
                <a:solidFill>
                  <a:schemeClr val="bg1"/>
                </a:solidFill>
                <a:latin typeface="Times New Roman"/>
                <a:cs typeface="Times New Roman"/>
              </a:rPr>
              <a:t>i</a:t>
            </a:r>
            <a:r>
              <a:rPr lang="fr-FR" sz="2800" b="1" dirty="0">
                <a:solidFill>
                  <a:schemeClr val="bg1"/>
                </a:solidFill>
                <a:latin typeface="Times New Roman"/>
                <a:cs typeface="Times New Roman"/>
              </a:rPr>
              <a:t>mu</a:t>
            </a:r>
            <a:r>
              <a:rPr lang="fr-FR" sz="2800" b="1" spc="3" dirty="0">
                <a:solidFill>
                  <a:schemeClr val="bg1"/>
                </a:solidFill>
                <a:latin typeface="Times New Roman"/>
                <a:cs typeface="Times New Roman"/>
              </a:rPr>
              <a:t>l</a:t>
            </a:r>
            <a:r>
              <a:rPr lang="fr-FR" sz="2800" b="1" dirty="0">
                <a:solidFill>
                  <a:schemeClr val="bg1"/>
                </a:solidFill>
                <a:latin typeface="Times New Roman"/>
                <a:cs typeface="Times New Roman"/>
              </a:rPr>
              <a:t>e</a:t>
            </a:r>
            <a:r>
              <a:rPr sz="2800" b="1" spc="-27" dirty="0">
                <a:solidFill>
                  <a:schemeClr val="bg1"/>
                </a:solidFill>
                <a:latin typeface="Times New Roman"/>
                <a:cs typeface="Times New Roman"/>
              </a:rPr>
              <a:t> </a:t>
            </a:r>
            <a:r>
              <a:rPr sz="2800" b="1" dirty="0">
                <a:solidFill>
                  <a:schemeClr val="bg1"/>
                </a:solidFill>
                <a:latin typeface="Times New Roman"/>
                <a:cs typeface="Times New Roman"/>
              </a:rPr>
              <a:t>la s</a:t>
            </a:r>
            <a:r>
              <a:rPr sz="2800" b="1" spc="-3" dirty="0">
                <a:solidFill>
                  <a:schemeClr val="bg1"/>
                </a:solidFill>
                <a:latin typeface="Times New Roman"/>
                <a:cs typeface="Times New Roman"/>
              </a:rPr>
              <a:t>éc</a:t>
            </a:r>
            <a:r>
              <a:rPr sz="2800" b="1" dirty="0">
                <a:solidFill>
                  <a:schemeClr val="bg1"/>
                </a:solidFill>
                <a:latin typeface="Times New Roman"/>
                <a:cs typeface="Times New Roman"/>
              </a:rPr>
              <a:t>r</a:t>
            </a:r>
            <a:r>
              <a:rPr sz="2800" b="1" spc="-6" dirty="0">
                <a:solidFill>
                  <a:schemeClr val="bg1"/>
                </a:solidFill>
                <a:latin typeface="Times New Roman"/>
                <a:cs typeface="Times New Roman"/>
              </a:rPr>
              <a:t>é</a:t>
            </a:r>
            <a:r>
              <a:rPr sz="2800" b="1" dirty="0">
                <a:solidFill>
                  <a:schemeClr val="bg1"/>
                </a:solidFill>
                <a:latin typeface="Times New Roman"/>
                <a:cs typeface="Times New Roman"/>
              </a:rPr>
              <a:t>t</a:t>
            </a:r>
            <a:r>
              <a:rPr sz="2800" b="1" spc="3" dirty="0">
                <a:solidFill>
                  <a:schemeClr val="bg1"/>
                </a:solidFill>
                <a:latin typeface="Times New Roman"/>
                <a:cs typeface="Times New Roman"/>
              </a:rPr>
              <a:t>i</a:t>
            </a:r>
            <a:r>
              <a:rPr sz="2800" b="1" dirty="0">
                <a:solidFill>
                  <a:schemeClr val="bg1"/>
                </a:solidFill>
                <a:latin typeface="Times New Roman"/>
                <a:cs typeface="Times New Roman"/>
              </a:rPr>
              <a:t>on</a:t>
            </a:r>
            <a:r>
              <a:rPr sz="2800" b="1" spc="6" dirty="0">
                <a:solidFill>
                  <a:schemeClr val="bg1"/>
                </a:solidFill>
                <a:latin typeface="Times New Roman"/>
                <a:cs typeface="Times New Roman"/>
              </a:rPr>
              <a:t> </a:t>
            </a:r>
            <a:r>
              <a:rPr sz="2800" b="1" dirty="0">
                <a:solidFill>
                  <a:schemeClr val="bg1"/>
                </a:solidFill>
                <a:latin typeface="Times New Roman"/>
                <a:cs typeface="Times New Roman"/>
              </a:rPr>
              <a:t>d</a:t>
            </a:r>
            <a:r>
              <a:rPr sz="2800" b="1" spc="-3" dirty="0">
                <a:solidFill>
                  <a:schemeClr val="bg1"/>
                </a:solidFill>
                <a:latin typeface="Times New Roman"/>
                <a:cs typeface="Times New Roman"/>
              </a:rPr>
              <a:t>e</a:t>
            </a:r>
            <a:r>
              <a:rPr sz="2800" b="1" dirty="0">
                <a:solidFill>
                  <a:schemeClr val="bg1"/>
                </a:solidFill>
                <a:latin typeface="Times New Roman"/>
                <a:cs typeface="Times New Roman"/>
              </a:rPr>
              <a:t>s hormon</a:t>
            </a:r>
            <a:r>
              <a:rPr sz="2800" b="1" spc="-3" dirty="0">
                <a:solidFill>
                  <a:schemeClr val="bg1"/>
                </a:solidFill>
                <a:latin typeface="Times New Roman"/>
                <a:cs typeface="Times New Roman"/>
              </a:rPr>
              <a:t>e</a:t>
            </a:r>
            <a:r>
              <a:rPr sz="2800" b="1" dirty="0">
                <a:solidFill>
                  <a:schemeClr val="bg1"/>
                </a:solidFill>
                <a:latin typeface="Times New Roman"/>
                <a:cs typeface="Times New Roman"/>
              </a:rPr>
              <a:t>s </a:t>
            </a:r>
            <a:r>
              <a:rPr lang="fr-FR" sz="2800" b="1" spc="-6" dirty="0">
                <a:solidFill>
                  <a:schemeClr val="bg1"/>
                </a:solidFill>
                <a:latin typeface="Times New Roman"/>
                <a:cs typeface="Times New Roman"/>
              </a:rPr>
              <a:t>g</a:t>
            </a:r>
            <a:r>
              <a:rPr lang="fr-FR" sz="2800" b="1" spc="-3" dirty="0">
                <a:solidFill>
                  <a:schemeClr val="bg1"/>
                </a:solidFill>
                <a:latin typeface="Times New Roman"/>
                <a:cs typeface="Times New Roman"/>
              </a:rPr>
              <a:t>a</a:t>
            </a:r>
            <a:r>
              <a:rPr lang="fr-FR" sz="2800" b="1" dirty="0">
                <a:solidFill>
                  <a:schemeClr val="bg1"/>
                </a:solidFill>
                <a:latin typeface="Times New Roman"/>
                <a:cs typeface="Times New Roman"/>
              </a:rPr>
              <a:t>str</a:t>
            </a:r>
            <a:r>
              <a:rPr lang="fr-FR" sz="2800" b="1" spc="6" dirty="0">
                <a:solidFill>
                  <a:schemeClr val="bg1"/>
                </a:solidFill>
                <a:latin typeface="Times New Roman"/>
                <a:cs typeface="Times New Roman"/>
              </a:rPr>
              <a:t>o</a:t>
            </a:r>
            <a:r>
              <a:rPr lang="fr-FR" sz="2800" b="1" spc="-3" dirty="0">
                <a:solidFill>
                  <a:schemeClr val="bg1"/>
                </a:solidFill>
                <a:latin typeface="Times New Roman"/>
                <a:cs typeface="Times New Roman"/>
              </a:rPr>
              <a:t>-</a:t>
            </a:r>
            <a:r>
              <a:rPr lang="fr-FR" sz="2800" b="1" dirty="0">
                <a:solidFill>
                  <a:schemeClr val="bg1"/>
                </a:solidFill>
                <a:latin typeface="Times New Roman"/>
                <a:cs typeface="Times New Roman"/>
              </a:rPr>
              <a:t>in</a:t>
            </a:r>
            <a:r>
              <a:rPr lang="fr-FR" sz="2800" b="1" spc="3" dirty="0">
                <a:solidFill>
                  <a:schemeClr val="bg1"/>
                </a:solidFill>
                <a:latin typeface="Times New Roman"/>
                <a:cs typeface="Times New Roman"/>
              </a:rPr>
              <a:t>t</a:t>
            </a:r>
            <a:r>
              <a:rPr lang="fr-FR" sz="2800" b="1" spc="-3" dirty="0">
                <a:solidFill>
                  <a:schemeClr val="bg1"/>
                </a:solidFill>
                <a:latin typeface="Times New Roman"/>
                <a:cs typeface="Times New Roman"/>
              </a:rPr>
              <a:t>e</a:t>
            </a:r>
            <a:r>
              <a:rPr lang="fr-FR" sz="2800" b="1" dirty="0">
                <a:solidFill>
                  <a:schemeClr val="bg1"/>
                </a:solidFill>
                <a:latin typeface="Times New Roman"/>
                <a:cs typeface="Times New Roman"/>
              </a:rPr>
              <a:t>st</a:t>
            </a:r>
            <a:r>
              <a:rPr lang="fr-FR" sz="2800" b="1" spc="3" dirty="0">
                <a:solidFill>
                  <a:schemeClr val="bg1"/>
                </a:solidFill>
                <a:latin typeface="Times New Roman"/>
                <a:cs typeface="Times New Roman"/>
              </a:rPr>
              <a:t>i</a:t>
            </a:r>
            <a:r>
              <a:rPr lang="fr-FR" sz="2800" b="1" dirty="0">
                <a:solidFill>
                  <a:schemeClr val="bg1"/>
                </a:solidFill>
                <a:latin typeface="Times New Roman"/>
                <a:cs typeface="Times New Roman"/>
              </a:rPr>
              <a:t>n</a:t>
            </a:r>
            <a:r>
              <a:rPr lang="fr-FR" sz="2800" b="1" spc="-3" dirty="0">
                <a:solidFill>
                  <a:schemeClr val="bg1"/>
                </a:solidFill>
                <a:latin typeface="Times New Roman"/>
                <a:cs typeface="Times New Roman"/>
              </a:rPr>
              <a:t>a</a:t>
            </a:r>
            <a:r>
              <a:rPr lang="fr-FR" sz="2800" b="1" dirty="0">
                <a:solidFill>
                  <a:schemeClr val="bg1"/>
                </a:solidFill>
                <a:latin typeface="Times New Roman"/>
                <a:cs typeface="Times New Roman"/>
              </a:rPr>
              <a:t>les</a:t>
            </a:r>
          </a:p>
          <a:p>
            <a:pPr marL="454898" marR="429170" algn="ctr">
              <a:lnSpc>
                <a:spcPct val="95825"/>
              </a:lnSpc>
              <a:spcBef>
                <a:spcPts val="1257"/>
              </a:spcBef>
            </a:pPr>
            <a:endParaRPr sz="2800" b="1" dirty="0">
              <a:latin typeface="Times New Roman"/>
              <a:cs typeface="Times New Roman"/>
            </a:endParaRPr>
          </a:p>
          <a:p>
            <a:pPr marL="495837">
              <a:lnSpc>
                <a:spcPct val="95825"/>
              </a:lnSpc>
              <a:spcBef>
                <a:spcPts val="1174"/>
              </a:spcBef>
            </a:pPr>
            <a:r>
              <a:rPr sz="2800" b="1" spc="-6" dirty="0">
                <a:solidFill>
                  <a:srgbClr val="FF0000"/>
                </a:solidFill>
                <a:latin typeface="Times New Roman"/>
                <a:cs typeface="Times New Roman"/>
              </a:rPr>
              <a:t>↑</a:t>
            </a:r>
            <a:r>
              <a:rPr sz="2800" b="1" dirty="0">
                <a:solidFill>
                  <a:srgbClr val="FF0000"/>
                </a:solidFill>
                <a:latin typeface="Times New Roman"/>
                <a:cs typeface="Times New Roman"/>
              </a:rPr>
              <a:t>f</a:t>
            </a:r>
            <a:r>
              <a:rPr sz="2800" b="1" spc="-6" dirty="0">
                <a:solidFill>
                  <a:srgbClr val="FF0000"/>
                </a:solidFill>
                <a:latin typeface="Times New Roman"/>
                <a:cs typeface="Times New Roman"/>
              </a:rPr>
              <a:t>a</a:t>
            </a:r>
            <a:r>
              <a:rPr sz="2800" b="1" dirty="0">
                <a:solidFill>
                  <a:srgbClr val="FF0000"/>
                </a:solidFill>
                <a:latin typeface="Times New Roman"/>
                <a:cs typeface="Times New Roman"/>
              </a:rPr>
              <a:t>vorise</a:t>
            </a:r>
            <a:r>
              <a:rPr sz="2800" b="1" spc="3" dirty="0">
                <a:solidFill>
                  <a:srgbClr val="FF0000"/>
                </a:solidFill>
                <a:latin typeface="Times New Roman"/>
                <a:cs typeface="Times New Roman"/>
              </a:rPr>
              <a:t> </a:t>
            </a:r>
            <a:r>
              <a:rPr sz="2800" b="1" dirty="0">
                <a:solidFill>
                  <a:srgbClr val="FF0000"/>
                </a:solidFill>
                <a:latin typeface="Times New Roman"/>
                <a:cs typeface="Times New Roman"/>
              </a:rPr>
              <a:t>le sto</a:t>
            </a:r>
            <a:r>
              <a:rPr sz="2800" b="1" spc="-3" dirty="0">
                <a:solidFill>
                  <a:srgbClr val="FF0000"/>
                </a:solidFill>
                <a:latin typeface="Times New Roman"/>
                <a:cs typeface="Times New Roman"/>
              </a:rPr>
              <a:t>c</a:t>
            </a:r>
            <a:r>
              <a:rPr sz="2800" b="1" dirty="0">
                <a:solidFill>
                  <a:srgbClr val="FF0000"/>
                </a:solidFill>
                <a:latin typeface="Times New Roman"/>
                <a:cs typeface="Times New Roman"/>
              </a:rPr>
              <a:t>k</a:t>
            </a:r>
            <a:r>
              <a:rPr sz="2800" b="1" spc="-3" dirty="0">
                <a:solidFill>
                  <a:srgbClr val="FF0000"/>
                </a:solidFill>
                <a:latin typeface="Times New Roman"/>
                <a:cs typeface="Times New Roman"/>
              </a:rPr>
              <a:t>a</a:t>
            </a:r>
            <a:r>
              <a:rPr sz="2800" b="1" spc="-6" dirty="0">
                <a:solidFill>
                  <a:srgbClr val="FF0000"/>
                </a:solidFill>
                <a:latin typeface="Times New Roman"/>
                <a:cs typeface="Times New Roman"/>
              </a:rPr>
              <a:t>g</a:t>
            </a:r>
            <a:r>
              <a:rPr sz="2800" b="1" dirty="0">
                <a:solidFill>
                  <a:srgbClr val="FF0000"/>
                </a:solidFill>
                <a:latin typeface="Times New Roman"/>
                <a:cs typeface="Times New Roman"/>
              </a:rPr>
              <a:t>e</a:t>
            </a:r>
          </a:p>
          <a:p>
            <a:pPr marL="495837">
              <a:lnSpc>
                <a:spcPct val="95825"/>
              </a:lnSpc>
              <a:spcBef>
                <a:spcPts val="41"/>
              </a:spcBef>
            </a:pPr>
            <a:r>
              <a:rPr sz="2800" b="1" spc="-6" dirty="0">
                <a:solidFill>
                  <a:srgbClr val="FF0000"/>
                </a:solidFill>
                <a:latin typeface="Times New Roman"/>
                <a:cs typeface="Times New Roman"/>
              </a:rPr>
              <a:t>↓</a:t>
            </a:r>
            <a:r>
              <a:rPr sz="2800" b="1" dirty="0">
                <a:solidFill>
                  <a:srgbClr val="FF0000"/>
                </a:solidFill>
                <a:latin typeface="Times New Roman"/>
                <a:cs typeface="Times New Roman"/>
              </a:rPr>
              <a:t>la mobi</a:t>
            </a:r>
            <a:r>
              <a:rPr sz="2800" b="1" spc="3" dirty="0">
                <a:solidFill>
                  <a:srgbClr val="FF0000"/>
                </a:solidFill>
                <a:latin typeface="Times New Roman"/>
                <a:cs typeface="Times New Roman"/>
              </a:rPr>
              <a:t>l</a:t>
            </a:r>
            <a:r>
              <a:rPr sz="2800" b="1" dirty="0">
                <a:solidFill>
                  <a:srgbClr val="FF0000"/>
                </a:solidFill>
                <a:latin typeface="Times New Roman"/>
                <a:cs typeface="Times New Roman"/>
              </a:rPr>
              <a:t>isation</a:t>
            </a:r>
            <a:r>
              <a:rPr sz="2800" b="1" spc="-17" dirty="0">
                <a:solidFill>
                  <a:srgbClr val="FF0000"/>
                </a:solidFill>
                <a:latin typeface="Times New Roman"/>
                <a:cs typeface="Times New Roman"/>
              </a:rPr>
              <a:t> </a:t>
            </a:r>
            <a:r>
              <a:rPr sz="2800" b="1" dirty="0">
                <a:solidFill>
                  <a:srgbClr val="FF0000"/>
                </a:solidFill>
                <a:latin typeface="Times New Roman"/>
                <a:cs typeface="Times New Roman"/>
              </a:rPr>
              <a:t>d</a:t>
            </a:r>
            <a:r>
              <a:rPr sz="2800" b="1" spc="-3" dirty="0">
                <a:solidFill>
                  <a:srgbClr val="FF0000"/>
                </a:solidFill>
                <a:latin typeface="Times New Roman"/>
                <a:cs typeface="Times New Roman"/>
              </a:rPr>
              <a:t>e</a:t>
            </a:r>
            <a:r>
              <a:rPr sz="2800" b="1" dirty="0">
                <a:solidFill>
                  <a:srgbClr val="FF0000"/>
                </a:solidFill>
                <a:latin typeface="Times New Roman"/>
                <a:cs typeface="Times New Roman"/>
              </a:rPr>
              <a:t>s r</a:t>
            </a:r>
            <a:r>
              <a:rPr sz="2800" b="1" spc="-3" dirty="0">
                <a:solidFill>
                  <a:srgbClr val="FF0000"/>
                </a:solidFill>
                <a:latin typeface="Times New Roman"/>
                <a:cs typeface="Times New Roman"/>
              </a:rPr>
              <a:t>é</a:t>
            </a:r>
            <a:r>
              <a:rPr sz="2800" b="1" dirty="0">
                <a:solidFill>
                  <a:srgbClr val="FF0000"/>
                </a:solidFill>
                <a:latin typeface="Times New Roman"/>
                <a:cs typeface="Times New Roman"/>
              </a:rPr>
              <a:t>s</a:t>
            </a:r>
            <a:r>
              <a:rPr sz="2800" b="1" spc="-3" dirty="0">
                <a:solidFill>
                  <a:srgbClr val="FF0000"/>
                </a:solidFill>
                <a:latin typeface="Times New Roman"/>
                <a:cs typeface="Times New Roman"/>
              </a:rPr>
              <a:t>e</a:t>
            </a:r>
            <a:r>
              <a:rPr sz="2800" b="1" dirty="0">
                <a:solidFill>
                  <a:srgbClr val="FF0000"/>
                </a:solidFill>
                <a:latin typeface="Times New Roman"/>
                <a:cs typeface="Times New Roman"/>
              </a:rPr>
              <a:t>rv</a:t>
            </a:r>
            <a:r>
              <a:rPr sz="2800" b="1" spc="-6" dirty="0">
                <a:solidFill>
                  <a:srgbClr val="FF0000"/>
                </a:solidFill>
                <a:latin typeface="Times New Roman"/>
                <a:cs typeface="Times New Roman"/>
              </a:rPr>
              <a:t>e</a:t>
            </a:r>
            <a:r>
              <a:rPr sz="2800" b="1" dirty="0">
                <a:solidFill>
                  <a:srgbClr val="FF0000"/>
                </a:solidFill>
                <a:latin typeface="Times New Roman"/>
                <a:cs typeface="Times New Roman"/>
              </a:rPr>
              <a:t>s</a:t>
            </a:r>
            <a:r>
              <a:rPr sz="2800" b="1" spc="17" dirty="0">
                <a:solidFill>
                  <a:srgbClr val="FF0000"/>
                </a:solidFill>
                <a:latin typeface="Times New Roman"/>
                <a:cs typeface="Times New Roman"/>
              </a:rPr>
              <a:t> </a:t>
            </a:r>
            <a:r>
              <a:rPr sz="2800" b="1" spc="-3" dirty="0">
                <a:solidFill>
                  <a:srgbClr val="FF0000"/>
                </a:solidFill>
                <a:latin typeface="Times New Roman"/>
                <a:cs typeface="Times New Roman"/>
              </a:rPr>
              <a:t>e</a:t>
            </a:r>
            <a:r>
              <a:rPr sz="2800" b="1" dirty="0">
                <a:solidFill>
                  <a:srgbClr val="FF0000"/>
                </a:solidFill>
                <a:latin typeface="Times New Roman"/>
                <a:cs typeface="Times New Roman"/>
              </a:rPr>
              <a:t>ndo</a:t>
            </a:r>
            <a:r>
              <a:rPr sz="2800" b="1" spc="-6" dirty="0">
                <a:solidFill>
                  <a:srgbClr val="FF0000"/>
                </a:solidFill>
                <a:latin typeface="Times New Roman"/>
                <a:cs typeface="Times New Roman"/>
              </a:rPr>
              <a:t>g</a:t>
            </a:r>
            <a:r>
              <a:rPr sz="2800" b="1" spc="-3" dirty="0">
                <a:solidFill>
                  <a:srgbClr val="FF0000"/>
                </a:solidFill>
                <a:latin typeface="Times New Roman"/>
                <a:cs typeface="Times New Roman"/>
              </a:rPr>
              <a:t>è</a:t>
            </a:r>
            <a:r>
              <a:rPr sz="2800" b="1" dirty="0">
                <a:solidFill>
                  <a:srgbClr val="FF0000"/>
                </a:solidFill>
                <a:latin typeface="Times New Roman"/>
                <a:cs typeface="Times New Roman"/>
              </a:rPr>
              <a:t>n</a:t>
            </a:r>
            <a:r>
              <a:rPr sz="2800" b="1" spc="-3" dirty="0">
                <a:solidFill>
                  <a:srgbClr val="FF0000"/>
                </a:solidFill>
                <a:latin typeface="Times New Roman"/>
                <a:cs typeface="Times New Roman"/>
              </a:rPr>
              <a:t>e</a:t>
            </a:r>
            <a:r>
              <a:rPr sz="2800" b="1" dirty="0">
                <a:solidFill>
                  <a:srgbClr val="FF0000"/>
                </a:solidFill>
                <a:latin typeface="Times New Roman"/>
                <a:cs typeface="Times New Roman"/>
              </a:rPr>
              <a:t>s</a:t>
            </a:r>
          </a:p>
          <a:p>
            <a:pPr marL="681539" marR="681452" algn="ctr">
              <a:lnSpc>
                <a:spcPct val="95825"/>
              </a:lnSpc>
              <a:spcBef>
                <a:spcPts val="4422"/>
              </a:spcBef>
            </a:pPr>
            <a:r>
              <a:rPr lang="fr-FR" sz="2800" b="1" dirty="0">
                <a:solidFill>
                  <a:srgbClr val="3612B9"/>
                </a:solidFill>
                <a:latin typeface="Times New Roman"/>
                <a:cs typeface="Times New Roman"/>
              </a:rPr>
              <a:t>R</a:t>
            </a:r>
            <a:r>
              <a:rPr lang="fr-FR" sz="2800" b="1" spc="-3" dirty="0">
                <a:solidFill>
                  <a:srgbClr val="3612B9"/>
                </a:solidFill>
                <a:latin typeface="Times New Roman"/>
                <a:cs typeface="Times New Roman"/>
              </a:rPr>
              <a:t>e</a:t>
            </a:r>
            <a:r>
              <a:rPr lang="fr-FR" sz="2800" b="1" dirty="0">
                <a:solidFill>
                  <a:srgbClr val="3612B9"/>
                </a:solidFill>
                <a:latin typeface="Times New Roman"/>
                <a:cs typeface="Times New Roman"/>
              </a:rPr>
              <a:t>staura</a:t>
            </a:r>
            <a:r>
              <a:rPr lang="fr-FR" sz="2800" b="1" spc="-3" dirty="0">
                <a:solidFill>
                  <a:srgbClr val="3612B9"/>
                </a:solidFill>
                <a:latin typeface="Times New Roman"/>
                <a:cs typeface="Times New Roman"/>
              </a:rPr>
              <a:t>t</a:t>
            </a:r>
            <a:r>
              <a:rPr lang="fr-FR" sz="2800" b="1" dirty="0">
                <a:solidFill>
                  <a:srgbClr val="3612B9"/>
                </a:solidFill>
                <a:latin typeface="Times New Roman"/>
                <a:cs typeface="Times New Roman"/>
              </a:rPr>
              <a:t>ion</a:t>
            </a:r>
            <a:r>
              <a:rPr sz="2800" b="1" spc="3" dirty="0">
                <a:solidFill>
                  <a:srgbClr val="3612B9"/>
                </a:solidFill>
                <a:latin typeface="Times New Roman"/>
                <a:cs typeface="Times New Roman"/>
              </a:rPr>
              <a:t> d</a:t>
            </a:r>
            <a:r>
              <a:rPr sz="2800" b="1" spc="-3" dirty="0">
                <a:solidFill>
                  <a:srgbClr val="3612B9"/>
                </a:solidFill>
                <a:latin typeface="Times New Roman"/>
                <a:cs typeface="Times New Roman"/>
              </a:rPr>
              <a:t>e</a:t>
            </a:r>
            <a:r>
              <a:rPr sz="2800" b="1" dirty="0">
                <a:solidFill>
                  <a:srgbClr val="3612B9"/>
                </a:solidFill>
                <a:latin typeface="Times New Roman"/>
                <a:cs typeface="Times New Roman"/>
              </a:rPr>
              <a:t>s r</a:t>
            </a:r>
            <a:r>
              <a:rPr sz="2800" b="1" spc="-6" dirty="0">
                <a:solidFill>
                  <a:srgbClr val="3612B9"/>
                </a:solidFill>
                <a:latin typeface="Times New Roman"/>
                <a:cs typeface="Times New Roman"/>
              </a:rPr>
              <a:t>é</a:t>
            </a:r>
            <a:r>
              <a:rPr sz="2800" b="1" dirty="0">
                <a:solidFill>
                  <a:srgbClr val="3612B9"/>
                </a:solidFill>
                <a:latin typeface="Times New Roman"/>
                <a:cs typeface="Times New Roman"/>
              </a:rPr>
              <a:t>s</a:t>
            </a:r>
            <a:r>
              <a:rPr sz="2800" b="1" spc="-3" dirty="0">
                <a:solidFill>
                  <a:srgbClr val="3612B9"/>
                </a:solidFill>
                <a:latin typeface="Times New Roman"/>
                <a:cs typeface="Times New Roman"/>
              </a:rPr>
              <a:t>er</a:t>
            </a:r>
            <a:r>
              <a:rPr sz="2800" b="1" dirty="0">
                <a:solidFill>
                  <a:srgbClr val="3612B9"/>
                </a:solidFill>
                <a:latin typeface="Times New Roman"/>
                <a:cs typeface="Times New Roman"/>
              </a:rPr>
              <a:t>v</a:t>
            </a:r>
            <a:r>
              <a:rPr sz="2800" b="1" spc="-3" dirty="0">
                <a:solidFill>
                  <a:srgbClr val="3612B9"/>
                </a:solidFill>
                <a:latin typeface="Times New Roman"/>
                <a:cs typeface="Times New Roman"/>
              </a:rPr>
              <a:t>e</a:t>
            </a:r>
            <a:r>
              <a:rPr sz="2800" b="1" dirty="0">
                <a:solidFill>
                  <a:srgbClr val="3612B9"/>
                </a:solidFill>
                <a:latin typeface="Times New Roman"/>
                <a:cs typeface="Times New Roman"/>
              </a:rPr>
              <a:t>s</a:t>
            </a:r>
            <a:r>
              <a:rPr sz="2800" b="1" spc="6" dirty="0">
                <a:solidFill>
                  <a:srgbClr val="3612B9"/>
                </a:solidFill>
                <a:latin typeface="Times New Roman"/>
                <a:cs typeface="Times New Roman"/>
              </a:rPr>
              <a:t> </a:t>
            </a:r>
            <a:r>
              <a:rPr sz="2800" b="1" spc="-3" dirty="0">
                <a:solidFill>
                  <a:srgbClr val="3612B9"/>
                </a:solidFill>
                <a:latin typeface="Times New Roman"/>
                <a:cs typeface="Times New Roman"/>
              </a:rPr>
              <a:t>e</a:t>
            </a:r>
            <a:r>
              <a:rPr sz="2800" b="1" dirty="0">
                <a:solidFill>
                  <a:srgbClr val="3612B9"/>
                </a:solidFill>
                <a:latin typeface="Times New Roman"/>
                <a:cs typeface="Times New Roman"/>
              </a:rPr>
              <a:t>n</a:t>
            </a:r>
            <a:r>
              <a:rPr sz="2800" b="1" spc="3" dirty="0">
                <a:solidFill>
                  <a:srgbClr val="3612B9"/>
                </a:solidFill>
                <a:latin typeface="Times New Roman"/>
                <a:cs typeface="Times New Roman"/>
              </a:rPr>
              <a:t> </a:t>
            </a:r>
            <a:r>
              <a:rPr sz="2800" b="1" dirty="0">
                <a:solidFill>
                  <a:srgbClr val="3612B9"/>
                </a:solidFill>
                <a:latin typeface="Times New Roman"/>
                <a:cs typeface="Times New Roman"/>
              </a:rPr>
              <a:t>glycog</a:t>
            </a:r>
            <a:r>
              <a:rPr sz="2800" b="1" spc="-3" dirty="0">
                <a:solidFill>
                  <a:srgbClr val="3612B9"/>
                </a:solidFill>
                <a:latin typeface="Times New Roman"/>
                <a:cs typeface="Times New Roman"/>
              </a:rPr>
              <a:t>è</a:t>
            </a:r>
            <a:r>
              <a:rPr sz="2800" b="1" spc="3" dirty="0">
                <a:solidFill>
                  <a:srgbClr val="3612B9"/>
                </a:solidFill>
                <a:latin typeface="Times New Roman"/>
                <a:cs typeface="Times New Roman"/>
              </a:rPr>
              <a:t>n</a:t>
            </a:r>
            <a:r>
              <a:rPr sz="2800" b="1" dirty="0">
                <a:solidFill>
                  <a:srgbClr val="3612B9"/>
                </a:solidFill>
                <a:latin typeface="Times New Roman"/>
                <a:cs typeface="Times New Roman"/>
              </a:rPr>
              <a:t>e</a:t>
            </a:r>
            <a:endParaRPr sz="2800" dirty="0">
              <a:latin typeface="Times New Roman"/>
              <a:cs typeface="Times New Roman"/>
            </a:endParaRPr>
          </a:p>
          <a:p>
            <a:pPr marL="1124955" marR="1124868" algn="ctr">
              <a:lnSpc>
                <a:spcPct val="95825"/>
              </a:lnSpc>
              <a:spcBef>
                <a:spcPts val="41"/>
              </a:spcBef>
            </a:pPr>
            <a:r>
              <a:rPr sz="2800" b="1" spc="3" dirty="0">
                <a:solidFill>
                  <a:srgbClr val="3612B9"/>
                </a:solidFill>
                <a:latin typeface="Times New Roman"/>
                <a:cs typeface="Times New Roman"/>
              </a:rPr>
              <a:t>S</a:t>
            </a:r>
            <a:r>
              <a:rPr sz="2800" b="1" dirty="0">
                <a:solidFill>
                  <a:srgbClr val="3612B9"/>
                </a:solidFill>
                <a:latin typeface="Times New Roman"/>
                <a:cs typeface="Times New Roman"/>
              </a:rPr>
              <a:t>y</a:t>
            </a:r>
            <a:r>
              <a:rPr sz="2800" b="1" spc="3" dirty="0">
                <a:solidFill>
                  <a:srgbClr val="3612B9"/>
                </a:solidFill>
                <a:latin typeface="Times New Roman"/>
                <a:cs typeface="Times New Roman"/>
              </a:rPr>
              <a:t>n</a:t>
            </a:r>
            <a:r>
              <a:rPr sz="2800" b="1" dirty="0">
                <a:solidFill>
                  <a:srgbClr val="3612B9"/>
                </a:solidFill>
                <a:latin typeface="Times New Roman"/>
                <a:cs typeface="Times New Roman"/>
              </a:rPr>
              <a:t>thèse</a:t>
            </a:r>
            <a:r>
              <a:rPr sz="2800" b="1" spc="-13" dirty="0">
                <a:solidFill>
                  <a:srgbClr val="3612B9"/>
                </a:solidFill>
                <a:latin typeface="Times New Roman"/>
                <a:cs typeface="Times New Roman"/>
              </a:rPr>
              <a:t> </a:t>
            </a:r>
            <a:r>
              <a:rPr sz="2800" b="1" spc="3" dirty="0">
                <a:solidFill>
                  <a:srgbClr val="3612B9"/>
                </a:solidFill>
                <a:latin typeface="Times New Roman"/>
                <a:cs typeface="Times New Roman"/>
              </a:rPr>
              <a:t>p</a:t>
            </a:r>
            <a:r>
              <a:rPr sz="2800" b="1" spc="-20" dirty="0">
                <a:solidFill>
                  <a:srgbClr val="3612B9"/>
                </a:solidFill>
                <a:latin typeface="Times New Roman"/>
                <a:cs typeface="Times New Roman"/>
              </a:rPr>
              <a:t>r</a:t>
            </a:r>
            <a:r>
              <a:rPr sz="2800" b="1" dirty="0">
                <a:solidFill>
                  <a:srgbClr val="3612B9"/>
                </a:solidFill>
                <a:latin typeface="Times New Roman"/>
                <a:cs typeface="Times New Roman"/>
              </a:rPr>
              <a:t>o</a:t>
            </a:r>
            <a:r>
              <a:rPr sz="2800" b="1" spc="-3" dirty="0">
                <a:solidFill>
                  <a:srgbClr val="3612B9"/>
                </a:solidFill>
                <a:latin typeface="Times New Roman"/>
                <a:cs typeface="Times New Roman"/>
              </a:rPr>
              <a:t>té</a:t>
            </a:r>
            <a:r>
              <a:rPr sz="2800" b="1" dirty="0">
                <a:solidFill>
                  <a:srgbClr val="3612B9"/>
                </a:solidFill>
                <a:latin typeface="Times New Roman"/>
                <a:cs typeface="Times New Roman"/>
              </a:rPr>
              <a:t>i</a:t>
            </a:r>
            <a:r>
              <a:rPr sz="2800" b="1" spc="3" dirty="0">
                <a:solidFill>
                  <a:srgbClr val="3612B9"/>
                </a:solidFill>
                <a:latin typeface="Times New Roman"/>
                <a:cs typeface="Times New Roman"/>
              </a:rPr>
              <a:t>qu</a:t>
            </a:r>
            <a:r>
              <a:rPr sz="2800" b="1" dirty="0">
                <a:solidFill>
                  <a:srgbClr val="3612B9"/>
                </a:solidFill>
                <a:latin typeface="Times New Roman"/>
                <a:cs typeface="Times New Roman"/>
              </a:rPr>
              <a:t>e</a:t>
            </a:r>
            <a:endParaRPr sz="2800" dirty="0">
              <a:latin typeface="Times New Roman"/>
              <a:cs typeface="Times New Roman"/>
            </a:endParaRPr>
          </a:p>
        </p:txBody>
      </p:sp>
      <p:sp>
        <p:nvSpPr>
          <p:cNvPr id="28" name="Flèche courbée vers la droite 27"/>
          <p:cNvSpPr/>
          <p:nvPr/>
        </p:nvSpPr>
        <p:spPr>
          <a:xfrm rot="19463424">
            <a:off x="266988" y="2031379"/>
            <a:ext cx="856673" cy="1298306"/>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object 3"/>
          <p:cNvSpPr txBox="1"/>
          <p:nvPr/>
        </p:nvSpPr>
        <p:spPr>
          <a:xfrm>
            <a:off x="1154840" y="228281"/>
            <a:ext cx="10122760" cy="638494"/>
          </a:xfrm>
          <a:prstGeom prst="rect">
            <a:avLst/>
          </a:prstGeom>
          <a:solidFill>
            <a:srgbClr val="FF0000"/>
          </a:solidFill>
        </p:spPr>
        <p:txBody>
          <a:bodyPr wrap="square" lIns="0" tIns="0" rIns="0" bIns="0" rtlCol="0" anchor="ctr">
            <a:noAutofit/>
          </a:bodyPr>
          <a:lstStyle/>
          <a:p>
            <a:pPr marL="348596" algn="ctr">
              <a:lnSpc>
                <a:spcPts val="1478"/>
              </a:lnSpc>
              <a:spcBef>
                <a:spcPts val="74"/>
              </a:spcBef>
            </a:pPr>
            <a:r>
              <a:rPr sz="4400" b="1" baseline="-1525" dirty="0">
                <a:solidFill>
                  <a:schemeClr val="bg1"/>
                </a:solidFill>
                <a:latin typeface="Times New Roman"/>
                <a:cs typeface="Times New Roman"/>
              </a:rPr>
              <a:t>R</a:t>
            </a:r>
            <a:r>
              <a:rPr sz="4400" b="1" spc="-3" baseline="-1525" dirty="0">
                <a:solidFill>
                  <a:schemeClr val="bg1"/>
                </a:solidFill>
                <a:latin typeface="Times New Roman"/>
                <a:cs typeface="Times New Roman"/>
              </a:rPr>
              <a:t>é</a:t>
            </a:r>
            <a:r>
              <a:rPr sz="4400" b="1" baseline="-1525" dirty="0">
                <a:solidFill>
                  <a:schemeClr val="bg1"/>
                </a:solidFill>
                <a:latin typeface="Times New Roman"/>
                <a:cs typeface="Times New Roman"/>
              </a:rPr>
              <a:t>pons</a:t>
            </a:r>
            <a:r>
              <a:rPr sz="4400" b="1" spc="-6" baseline="-1525" dirty="0">
                <a:solidFill>
                  <a:schemeClr val="bg1"/>
                </a:solidFill>
                <a:latin typeface="Times New Roman"/>
                <a:cs typeface="Times New Roman"/>
              </a:rPr>
              <a:t>e</a:t>
            </a:r>
            <a:r>
              <a:rPr sz="4400" b="1" baseline="-1525" dirty="0">
                <a:solidFill>
                  <a:schemeClr val="bg1"/>
                </a:solidFill>
                <a:latin typeface="Times New Roman"/>
                <a:cs typeface="Times New Roman"/>
              </a:rPr>
              <a:t>s</a:t>
            </a:r>
            <a:r>
              <a:rPr sz="4400" b="1" spc="-39" baseline="-1525" dirty="0">
                <a:solidFill>
                  <a:schemeClr val="bg1"/>
                </a:solidFill>
                <a:latin typeface="Times New Roman"/>
                <a:cs typeface="Times New Roman"/>
              </a:rPr>
              <a:t> </a:t>
            </a:r>
            <a:r>
              <a:rPr sz="4400" b="1" spc="-17" baseline="-1525" dirty="0">
                <a:solidFill>
                  <a:schemeClr val="bg1"/>
                </a:solidFill>
                <a:latin typeface="Times New Roman"/>
                <a:cs typeface="Times New Roman"/>
              </a:rPr>
              <a:t>m</a:t>
            </a:r>
            <a:r>
              <a:rPr sz="4400" b="1" baseline="-1525" dirty="0">
                <a:solidFill>
                  <a:schemeClr val="bg1"/>
                </a:solidFill>
                <a:latin typeface="Times New Roman"/>
                <a:cs typeface="Times New Roman"/>
              </a:rPr>
              <a:t>étaboliques</a:t>
            </a:r>
            <a:r>
              <a:rPr sz="4400" b="1" spc="-45" baseline="-1525" dirty="0">
                <a:solidFill>
                  <a:schemeClr val="bg1"/>
                </a:solidFill>
                <a:latin typeface="Times New Roman"/>
                <a:cs typeface="Times New Roman"/>
              </a:rPr>
              <a:t> </a:t>
            </a:r>
            <a:r>
              <a:rPr sz="4400" b="1" baseline="-1525" dirty="0">
                <a:solidFill>
                  <a:schemeClr val="bg1"/>
                </a:solidFill>
                <a:latin typeface="Times New Roman"/>
                <a:cs typeface="Times New Roman"/>
              </a:rPr>
              <a:t>au</a:t>
            </a:r>
            <a:r>
              <a:rPr sz="4400" b="1" spc="-12" baseline="-1525" dirty="0">
                <a:solidFill>
                  <a:schemeClr val="bg1"/>
                </a:solidFill>
                <a:latin typeface="Times New Roman"/>
                <a:cs typeface="Times New Roman"/>
              </a:rPr>
              <a:t> </a:t>
            </a:r>
            <a:r>
              <a:rPr sz="4400" b="1" spc="10" baseline="-1525" dirty="0">
                <a:solidFill>
                  <a:schemeClr val="bg1"/>
                </a:solidFill>
                <a:latin typeface="Times New Roman"/>
                <a:cs typeface="Times New Roman"/>
              </a:rPr>
              <a:t>“</a:t>
            </a:r>
            <a:r>
              <a:rPr sz="4400" b="1" baseline="-1525" dirty="0">
                <a:solidFill>
                  <a:schemeClr val="bg1"/>
                </a:solidFill>
                <a:latin typeface="Times New Roman"/>
                <a:cs typeface="Times New Roman"/>
              </a:rPr>
              <a:t>feeding”</a:t>
            </a:r>
            <a:endParaRPr sz="3200" b="1" dirty="0">
              <a:solidFill>
                <a:schemeClr val="bg1"/>
              </a:solidFill>
              <a:latin typeface="Times New Roman"/>
              <a:cs typeface="Times New Roman"/>
            </a:endParaRPr>
          </a:p>
        </p:txBody>
      </p:sp>
      <p:sp>
        <p:nvSpPr>
          <p:cNvPr id="3" name="Flèche courbée vers la droite 2"/>
          <p:cNvSpPr/>
          <p:nvPr/>
        </p:nvSpPr>
        <p:spPr>
          <a:xfrm>
            <a:off x="1287780" y="5067300"/>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23390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
          <p:cNvSpPr txBox="1"/>
          <p:nvPr/>
        </p:nvSpPr>
        <p:spPr>
          <a:xfrm>
            <a:off x="190500" y="57151"/>
            <a:ext cx="12001500" cy="771524"/>
          </a:xfrm>
          <a:prstGeom prst="rect">
            <a:avLst/>
          </a:prstGeom>
          <a:solidFill>
            <a:srgbClr val="FF0000"/>
          </a:solidFill>
        </p:spPr>
        <p:txBody>
          <a:bodyPr wrap="square" lIns="0" tIns="0" rIns="0" bIns="0" rtlCol="0" anchor="ctr">
            <a:noAutofit/>
          </a:bodyPr>
          <a:lstStyle/>
          <a:p>
            <a:pPr marL="490448" algn="ctr">
              <a:lnSpc>
                <a:spcPts val="1475"/>
              </a:lnSpc>
              <a:spcBef>
                <a:spcPts val="73"/>
              </a:spcBef>
            </a:pPr>
            <a:r>
              <a:rPr sz="4800" b="1" baseline="-1525" dirty="0">
                <a:solidFill>
                  <a:schemeClr val="bg1"/>
                </a:solidFill>
                <a:latin typeface="Arial" panose="020B0604020202020204" pitchFamily="34" charset="0"/>
                <a:cs typeface="Arial" panose="020B0604020202020204" pitchFamily="34" charset="0"/>
              </a:rPr>
              <a:t>R</a:t>
            </a:r>
            <a:r>
              <a:rPr sz="4800" b="1" spc="-3" baseline="-1525" dirty="0">
                <a:solidFill>
                  <a:schemeClr val="bg1"/>
                </a:solidFill>
                <a:latin typeface="Arial" panose="020B0604020202020204" pitchFamily="34" charset="0"/>
                <a:cs typeface="Arial" panose="020B0604020202020204" pitchFamily="34" charset="0"/>
              </a:rPr>
              <a:t>é</a:t>
            </a:r>
            <a:r>
              <a:rPr sz="4800" b="1" baseline="-1525" dirty="0">
                <a:solidFill>
                  <a:schemeClr val="bg1"/>
                </a:solidFill>
                <a:latin typeface="Arial" panose="020B0604020202020204" pitchFamily="34" charset="0"/>
                <a:cs typeface="Arial" panose="020B0604020202020204" pitchFamily="34" charset="0"/>
              </a:rPr>
              <a:t>pons</a:t>
            </a:r>
            <a:r>
              <a:rPr sz="4800" b="1" spc="-6" baseline="-1525" dirty="0">
                <a:solidFill>
                  <a:schemeClr val="bg1"/>
                </a:solidFill>
                <a:latin typeface="Arial" panose="020B0604020202020204" pitchFamily="34" charset="0"/>
                <a:cs typeface="Arial" panose="020B0604020202020204" pitchFamily="34" charset="0"/>
              </a:rPr>
              <a:t>e</a:t>
            </a:r>
            <a:r>
              <a:rPr sz="4800" b="1" baseline="-1525" dirty="0">
                <a:solidFill>
                  <a:schemeClr val="bg1"/>
                </a:solidFill>
                <a:latin typeface="Arial" panose="020B0604020202020204" pitchFamily="34" charset="0"/>
                <a:cs typeface="Arial" panose="020B0604020202020204" pitchFamily="34" charset="0"/>
              </a:rPr>
              <a:t>s</a:t>
            </a:r>
            <a:r>
              <a:rPr sz="4800" b="1" spc="-39" baseline="-1525" dirty="0">
                <a:solidFill>
                  <a:schemeClr val="bg1"/>
                </a:solidFill>
                <a:latin typeface="Arial" panose="020B0604020202020204" pitchFamily="34" charset="0"/>
                <a:cs typeface="Arial" panose="020B0604020202020204" pitchFamily="34" charset="0"/>
              </a:rPr>
              <a:t> </a:t>
            </a:r>
            <a:r>
              <a:rPr sz="4800" b="1" spc="-17" baseline="-1525" dirty="0">
                <a:solidFill>
                  <a:schemeClr val="bg1"/>
                </a:solidFill>
                <a:latin typeface="Arial" panose="020B0604020202020204" pitchFamily="34" charset="0"/>
                <a:cs typeface="Arial" panose="020B0604020202020204" pitchFamily="34" charset="0"/>
              </a:rPr>
              <a:t>m</a:t>
            </a:r>
            <a:r>
              <a:rPr sz="4800" b="1" baseline="-1525" dirty="0">
                <a:solidFill>
                  <a:schemeClr val="bg1"/>
                </a:solidFill>
                <a:latin typeface="Arial" panose="020B0604020202020204" pitchFamily="34" charset="0"/>
                <a:cs typeface="Arial" panose="020B0604020202020204" pitchFamily="34" charset="0"/>
              </a:rPr>
              <a:t>étaboliques</a:t>
            </a:r>
            <a:r>
              <a:rPr sz="4800" b="1" spc="-45" baseline="-1525" dirty="0">
                <a:solidFill>
                  <a:schemeClr val="bg1"/>
                </a:solidFill>
                <a:latin typeface="Arial" panose="020B0604020202020204" pitchFamily="34" charset="0"/>
                <a:cs typeface="Arial" panose="020B0604020202020204" pitchFamily="34" charset="0"/>
              </a:rPr>
              <a:t> </a:t>
            </a:r>
            <a:r>
              <a:rPr sz="4800" b="1" baseline="-1525" dirty="0">
                <a:solidFill>
                  <a:schemeClr val="bg1"/>
                </a:solidFill>
                <a:latin typeface="Arial" panose="020B0604020202020204" pitchFamily="34" charset="0"/>
                <a:cs typeface="Arial" panose="020B0604020202020204" pitchFamily="34" charset="0"/>
              </a:rPr>
              <a:t>au</a:t>
            </a:r>
            <a:r>
              <a:rPr sz="4800" b="1" spc="-12" baseline="-1525" dirty="0">
                <a:solidFill>
                  <a:schemeClr val="bg1"/>
                </a:solidFill>
                <a:latin typeface="Arial" panose="020B0604020202020204" pitchFamily="34" charset="0"/>
                <a:cs typeface="Arial" panose="020B0604020202020204" pitchFamily="34" charset="0"/>
              </a:rPr>
              <a:t> </a:t>
            </a:r>
            <a:r>
              <a:rPr sz="4800" b="1" spc="6" baseline="-1525" dirty="0">
                <a:solidFill>
                  <a:schemeClr val="bg1"/>
                </a:solidFill>
                <a:latin typeface="Arial" panose="020B0604020202020204" pitchFamily="34" charset="0"/>
                <a:cs typeface="Arial" panose="020B0604020202020204" pitchFamily="34" charset="0"/>
              </a:rPr>
              <a:t>j</a:t>
            </a:r>
            <a:r>
              <a:rPr sz="4800" b="1" baseline="-1525" dirty="0">
                <a:solidFill>
                  <a:schemeClr val="bg1"/>
                </a:solidFill>
                <a:latin typeface="Arial" panose="020B0604020202020204" pitchFamily="34" charset="0"/>
                <a:cs typeface="Arial" panose="020B0604020202020204" pitchFamily="34" charset="0"/>
              </a:rPr>
              <a:t>eûne</a:t>
            </a:r>
            <a:endParaRPr sz="36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914400" y="987685"/>
            <a:ext cx="10648950" cy="5732082"/>
          </a:xfrm>
          <a:prstGeom prst="rect">
            <a:avLst/>
          </a:prstGeom>
        </p:spPr>
        <p:txBody>
          <a:bodyPr wrap="square">
            <a:spAutoFit/>
          </a:bodyPr>
          <a:lstStyle/>
          <a:p>
            <a:pPr marL="31290">
              <a:lnSpc>
                <a:spcPct val="95825"/>
              </a:lnSpc>
            </a:pPr>
            <a:r>
              <a:rPr lang="fr-FR" sz="3200" b="1" dirty="0">
                <a:solidFill>
                  <a:srgbClr val="3612B9"/>
                </a:solidFill>
                <a:latin typeface="Times New Roman"/>
                <a:cs typeface="Times New Roman"/>
              </a:rPr>
              <a:t>Étape</a:t>
            </a:r>
            <a:r>
              <a:rPr lang="fr-FR" sz="3200" b="1" spc="-10" dirty="0">
                <a:solidFill>
                  <a:srgbClr val="3612B9"/>
                </a:solidFill>
                <a:latin typeface="Times New Roman"/>
                <a:cs typeface="Times New Roman"/>
              </a:rPr>
              <a:t> </a:t>
            </a:r>
            <a:r>
              <a:rPr lang="fr-FR" sz="3200" b="1" dirty="0">
                <a:solidFill>
                  <a:srgbClr val="3612B9"/>
                </a:solidFill>
                <a:latin typeface="Times New Roman"/>
                <a:cs typeface="Times New Roman"/>
              </a:rPr>
              <a:t>1:</a:t>
            </a:r>
            <a:r>
              <a:rPr lang="fr-FR" sz="3200" b="1" spc="-3" dirty="0">
                <a:solidFill>
                  <a:srgbClr val="3612B9"/>
                </a:solidFill>
                <a:latin typeface="Times New Roman"/>
                <a:cs typeface="Times New Roman"/>
              </a:rPr>
              <a:t> </a:t>
            </a:r>
            <a:r>
              <a:rPr lang="fr-FR" sz="3200" b="1" spc="3" dirty="0">
                <a:solidFill>
                  <a:srgbClr val="3612B9"/>
                </a:solidFill>
                <a:latin typeface="Times New Roman"/>
                <a:cs typeface="Times New Roman"/>
              </a:rPr>
              <a:t>ph</a:t>
            </a:r>
            <a:r>
              <a:rPr lang="fr-FR" sz="3200" b="1" dirty="0">
                <a:solidFill>
                  <a:srgbClr val="3612B9"/>
                </a:solidFill>
                <a:latin typeface="Times New Roman"/>
                <a:cs typeface="Times New Roman"/>
              </a:rPr>
              <a:t>ase postp</a:t>
            </a:r>
            <a:r>
              <a:rPr lang="fr-FR" sz="3200" b="1" spc="-3" dirty="0">
                <a:solidFill>
                  <a:srgbClr val="3612B9"/>
                </a:solidFill>
                <a:latin typeface="Times New Roman"/>
                <a:cs typeface="Times New Roman"/>
              </a:rPr>
              <a:t>r</a:t>
            </a:r>
            <a:r>
              <a:rPr lang="fr-FR" sz="3200" b="1" dirty="0">
                <a:solidFill>
                  <a:srgbClr val="3612B9"/>
                </a:solidFill>
                <a:latin typeface="Times New Roman"/>
                <a:cs typeface="Times New Roman"/>
              </a:rPr>
              <a:t>a</a:t>
            </a:r>
            <a:r>
              <a:rPr lang="fr-FR" sz="3200" b="1" spc="3" dirty="0">
                <a:solidFill>
                  <a:srgbClr val="3612B9"/>
                </a:solidFill>
                <a:latin typeface="Times New Roman"/>
                <a:cs typeface="Times New Roman"/>
              </a:rPr>
              <a:t>nd</a:t>
            </a:r>
            <a:r>
              <a:rPr lang="fr-FR" sz="3200" b="1" dirty="0">
                <a:solidFill>
                  <a:srgbClr val="3612B9"/>
                </a:solidFill>
                <a:latin typeface="Times New Roman"/>
                <a:cs typeface="Times New Roman"/>
              </a:rPr>
              <a:t>ia</a:t>
            </a:r>
            <a:r>
              <a:rPr lang="fr-FR" sz="3200" b="1" spc="3" dirty="0">
                <a:solidFill>
                  <a:srgbClr val="3612B9"/>
                </a:solidFill>
                <a:latin typeface="Times New Roman"/>
                <a:cs typeface="Times New Roman"/>
              </a:rPr>
              <a:t>l</a:t>
            </a:r>
            <a:r>
              <a:rPr lang="fr-FR" sz="3200" b="1" dirty="0">
                <a:solidFill>
                  <a:srgbClr val="3612B9"/>
                </a:solidFill>
                <a:latin typeface="Times New Roman"/>
                <a:cs typeface="Times New Roman"/>
              </a:rPr>
              <a:t>e</a:t>
            </a:r>
            <a:endParaRPr lang="fr-FR" sz="3200" dirty="0">
              <a:latin typeface="Times New Roman"/>
              <a:cs typeface="Times New Roman"/>
            </a:endParaRPr>
          </a:p>
          <a:p>
            <a:pPr marL="354486" marR="356226" algn="ctr">
              <a:lnSpc>
                <a:spcPct val="95825"/>
              </a:lnSpc>
              <a:spcBef>
                <a:spcPts val="582"/>
              </a:spcBef>
            </a:pPr>
            <a:r>
              <a:rPr lang="fr-FR" sz="2400" spc="-3" dirty="0">
                <a:latin typeface="Times New Roman"/>
                <a:cs typeface="Times New Roman"/>
              </a:rPr>
              <a:t>Commence quand tous les aliments sont absorbés par le petit intestin (3h à 8h)</a:t>
            </a:r>
          </a:p>
          <a:p>
            <a:pPr marL="31290">
              <a:lnSpc>
                <a:spcPct val="95825"/>
              </a:lnSpc>
              <a:spcBef>
                <a:spcPts val="394"/>
              </a:spcBef>
            </a:pPr>
            <a:r>
              <a:rPr lang="fr-FR" sz="3200" spc="-17" dirty="0">
                <a:latin typeface="Times New Roman"/>
                <a:cs typeface="Times New Roman"/>
              </a:rPr>
              <a:t>L</a:t>
            </a:r>
            <a:r>
              <a:rPr lang="fr-FR" sz="3200" dirty="0">
                <a:latin typeface="Times New Roman"/>
                <a:cs typeface="Times New Roman"/>
              </a:rPr>
              <a:t>e</a:t>
            </a:r>
            <a:r>
              <a:rPr lang="fr-FR" sz="3200" spc="3" dirty="0">
                <a:latin typeface="Times New Roman"/>
                <a:cs typeface="Times New Roman"/>
              </a:rPr>
              <a:t> </a:t>
            </a:r>
            <a:r>
              <a:rPr lang="fr-FR" sz="3200" spc="-3" dirty="0">
                <a:latin typeface="Times New Roman"/>
                <a:cs typeface="Times New Roman"/>
              </a:rPr>
              <a:t>ca</a:t>
            </a:r>
            <a:r>
              <a:rPr lang="fr-FR" sz="3200" dirty="0">
                <a:latin typeface="Times New Roman"/>
                <a:cs typeface="Times New Roman"/>
              </a:rPr>
              <a:t>tabolisme d</a:t>
            </a:r>
            <a:r>
              <a:rPr lang="fr-FR" sz="3200" spc="-3" dirty="0">
                <a:latin typeface="Times New Roman"/>
                <a:cs typeface="Times New Roman"/>
              </a:rPr>
              <a:t>e</a:t>
            </a:r>
            <a:r>
              <a:rPr lang="fr-FR" sz="3200" dirty="0">
                <a:latin typeface="Times New Roman"/>
                <a:cs typeface="Times New Roman"/>
              </a:rPr>
              <a:t>s prot</a:t>
            </a:r>
            <a:r>
              <a:rPr lang="fr-FR" sz="3200" spc="-3" dirty="0">
                <a:latin typeface="Times New Roman"/>
                <a:cs typeface="Times New Roman"/>
              </a:rPr>
              <a:t>é</a:t>
            </a:r>
            <a:r>
              <a:rPr lang="fr-FR" sz="3200" dirty="0">
                <a:latin typeface="Times New Roman"/>
                <a:cs typeface="Times New Roman"/>
              </a:rPr>
              <a:t>ines </a:t>
            </a:r>
            <a:r>
              <a:rPr lang="fr-FR" sz="3200" spc="-3" dirty="0">
                <a:latin typeface="Times New Roman"/>
                <a:cs typeface="Times New Roman"/>
              </a:rPr>
              <a:t>e</a:t>
            </a:r>
            <a:r>
              <a:rPr lang="fr-FR" sz="3200" spc="6" dirty="0">
                <a:latin typeface="Times New Roman"/>
                <a:cs typeface="Times New Roman"/>
              </a:rPr>
              <a:t>x</a:t>
            </a:r>
            <a:r>
              <a:rPr lang="fr-FR" sz="3200" spc="-3" dirty="0">
                <a:latin typeface="Times New Roman"/>
                <a:cs typeface="Times New Roman"/>
              </a:rPr>
              <a:t>cè</a:t>
            </a:r>
            <a:r>
              <a:rPr lang="fr-FR" sz="3200" dirty="0">
                <a:latin typeface="Times New Roman"/>
                <a:cs typeface="Times New Roman"/>
              </a:rPr>
              <a:t>de</a:t>
            </a:r>
            <a:r>
              <a:rPr lang="fr-FR" sz="3200" spc="-3" dirty="0">
                <a:latin typeface="Times New Roman"/>
                <a:cs typeface="Times New Roman"/>
              </a:rPr>
              <a:t> </a:t>
            </a:r>
            <a:r>
              <a:rPr lang="fr-FR" sz="3200" dirty="0">
                <a:latin typeface="Times New Roman"/>
                <a:cs typeface="Times New Roman"/>
              </a:rPr>
              <a:t>le t</a:t>
            </a:r>
            <a:r>
              <a:rPr lang="fr-FR" sz="3200" spc="-3" dirty="0">
                <a:latin typeface="Times New Roman"/>
                <a:cs typeface="Times New Roman"/>
              </a:rPr>
              <a:t>a</a:t>
            </a:r>
            <a:r>
              <a:rPr lang="fr-FR" sz="3200" dirty="0">
                <a:latin typeface="Times New Roman"/>
                <a:cs typeface="Times New Roman"/>
              </a:rPr>
              <a:t>ux de</a:t>
            </a:r>
            <a:r>
              <a:rPr lang="fr-FR" sz="3200" spc="-3" dirty="0">
                <a:latin typeface="Times New Roman"/>
                <a:cs typeface="Times New Roman"/>
              </a:rPr>
              <a:t> </a:t>
            </a:r>
            <a:r>
              <a:rPr lang="fr-FR" sz="3200" dirty="0">
                <a:latin typeface="Times New Roman"/>
                <a:cs typeface="Times New Roman"/>
              </a:rPr>
              <a:t>s</a:t>
            </a:r>
            <a:r>
              <a:rPr lang="fr-FR" sz="3200" spc="-23" dirty="0">
                <a:latin typeface="Times New Roman"/>
                <a:cs typeface="Times New Roman"/>
              </a:rPr>
              <a:t>y</a:t>
            </a:r>
            <a:r>
              <a:rPr lang="fr-FR" sz="3200" dirty="0">
                <a:latin typeface="Times New Roman"/>
                <a:cs typeface="Times New Roman"/>
              </a:rPr>
              <a:t>nthèse </a:t>
            </a:r>
            <a:r>
              <a:rPr lang="fr-FR" sz="3200" spc="3" dirty="0">
                <a:latin typeface="Times New Roman"/>
                <a:cs typeface="Times New Roman"/>
              </a:rPr>
              <a:t>P</a:t>
            </a:r>
            <a:r>
              <a:rPr lang="fr-FR" sz="3200" spc="-3" dirty="0">
                <a:latin typeface="Times New Roman"/>
                <a:cs typeface="Times New Roman"/>
              </a:rPr>
              <a:t>e</a:t>
            </a:r>
            <a:r>
              <a:rPr lang="fr-FR" sz="3200" dirty="0">
                <a:latin typeface="Times New Roman"/>
                <a:cs typeface="Times New Roman"/>
              </a:rPr>
              <a:t>rte</a:t>
            </a:r>
            <a:r>
              <a:rPr lang="fr-FR" sz="3200" spc="-13" dirty="0">
                <a:latin typeface="Times New Roman"/>
                <a:cs typeface="Times New Roman"/>
              </a:rPr>
              <a:t> </a:t>
            </a:r>
            <a:r>
              <a:rPr lang="fr-FR" sz="3200" dirty="0">
                <a:latin typeface="Times New Roman"/>
                <a:cs typeface="Times New Roman"/>
              </a:rPr>
              <a:t>de</a:t>
            </a:r>
            <a:r>
              <a:rPr lang="fr-FR" sz="3200" spc="-3" dirty="0">
                <a:latin typeface="Times New Roman"/>
                <a:cs typeface="Times New Roman"/>
              </a:rPr>
              <a:t> </a:t>
            </a:r>
            <a:r>
              <a:rPr lang="fr-FR" sz="3200" dirty="0">
                <a:latin typeface="Times New Roman"/>
                <a:cs typeface="Times New Roman"/>
              </a:rPr>
              <a:t>t</a:t>
            </a:r>
            <a:r>
              <a:rPr lang="fr-FR" sz="3200" spc="3" dirty="0">
                <a:latin typeface="Times New Roman"/>
                <a:cs typeface="Times New Roman"/>
              </a:rPr>
              <a:t>i</a:t>
            </a:r>
            <a:r>
              <a:rPr lang="fr-FR" sz="3200" dirty="0">
                <a:latin typeface="Times New Roman"/>
                <a:cs typeface="Times New Roman"/>
              </a:rPr>
              <a:t>ssus </a:t>
            </a:r>
            <a:r>
              <a:rPr lang="fr-FR" sz="3200" spc="3" dirty="0">
                <a:latin typeface="Times New Roman"/>
                <a:cs typeface="Times New Roman"/>
              </a:rPr>
              <a:t>m</a:t>
            </a:r>
            <a:r>
              <a:rPr lang="fr-FR" sz="3200" spc="-3" dirty="0">
                <a:latin typeface="Times New Roman"/>
                <a:cs typeface="Times New Roman"/>
              </a:rPr>
              <a:t>a</a:t>
            </a:r>
            <a:r>
              <a:rPr lang="fr-FR" sz="3200" dirty="0">
                <a:latin typeface="Times New Roman"/>
                <a:cs typeface="Times New Roman"/>
              </a:rPr>
              <a:t>i</a:t>
            </a:r>
            <a:r>
              <a:rPr lang="fr-FR" sz="3200" spc="-6" dirty="0">
                <a:latin typeface="Times New Roman"/>
                <a:cs typeface="Times New Roman"/>
              </a:rPr>
              <a:t>g</a:t>
            </a:r>
            <a:r>
              <a:rPr lang="fr-FR" sz="3200" dirty="0">
                <a:latin typeface="Times New Roman"/>
                <a:cs typeface="Times New Roman"/>
              </a:rPr>
              <a:t>re même</a:t>
            </a:r>
            <a:r>
              <a:rPr lang="fr-FR" sz="3200" spc="-3" dirty="0">
                <a:latin typeface="Times New Roman"/>
                <a:cs typeface="Times New Roman"/>
              </a:rPr>
              <a:t> </a:t>
            </a:r>
            <a:r>
              <a:rPr lang="fr-FR" sz="3200" dirty="0">
                <a:latin typeface="Times New Roman"/>
                <a:cs typeface="Times New Roman"/>
              </a:rPr>
              <a:t>dur</a:t>
            </a:r>
            <a:r>
              <a:rPr lang="fr-FR" sz="3200" spc="-6" dirty="0">
                <a:latin typeface="Times New Roman"/>
                <a:cs typeface="Times New Roman"/>
              </a:rPr>
              <a:t>a</a:t>
            </a:r>
            <a:r>
              <a:rPr lang="fr-FR" sz="3200" dirty="0">
                <a:latin typeface="Times New Roman"/>
                <a:cs typeface="Times New Roman"/>
              </a:rPr>
              <a:t>nt un </a:t>
            </a:r>
            <a:r>
              <a:rPr lang="fr-FR" sz="3200" spc="3" dirty="0">
                <a:latin typeface="Times New Roman"/>
                <a:cs typeface="Times New Roman"/>
              </a:rPr>
              <a:t>j</a:t>
            </a:r>
            <a:r>
              <a:rPr lang="fr-FR" sz="3200" spc="-3" dirty="0">
                <a:latin typeface="Times New Roman"/>
                <a:cs typeface="Times New Roman"/>
              </a:rPr>
              <a:t>e</a:t>
            </a:r>
            <a:r>
              <a:rPr lang="fr-FR" sz="3200" dirty="0">
                <a:latin typeface="Times New Roman"/>
                <a:cs typeface="Times New Roman"/>
              </a:rPr>
              <a:t>ûne</a:t>
            </a:r>
            <a:r>
              <a:rPr lang="fr-FR" sz="3200" spc="-3" dirty="0">
                <a:latin typeface="Times New Roman"/>
                <a:cs typeface="Times New Roman"/>
              </a:rPr>
              <a:t> </a:t>
            </a:r>
            <a:r>
              <a:rPr lang="fr-FR" sz="3200" dirty="0">
                <a:latin typeface="Times New Roman"/>
                <a:cs typeface="Times New Roman"/>
              </a:rPr>
              <a:t>de</a:t>
            </a:r>
            <a:r>
              <a:rPr lang="fr-FR" sz="3200" spc="-3" dirty="0">
                <a:latin typeface="Times New Roman"/>
                <a:cs typeface="Times New Roman"/>
              </a:rPr>
              <a:t> c</a:t>
            </a:r>
            <a:r>
              <a:rPr lang="fr-FR" sz="3200" dirty="0">
                <a:latin typeface="Times New Roman"/>
                <a:cs typeface="Times New Roman"/>
              </a:rPr>
              <a:t>ourte</a:t>
            </a:r>
            <a:r>
              <a:rPr lang="fr-FR" sz="3200" spc="3" dirty="0">
                <a:latin typeface="Times New Roman"/>
                <a:cs typeface="Times New Roman"/>
              </a:rPr>
              <a:t> </a:t>
            </a:r>
            <a:r>
              <a:rPr lang="fr-FR" sz="3200" dirty="0">
                <a:latin typeface="Times New Roman"/>
                <a:cs typeface="Times New Roman"/>
              </a:rPr>
              <a:t>dur</a:t>
            </a:r>
            <a:r>
              <a:rPr lang="fr-FR" sz="3200" spc="-6" dirty="0">
                <a:latin typeface="Times New Roman"/>
                <a:cs typeface="Times New Roman"/>
              </a:rPr>
              <a:t>é</a:t>
            </a:r>
            <a:r>
              <a:rPr lang="fr-FR" sz="3200" dirty="0">
                <a:latin typeface="Times New Roman"/>
                <a:cs typeface="Times New Roman"/>
              </a:rPr>
              <a:t>e</a:t>
            </a:r>
          </a:p>
          <a:p>
            <a:pPr marL="874629" marR="873812" algn="ctr">
              <a:lnSpc>
                <a:spcPct val="95825"/>
              </a:lnSpc>
              <a:spcBef>
                <a:spcPts val="1943"/>
              </a:spcBef>
            </a:pPr>
            <a:endParaRPr lang="fr-FR" sz="3200" dirty="0">
              <a:latin typeface="Times New Roman"/>
              <a:cs typeface="Times New Roman"/>
            </a:endParaRPr>
          </a:p>
          <a:p>
            <a:pPr marL="874629" marR="873812" algn="ctr">
              <a:lnSpc>
                <a:spcPct val="95825"/>
              </a:lnSpc>
              <a:spcBef>
                <a:spcPts val="1943"/>
              </a:spcBef>
            </a:pPr>
            <a:r>
              <a:rPr lang="fr-FR" sz="3200" dirty="0">
                <a:latin typeface="Times New Roman"/>
                <a:cs typeface="Times New Roman"/>
              </a:rPr>
              <a:t>Une</a:t>
            </a:r>
            <a:r>
              <a:rPr lang="fr-FR" sz="3200" spc="-3" dirty="0">
                <a:latin typeface="Times New Roman"/>
                <a:cs typeface="Times New Roman"/>
              </a:rPr>
              <a:t> </a:t>
            </a:r>
            <a:r>
              <a:rPr lang="fr-FR" sz="3200" dirty="0">
                <a:latin typeface="Times New Roman"/>
                <a:cs typeface="Times New Roman"/>
              </a:rPr>
              <a:t>prise</a:t>
            </a:r>
            <a:r>
              <a:rPr lang="fr-FR" sz="3200" spc="-3" dirty="0">
                <a:latin typeface="Times New Roman"/>
                <a:cs typeface="Times New Roman"/>
              </a:rPr>
              <a:t> </a:t>
            </a:r>
            <a:r>
              <a:rPr lang="fr-FR" sz="3200" dirty="0">
                <a:latin typeface="Times New Roman"/>
                <a:cs typeface="Times New Roman"/>
              </a:rPr>
              <a:t>d’h</a:t>
            </a:r>
            <a:r>
              <a:rPr lang="fr-FR" sz="3200" spc="-27" dirty="0">
                <a:latin typeface="Times New Roman"/>
                <a:cs typeface="Times New Roman"/>
              </a:rPr>
              <a:t>y</a:t>
            </a:r>
            <a:r>
              <a:rPr lang="fr-FR" sz="3200" dirty="0">
                <a:latin typeface="Times New Roman"/>
                <a:cs typeface="Times New Roman"/>
              </a:rPr>
              <a:t>d</a:t>
            </a:r>
            <a:r>
              <a:rPr lang="fr-FR" sz="3200" spc="-3" dirty="0">
                <a:latin typeface="Times New Roman"/>
                <a:cs typeface="Times New Roman"/>
              </a:rPr>
              <a:t>ra</a:t>
            </a:r>
            <a:r>
              <a:rPr lang="fr-FR" sz="3200" dirty="0">
                <a:latin typeface="Times New Roman"/>
                <a:cs typeface="Times New Roman"/>
              </a:rPr>
              <a:t>tes</a:t>
            </a:r>
            <a:r>
              <a:rPr lang="fr-FR" sz="3200" spc="-64" dirty="0">
                <a:latin typeface="Times New Roman"/>
                <a:cs typeface="Times New Roman"/>
              </a:rPr>
              <a:t> </a:t>
            </a:r>
            <a:r>
              <a:rPr lang="fr-FR" sz="3200" dirty="0">
                <a:latin typeface="Times New Roman"/>
                <a:cs typeface="Times New Roman"/>
              </a:rPr>
              <a:t>de</a:t>
            </a:r>
            <a:r>
              <a:rPr lang="fr-FR" sz="3200" spc="-3" dirty="0">
                <a:latin typeface="Times New Roman"/>
                <a:cs typeface="Times New Roman"/>
              </a:rPr>
              <a:t> ca</a:t>
            </a:r>
            <a:r>
              <a:rPr lang="fr-FR" sz="3200" dirty="0">
                <a:latin typeface="Times New Roman"/>
                <a:cs typeface="Times New Roman"/>
              </a:rPr>
              <a:t>rbone</a:t>
            </a:r>
          </a:p>
          <a:p>
            <a:pPr marL="1030301" marR="955429" algn="ctr">
              <a:lnSpc>
                <a:spcPct val="95825"/>
              </a:lnSpc>
              <a:spcBef>
                <a:spcPts val="3028"/>
              </a:spcBef>
            </a:pPr>
            <a:endParaRPr lang="fr-FR" sz="1600" spc="-6" dirty="0">
              <a:latin typeface="Times New Roman"/>
              <a:cs typeface="Times New Roman"/>
            </a:endParaRPr>
          </a:p>
          <a:p>
            <a:pPr marL="1030301" marR="955429" algn="ctr">
              <a:lnSpc>
                <a:spcPct val="95825"/>
              </a:lnSpc>
              <a:spcBef>
                <a:spcPts val="3028"/>
              </a:spcBef>
            </a:pPr>
            <a:r>
              <a:rPr lang="fr-FR" sz="3200" spc="-6" dirty="0">
                <a:latin typeface="Times New Roman"/>
                <a:cs typeface="Times New Roman"/>
              </a:rPr>
              <a:t>B</a:t>
            </a:r>
            <a:r>
              <a:rPr lang="fr-FR" sz="3200" spc="-3" dirty="0">
                <a:latin typeface="Times New Roman"/>
                <a:cs typeface="Times New Roman"/>
              </a:rPr>
              <a:t>a</a:t>
            </a:r>
            <a:r>
              <a:rPr lang="fr-FR" sz="3200" dirty="0">
                <a:latin typeface="Times New Roman"/>
                <a:cs typeface="Times New Roman"/>
              </a:rPr>
              <a:t>lan</a:t>
            </a:r>
            <a:r>
              <a:rPr lang="fr-FR" sz="3200" spc="-3" dirty="0">
                <a:latin typeface="Times New Roman"/>
                <a:cs typeface="Times New Roman"/>
              </a:rPr>
              <a:t>c</a:t>
            </a:r>
            <a:r>
              <a:rPr lang="fr-FR" sz="3200" dirty="0">
                <a:latin typeface="Times New Roman"/>
                <a:cs typeface="Times New Roman"/>
              </a:rPr>
              <a:t>e</a:t>
            </a:r>
            <a:r>
              <a:rPr lang="fr-FR" sz="3200" spc="-3" dirty="0">
                <a:latin typeface="Times New Roman"/>
                <a:cs typeface="Times New Roman"/>
              </a:rPr>
              <a:t> </a:t>
            </a:r>
            <a:r>
              <a:rPr lang="fr-FR" sz="3200" dirty="0">
                <a:latin typeface="Times New Roman"/>
                <a:cs typeface="Times New Roman"/>
              </a:rPr>
              <a:t>prot</a:t>
            </a:r>
            <a:r>
              <a:rPr lang="fr-FR" sz="3200" spc="-3" dirty="0">
                <a:latin typeface="Times New Roman"/>
                <a:cs typeface="Times New Roman"/>
              </a:rPr>
              <a:t>é</a:t>
            </a:r>
            <a:r>
              <a:rPr lang="fr-FR" sz="3200" dirty="0">
                <a:latin typeface="Times New Roman"/>
                <a:cs typeface="Times New Roman"/>
              </a:rPr>
              <a:t>ique positive</a:t>
            </a:r>
          </a:p>
          <a:p>
            <a:pPr marL="260157" marR="187476" algn="ctr">
              <a:lnSpc>
                <a:spcPct val="95825"/>
              </a:lnSpc>
              <a:spcBef>
                <a:spcPts val="41"/>
              </a:spcBef>
            </a:pPr>
            <a:r>
              <a:rPr lang="fr-FR" sz="2800" dirty="0">
                <a:latin typeface="Times New Roman"/>
                <a:cs typeface="Times New Roman"/>
              </a:rPr>
              <a:t>(sous</a:t>
            </a:r>
            <a:r>
              <a:rPr lang="fr-FR" sz="2800" spc="-10" dirty="0">
                <a:latin typeface="Times New Roman"/>
                <a:cs typeface="Times New Roman"/>
              </a:rPr>
              <a:t> </a:t>
            </a:r>
            <a:r>
              <a:rPr lang="fr-FR" sz="2800" dirty="0">
                <a:latin typeface="Times New Roman"/>
                <a:cs typeface="Times New Roman"/>
              </a:rPr>
              <a:t>l’</a:t>
            </a:r>
            <a:r>
              <a:rPr lang="fr-FR" sz="2800" spc="-3" dirty="0">
                <a:latin typeface="Times New Roman"/>
                <a:cs typeface="Times New Roman"/>
              </a:rPr>
              <a:t>e</a:t>
            </a:r>
            <a:r>
              <a:rPr lang="fr-FR" sz="2800" spc="-19" dirty="0">
                <a:latin typeface="Times New Roman"/>
                <a:cs typeface="Times New Roman"/>
              </a:rPr>
              <a:t>f</a:t>
            </a:r>
            <a:r>
              <a:rPr lang="fr-FR" sz="2800" dirty="0">
                <a:latin typeface="Times New Roman"/>
                <a:cs typeface="Times New Roman"/>
              </a:rPr>
              <a:t>f</a:t>
            </a:r>
            <a:r>
              <a:rPr lang="fr-FR" sz="2800" spc="-6" dirty="0">
                <a:latin typeface="Times New Roman"/>
                <a:cs typeface="Times New Roman"/>
              </a:rPr>
              <a:t>e</a:t>
            </a:r>
            <a:r>
              <a:rPr lang="fr-FR" sz="2800" dirty="0">
                <a:latin typeface="Times New Roman"/>
                <a:cs typeface="Times New Roman"/>
              </a:rPr>
              <a:t>t</a:t>
            </a:r>
            <a:r>
              <a:rPr lang="fr-FR" sz="2800" spc="28" dirty="0">
                <a:latin typeface="Times New Roman"/>
                <a:cs typeface="Times New Roman"/>
              </a:rPr>
              <a:t> </a:t>
            </a:r>
            <a:r>
              <a:rPr lang="fr-FR" sz="2800" dirty="0">
                <a:latin typeface="Times New Roman"/>
                <a:cs typeface="Times New Roman"/>
              </a:rPr>
              <a:t>de</a:t>
            </a:r>
            <a:r>
              <a:rPr lang="fr-FR" sz="2800" spc="3" dirty="0">
                <a:latin typeface="Times New Roman"/>
                <a:cs typeface="Times New Roman"/>
              </a:rPr>
              <a:t> </a:t>
            </a:r>
            <a:r>
              <a:rPr lang="fr-FR" sz="2800" dirty="0">
                <a:latin typeface="Times New Roman"/>
                <a:cs typeface="Times New Roman"/>
              </a:rPr>
              <a:t>l’insu</a:t>
            </a:r>
            <a:r>
              <a:rPr lang="fr-FR" sz="2800" spc="3" dirty="0">
                <a:latin typeface="Times New Roman"/>
                <a:cs typeface="Times New Roman"/>
              </a:rPr>
              <a:t>l</a:t>
            </a:r>
            <a:r>
              <a:rPr lang="fr-FR" sz="2800" dirty="0">
                <a:latin typeface="Times New Roman"/>
                <a:cs typeface="Times New Roman"/>
              </a:rPr>
              <a:t>ine</a:t>
            </a:r>
            <a:r>
              <a:rPr lang="fr-FR" sz="2800" spc="16" dirty="0">
                <a:latin typeface="Times New Roman"/>
                <a:cs typeface="Times New Roman"/>
              </a:rPr>
              <a:t> </a:t>
            </a:r>
            <a:r>
              <a:rPr lang="fr-FR" sz="2800" dirty="0">
                <a:latin typeface="Times New Roman"/>
                <a:cs typeface="Times New Roman"/>
              </a:rPr>
              <a:t>qui</a:t>
            </a:r>
            <a:r>
              <a:rPr lang="fr-FR" sz="2800" spc="-6" dirty="0">
                <a:latin typeface="Times New Roman"/>
                <a:cs typeface="Times New Roman"/>
              </a:rPr>
              <a:t> </a:t>
            </a:r>
            <a:r>
              <a:rPr lang="fr-FR" sz="2800" dirty="0">
                <a:latin typeface="Times New Roman"/>
                <a:cs typeface="Times New Roman"/>
              </a:rPr>
              <a:t>inh</a:t>
            </a:r>
            <a:r>
              <a:rPr lang="fr-FR" sz="2800" spc="3" dirty="0">
                <a:latin typeface="Times New Roman"/>
                <a:cs typeface="Times New Roman"/>
              </a:rPr>
              <a:t>i</a:t>
            </a:r>
            <a:r>
              <a:rPr lang="fr-FR" sz="2800" dirty="0">
                <a:latin typeface="Times New Roman"/>
                <a:cs typeface="Times New Roman"/>
              </a:rPr>
              <a:t>be</a:t>
            </a:r>
            <a:r>
              <a:rPr lang="fr-FR" sz="2800" spc="-3" dirty="0">
                <a:latin typeface="Times New Roman"/>
                <a:cs typeface="Times New Roman"/>
              </a:rPr>
              <a:t> </a:t>
            </a:r>
          </a:p>
          <a:p>
            <a:pPr marL="260157" marR="187476" algn="ctr">
              <a:lnSpc>
                <a:spcPct val="95825"/>
              </a:lnSpc>
              <a:spcBef>
                <a:spcPts val="41"/>
              </a:spcBef>
            </a:pPr>
            <a:r>
              <a:rPr lang="fr-FR" sz="2800" dirty="0">
                <a:latin typeface="Times New Roman"/>
                <a:cs typeface="Times New Roman"/>
              </a:rPr>
              <a:t>le </a:t>
            </a:r>
            <a:r>
              <a:rPr lang="fr-FR" sz="2800" spc="-3" dirty="0">
                <a:latin typeface="Times New Roman"/>
                <a:cs typeface="Times New Roman"/>
              </a:rPr>
              <a:t>ca</a:t>
            </a:r>
            <a:r>
              <a:rPr lang="fr-FR" sz="2800" dirty="0">
                <a:latin typeface="Times New Roman"/>
                <a:cs typeface="Times New Roman"/>
              </a:rPr>
              <a:t>tabolisme</a:t>
            </a:r>
            <a:r>
              <a:rPr lang="fr-FR" sz="2800" spc="-10" dirty="0">
                <a:latin typeface="Times New Roman"/>
                <a:cs typeface="Times New Roman"/>
              </a:rPr>
              <a:t> </a:t>
            </a:r>
            <a:r>
              <a:rPr lang="fr-FR" sz="2800" spc="-3" dirty="0">
                <a:latin typeface="Times New Roman"/>
                <a:cs typeface="Times New Roman"/>
              </a:rPr>
              <a:t>e</a:t>
            </a:r>
            <a:r>
              <a:rPr lang="fr-FR" sz="2800" dirty="0">
                <a:latin typeface="Times New Roman"/>
                <a:cs typeface="Times New Roman"/>
              </a:rPr>
              <a:t>t s</a:t>
            </a:r>
            <a:r>
              <a:rPr lang="fr-FR" sz="2800" spc="3" dirty="0">
                <a:latin typeface="Times New Roman"/>
                <a:cs typeface="Times New Roman"/>
              </a:rPr>
              <a:t>t</a:t>
            </a:r>
            <a:r>
              <a:rPr lang="fr-FR" sz="2800" dirty="0">
                <a:latin typeface="Times New Roman"/>
                <a:cs typeface="Times New Roman"/>
              </a:rPr>
              <a:t>i</a:t>
            </a:r>
            <a:r>
              <a:rPr lang="fr-FR" sz="2800" spc="3" dirty="0">
                <a:latin typeface="Times New Roman"/>
                <a:cs typeface="Times New Roman"/>
              </a:rPr>
              <a:t>m</a:t>
            </a:r>
            <a:r>
              <a:rPr lang="fr-FR" sz="2800" dirty="0">
                <a:latin typeface="Times New Roman"/>
                <a:cs typeface="Times New Roman"/>
              </a:rPr>
              <a:t>ule</a:t>
            </a:r>
            <a:r>
              <a:rPr lang="fr-FR" sz="2800" spc="-10" dirty="0">
                <a:latin typeface="Times New Roman"/>
                <a:cs typeface="Times New Roman"/>
              </a:rPr>
              <a:t> </a:t>
            </a:r>
            <a:r>
              <a:rPr lang="fr-FR" sz="2800" dirty="0">
                <a:latin typeface="Times New Roman"/>
                <a:cs typeface="Times New Roman"/>
              </a:rPr>
              <a:t>la s</a:t>
            </a:r>
            <a:r>
              <a:rPr lang="fr-FR" sz="2800" spc="-23" dirty="0">
                <a:latin typeface="Times New Roman"/>
                <a:cs typeface="Times New Roman"/>
              </a:rPr>
              <a:t>y</a:t>
            </a:r>
            <a:r>
              <a:rPr lang="fr-FR" sz="2800" dirty="0">
                <a:latin typeface="Times New Roman"/>
                <a:cs typeface="Times New Roman"/>
              </a:rPr>
              <a:t>nthèse)</a:t>
            </a:r>
          </a:p>
        </p:txBody>
      </p:sp>
      <p:sp>
        <p:nvSpPr>
          <p:cNvPr id="13" name="Flèche à angle droit 12"/>
          <p:cNvSpPr/>
          <p:nvPr/>
        </p:nvSpPr>
        <p:spPr>
          <a:xfrm rot="5400000">
            <a:off x="1795653" y="3652647"/>
            <a:ext cx="1259586"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avec flèche vers le bas 13"/>
          <p:cNvSpPr/>
          <p:nvPr/>
        </p:nvSpPr>
        <p:spPr>
          <a:xfrm>
            <a:off x="3467099" y="3769614"/>
            <a:ext cx="5800725" cy="1043940"/>
          </a:xfrm>
          <a:prstGeom prst="downArrowCallout">
            <a:avLst>
              <a:gd name="adj1" fmla="val 25000"/>
              <a:gd name="adj2" fmla="val 19526"/>
              <a:gd name="adj3" fmla="val 25000"/>
              <a:gd name="adj4" fmla="val 6497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547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object 3"/>
          <p:cNvSpPr txBox="1"/>
          <p:nvPr/>
        </p:nvSpPr>
        <p:spPr>
          <a:xfrm>
            <a:off x="161916" y="180537"/>
            <a:ext cx="11868150" cy="686778"/>
          </a:xfrm>
          <a:prstGeom prst="rect">
            <a:avLst/>
          </a:prstGeom>
          <a:solidFill>
            <a:srgbClr val="FF0000"/>
          </a:solidFill>
        </p:spPr>
        <p:txBody>
          <a:bodyPr wrap="square" lIns="0" tIns="0" rIns="0" bIns="0" rtlCol="0" anchor="ctr">
            <a:noAutofit/>
          </a:bodyPr>
          <a:lstStyle/>
          <a:p>
            <a:pPr marL="490448" algn="ctr">
              <a:lnSpc>
                <a:spcPts val="1478"/>
              </a:lnSpc>
              <a:spcBef>
                <a:spcPts val="74"/>
              </a:spcBef>
            </a:pPr>
            <a:r>
              <a:rPr sz="4400" b="1" baseline="-1525" dirty="0">
                <a:solidFill>
                  <a:schemeClr val="bg1"/>
                </a:solidFill>
                <a:latin typeface="Times New Roman"/>
                <a:cs typeface="Times New Roman"/>
              </a:rPr>
              <a:t>R</a:t>
            </a:r>
            <a:r>
              <a:rPr sz="4400" b="1" spc="-3" baseline="-1525" dirty="0">
                <a:solidFill>
                  <a:schemeClr val="bg1"/>
                </a:solidFill>
                <a:latin typeface="Times New Roman"/>
                <a:cs typeface="Times New Roman"/>
              </a:rPr>
              <a:t>é</a:t>
            </a:r>
            <a:r>
              <a:rPr sz="4400" b="1" baseline="-1525" dirty="0">
                <a:solidFill>
                  <a:schemeClr val="bg1"/>
                </a:solidFill>
                <a:latin typeface="Times New Roman"/>
                <a:cs typeface="Times New Roman"/>
              </a:rPr>
              <a:t>pons</a:t>
            </a:r>
            <a:r>
              <a:rPr sz="4400" b="1" spc="-6" baseline="-1525" dirty="0">
                <a:solidFill>
                  <a:schemeClr val="bg1"/>
                </a:solidFill>
                <a:latin typeface="Times New Roman"/>
                <a:cs typeface="Times New Roman"/>
              </a:rPr>
              <a:t>e</a:t>
            </a:r>
            <a:r>
              <a:rPr sz="4400" b="1" baseline="-1525" dirty="0">
                <a:solidFill>
                  <a:schemeClr val="bg1"/>
                </a:solidFill>
                <a:latin typeface="Times New Roman"/>
                <a:cs typeface="Times New Roman"/>
              </a:rPr>
              <a:t>s</a:t>
            </a:r>
            <a:r>
              <a:rPr sz="4400" b="1" spc="-39" baseline="-1525" dirty="0">
                <a:solidFill>
                  <a:schemeClr val="bg1"/>
                </a:solidFill>
                <a:latin typeface="Times New Roman"/>
                <a:cs typeface="Times New Roman"/>
              </a:rPr>
              <a:t> </a:t>
            </a:r>
            <a:r>
              <a:rPr sz="4400" b="1" spc="-17" baseline="-1525" dirty="0">
                <a:solidFill>
                  <a:schemeClr val="bg1"/>
                </a:solidFill>
                <a:latin typeface="Times New Roman"/>
                <a:cs typeface="Times New Roman"/>
              </a:rPr>
              <a:t>m</a:t>
            </a:r>
            <a:r>
              <a:rPr sz="4400" b="1" baseline="-1525" dirty="0">
                <a:solidFill>
                  <a:schemeClr val="bg1"/>
                </a:solidFill>
                <a:latin typeface="Times New Roman"/>
                <a:cs typeface="Times New Roman"/>
              </a:rPr>
              <a:t>étaboliques</a:t>
            </a:r>
            <a:r>
              <a:rPr sz="4400" b="1" spc="-45" baseline="-1525" dirty="0">
                <a:solidFill>
                  <a:schemeClr val="bg1"/>
                </a:solidFill>
                <a:latin typeface="Times New Roman"/>
                <a:cs typeface="Times New Roman"/>
              </a:rPr>
              <a:t> </a:t>
            </a:r>
            <a:r>
              <a:rPr sz="4400" b="1" baseline="-1525" dirty="0">
                <a:solidFill>
                  <a:schemeClr val="bg1"/>
                </a:solidFill>
                <a:latin typeface="Times New Roman"/>
                <a:cs typeface="Times New Roman"/>
              </a:rPr>
              <a:t>au</a:t>
            </a:r>
            <a:r>
              <a:rPr sz="4400" b="1" spc="-12" baseline="-1525" dirty="0">
                <a:solidFill>
                  <a:schemeClr val="bg1"/>
                </a:solidFill>
                <a:latin typeface="Times New Roman"/>
                <a:cs typeface="Times New Roman"/>
              </a:rPr>
              <a:t> </a:t>
            </a:r>
            <a:r>
              <a:rPr sz="4400" b="1" spc="6" baseline="-1525" dirty="0">
                <a:solidFill>
                  <a:schemeClr val="bg1"/>
                </a:solidFill>
                <a:latin typeface="Times New Roman"/>
                <a:cs typeface="Times New Roman"/>
              </a:rPr>
              <a:t>j</a:t>
            </a:r>
            <a:r>
              <a:rPr sz="4400" b="1" baseline="-1525" dirty="0">
                <a:solidFill>
                  <a:schemeClr val="bg1"/>
                </a:solidFill>
                <a:latin typeface="Times New Roman"/>
                <a:cs typeface="Times New Roman"/>
              </a:rPr>
              <a:t>eûne</a:t>
            </a:r>
            <a:endParaRPr sz="3200" b="1" dirty="0">
              <a:solidFill>
                <a:schemeClr val="bg1"/>
              </a:solidFill>
              <a:latin typeface="Times New Roman"/>
              <a:cs typeface="Times New Roman"/>
            </a:endParaRPr>
          </a:p>
        </p:txBody>
      </p:sp>
      <p:sp>
        <p:nvSpPr>
          <p:cNvPr id="64" name="Rectangle 63"/>
          <p:cNvSpPr/>
          <p:nvPr/>
        </p:nvSpPr>
        <p:spPr>
          <a:xfrm>
            <a:off x="771525" y="1209675"/>
            <a:ext cx="9477375" cy="5324535"/>
          </a:xfrm>
          <a:prstGeom prst="rect">
            <a:avLst/>
          </a:prstGeom>
        </p:spPr>
        <p:txBody>
          <a:bodyPr wrap="square">
            <a:spAutoFit/>
          </a:bodyPr>
          <a:lstStyle/>
          <a:p>
            <a:r>
              <a:rPr lang="fr-FR" sz="3200" b="1" dirty="0">
                <a:solidFill>
                  <a:srgbClr val="3612B9"/>
                </a:solidFill>
                <a:latin typeface="Times New Roman"/>
                <a:cs typeface="Times New Roman"/>
              </a:rPr>
              <a:t>Étape 2: </a:t>
            </a:r>
            <a:r>
              <a:rPr lang="fr-FR" sz="3200" dirty="0"/>
              <a:t>24 heures après le dernier repas</a:t>
            </a:r>
          </a:p>
          <a:p>
            <a:pPr marL="457200" indent="-457200">
              <a:buFont typeface="Arial" panose="020B0604020202020204" pitchFamily="34" charset="0"/>
              <a:buChar char="•"/>
            </a:pPr>
            <a:r>
              <a:rPr lang="fr-FR" sz="3200" dirty="0"/>
              <a:t>Glycémie invariable (glycogénolyse) = 4g/h</a:t>
            </a:r>
          </a:p>
          <a:p>
            <a:pPr marL="457200" indent="-457200">
              <a:buFont typeface="Arial" panose="020B0604020202020204" pitchFamily="34" charset="0"/>
              <a:buChar char="•"/>
            </a:pPr>
            <a:r>
              <a:rPr lang="fr-FR" sz="3200" dirty="0">
                <a:solidFill>
                  <a:srgbClr val="FF0000"/>
                </a:solidFill>
                <a:sym typeface="Wingdings" panose="05000000000000000000" pitchFamily="2" charset="2"/>
              </a:rPr>
              <a:t></a:t>
            </a:r>
            <a:r>
              <a:rPr lang="fr-FR" sz="3200" dirty="0">
                <a:sym typeface="Wingdings" panose="05000000000000000000" pitchFamily="2" charset="2"/>
              </a:rPr>
              <a:t>  </a:t>
            </a:r>
            <a:r>
              <a:rPr lang="fr-FR" sz="3200" dirty="0"/>
              <a:t>Utilisation des CHO et  </a:t>
            </a:r>
            <a:r>
              <a:rPr lang="fr-FR" sz="3200" dirty="0">
                <a:solidFill>
                  <a:srgbClr val="FF0000"/>
                </a:solidFill>
                <a:sym typeface="Wingdings" panose="05000000000000000000" pitchFamily="2" charset="2"/>
              </a:rPr>
              <a:t></a:t>
            </a:r>
            <a:r>
              <a:rPr lang="fr-FR" sz="3200" dirty="0"/>
              <a:t>  oxydation des lipides</a:t>
            </a:r>
          </a:p>
          <a:p>
            <a:pPr marL="914400" lvl="1" indent="-457200">
              <a:buFont typeface="Arial" panose="020B0604020202020204" pitchFamily="34" charset="0"/>
              <a:buChar char="•"/>
            </a:pPr>
            <a:r>
              <a:rPr lang="fr-FR" sz="3200" dirty="0"/>
              <a:t>Épargne des réserves glucidiques (réserves limités) </a:t>
            </a:r>
          </a:p>
          <a:p>
            <a:pPr marL="914400" lvl="1" indent="-457200">
              <a:buFont typeface="Arial" panose="020B0604020202020204" pitchFamily="34" charset="0"/>
              <a:buChar char="•"/>
            </a:pPr>
            <a:r>
              <a:rPr lang="fr-FR" sz="3200" dirty="0">
                <a:solidFill>
                  <a:srgbClr val="FF0000"/>
                </a:solidFill>
                <a:sym typeface="Wingdings" panose="05000000000000000000" pitchFamily="2" charset="2"/>
              </a:rPr>
              <a:t>  </a:t>
            </a:r>
            <a:r>
              <a:rPr lang="fr-FR" sz="3200" dirty="0"/>
              <a:t>AGL (source d’énergie pour les muscles) </a:t>
            </a:r>
          </a:p>
          <a:p>
            <a:pPr marL="914400" lvl="1" indent="-457200">
              <a:buFont typeface="Arial" panose="020B0604020202020204" pitchFamily="34" charset="0"/>
              <a:buChar char="•"/>
            </a:pPr>
            <a:r>
              <a:rPr lang="fr-FR" sz="3200" dirty="0">
                <a:solidFill>
                  <a:srgbClr val="FF0000"/>
                </a:solidFill>
                <a:sym typeface="Wingdings" panose="05000000000000000000" pitchFamily="2" charset="2"/>
              </a:rPr>
              <a:t>  </a:t>
            </a:r>
            <a:r>
              <a:rPr lang="fr-FR" sz="3200" dirty="0"/>
              <a:t>Glycérol : précurseur de la glyconéogenèse</a:t>
            </a:r>
          </a:p>
          <a:p>
            <a:pPr algn="ctr"/>
            <a:r>
              <a:rPr lang="fr-FR" sz="3200" dirty="0"/>
              <a:t>Disponibilité des glucides </a:t>
            </a:r>
          </a:p>
          <a:p>
            <a:r>
              <a:rPr lang="fr-FR" sz="3200" dirty="0">
                <a:solidFill>
                  <a:srgbClr val="FF0000"/>
                </a:solidFill>
                <a:sym typeface="Wingdings" panose="05000000000000000000" pitchFamily="2" charset="2"/>
              </a:rPr>
              <a:t>			   </a:t>
            </a:r>
            <a:r>
              <a:rPr lang="fr-FR" sz="2800" dirty="0">
                <a:solidFill>
                  <a:srgbClr val="FF0000"/>
                </a:solidFill>
                <a:sym typeface="Wingdings" panose="05000000000000000000" pitchFamily="2" charset="2"/>
              </a:rPr>
              <a:t>  </a:t>
            </a:r>
            <a:r>
              <a:rPr lang="fr-FR" sz="2800" dirty="0"/>
              <a:t>Insuline</a:t>
            </a:r>
          </a:p>
          <a:p>
            <a:pPr algn="ctr"/>
            <a:r>
              <a:rPr lang="fr-FR" sz="2800" dirty="0">
                <a:solidFill>
                  <a:srgbClr val="FF0000"/>
                </a:solidFill>
                <a:sym typeface="Wingdings" panose="05000000000000000000" pitchFamily="2" charset="2"/>
              </a:rPr>
              <a:t>	  </a:t>
            </a:r>
            <a:r>
              <a:rPr lang="fr-FR" sz="2800" dirty="0"/>
              <a:t>Glucagon, catécholamines,</a:t>
            </a:r>
          </a:p>
          <a:p>
            <a:pPr algn="ctr"/>
            <a:r>
              <a:rPr lang="fr-FR" sz="2800" dirty="0"/>
              <a:t>                    Hormone de croissance TSH,</a:t>
            </a:r>
          </a:p>
          <a:p>
            <a:pPr algn="ctr"/>
            <a:r>
              <a:rPr lang="fr-FR" sz="2800" dirty="0"/>
              <a:t>Corticostéroïdes</a:t>
            </a:r>
          </a:p>
        </p:txBody>
      </p:sp>
      <p:sp>
        <p:nvSpPr>
          <p:cNvPr id="65" name="Flèche à angle droit 64"/>
          <p:cNvSpPr/>
          <p:nvPr/>
        </p:nvSpPr>
        <p:spPr>
          <a:xfrm rot="5400000">
            <a:off x="2611755" y="4173855"/>
            <a:ext cx="369570" cy="4800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9024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50146" y="297554"/>
            <a:ext cx="10302240" cy="505972"/>
          </a:xfrm>
          <a:prstGeom prst="rect">
            <a:avLst/>
          </a:prstGeom>
          <a:solidFill>
            <a:srgbClr val="FF0000"/>
          </a:solidFill>
        </p:spPr>
        <p:txBody>
          <a:bodyPr wrap="square">
            <a:spAutoFit/>
          </a:bodyPr>
          <a:lstStyle/>
          <a:p>
            <a:pPr marL="787884" algn="ctr">
              <a:lnSpc>
                <a:spcPct val="95825"/>
              </a:lnSpc>
            </a:pPr>
            <a:r>
              <a:rPr lang="fr-FR" sz="2800" b="1" dirty="0">
                <a:solidFill>
                  <a:schemeClr val="bg1"/>
                </a:solidFill>
                <a:latin typeface="Times New Roman"/>
                <a:cs typeface="Times New Roman"/>
              </a:rPr>
              <a:t>Besoins</a:t>
            </a:r>
            <a:r>
              <a:rPr lang="fr-FR" sz="2800" b="1" spc="-21" dirty="0">
                <a:solidFill>
                  <a:schemeClr val="bg1"/>
                </a:solidFill>
                <a:latin typeface="Times New Roman"/>
                <a:cs typeface="Times New Roman"/>
              </a:rPr>
              <a:t> </a:t>
            </a:r>
            <a:r>
              <a:rPr lang="fr-FR" sz="2800" b="1" dirty="0">
                <a:solidFill>
                  <a:schemeClr val="bg1"/>
                </a:solidFill>
                <a:latin typeface="Times New Roman"/>
                <a:cs typeface="Times New Roman"/>
              </a:rPr>
              <a:t>en</a:t>
            </a:r>
            <a:r>
              <a:rPr lang="fr-FR" sz="2800" b="1" spc="-8" dirty="0">
                <a:solidFill>
                  <a:schemeClr val="bg1"/>
                </a:solidFill>
                <a:latin typeface="Times New Roman"/>
                <a:cs typeface="Times New Roman"/>
              </a:rPr>
              <a:t> </a:t>
            </a:r>
            <a:r>
              <a:rPr lang="fr-FR" sz="2800" b="1" dirty="0">
                <a:solidFill>
                  <a:schemeClr val="bg1"/>
                </a:solidFill>
                <a:latin typeface="Times New Roman"/>
                <a:cs typeface="Times New Roman"/>
              </a:rPr>
              <a:t>HCO</a:t>
            </a:r>
            <a:r>
              <a:rPr lang="fr-FR" sz="2800" b="1" spc="-13" dirty="0">
                <a:solidFill>
                  <a:schemeClr val="bg1"/>
                </a:solidFill>
                <a:latin typeface="Times New Roman"/>
                <a:cs typeface="Times New Roman"/>
              </a:rPr>
              <a:t> </a:t>
            </a:r>
            <a:r>
              <a:rPr lang="fr-FR" sz="2800" b="1" dirty="0">
                <a:solidFill>
                  <a:schemeClr val="bg1"/>
                </a:solidFill>
                <a:latin typeface="Times New Roman"/>
                <a:cs typeface="Times New Roman"/>
              </a:rPr>
              <a:t>durant</a:t>
            </a:r>
            <a:r>
              <a:rPr lang="fr-FR" sz="2800" b="1" spc="-19" dirty="0">
                <a:solidFill>
                  <a:schemeClr val="bg1"/>
                </a:solidFill>
                <a:latin typeface="Times New Roman"/>
                <a:cs typeface="Times New Roman"/>
              </a:rPr>
              <a:t> </a:t>
            </a:r>
            <a:r>
              <a:rPr lang="fr-FR" sz="2800" b="1" dirty="0">
                <a:solidFill>
                  <a:schemeClr val="bg1"/>
                </a:solidFill>
                <a:latin typeface="Times New Roman"/>
                <a:cs typeface="Times New Roman"/>
              </a:rPr>
              <a:t>le jeûne</a:t>
            </a:r>
            <a:endParaRPr lang="fr-FR" sz="2800" dirty="0">
              <a:solidFill>
                <a:schemeClr val="bg1"/>
              </a:solidFill>
              <a:latin typeface="Times New Roman"/>
              <a:cs typeface="Times New Roman"/>
            </a:endParaRPr>
          </a:p>
        </p:txBody>
      </p:sp>
      <p:sp>
        <p:nvSpPr>
          <p:cNvPr id="22" name="Rectangle 21"/>
          <p:cNvSpPr/>
          <p:nvPr/>
        </p:nvSpPr>
        <p:spPr>
          <a:xfrm>
            <a:off x="1224797" y="1392812"/>
            <a:ext cx="3290528" cy="400110"/>
          </a:xfrm>
          <a:prstGeom prst="rect">
            <a:avLst/>
          </a:prstGeom>
        </p:spPr>
        <p:txBody>
          <a:bodyPr wrap="square">
            <a:spAutoFit/>
          </a:bodyPr>
          <a:lstStyle/>
          <a:p>
            <a:pPr algn="ctr"/>
            <a:r>
              <a:rPr lang="fr-FR" sz="2000" b="1" dirty="0">
                <a:solidFill>
                  <a:srgbClr val="FF0000"/>
                </a:solidFill>
                <a:latin typeface="Times New Roman" panose="02020603050405020304" pitchFamily="18" charset="0"/>
              </a:rPr>
              <a:t>Partie 1: Glycogénolyse</a:t>
            </a:r>
            <a:endParaRPr lang="fr-FR" sz="2000" dirty="0">
              <a:solidFill>
                <a:srgbClr val="FF0000"/>
              </a:solidFill>
            </a:endParaRPr>
          </a:p>
        </p:txBody>
      </p:sp>
      <p:sp>
        <p:nvSpPr>
          <p:cNvPr id="23" name="Rectangle 22"/>
          <p:cNvSpPr/>
          <p:nvPr/>
        </p:nvSpPr>
        <p:spPr>
          <a:xfrm>
            <a:off x="7178912" y="1392812"/>
            <a:ext cx="4124088" cy="1508105"/>
          </a:xfrm>
          <a:prstGeom prst="rect">
            <a:avLst/>
          </a:prstGeom>
        </p:spPr>
        <p:txBody>
          <a:bodyPr wrap="square">
            <a:spAutoFit/>
          </a:bodyPr>
          <a:lstStyle/>
          <a:p>
            <a:r>
              <a:rPr lang="fr-FR" sz="2000" b="1" dirty="0">
                <a:solidFill>
                  <a:srgbClr val="FF0000"/>
                </a:solidFill>
                <a:latin typeface="Times New Roman" panose="02020603050405020304" pitchFamily="18" charset="0"/>
              </a:rPr>
              <a:t>Partie 2:  Glyconéogenèse</a:t>
            </a:r>
          </a:p>
          <a:p>
            <a:endParaRPr lang="fr-FR" b="1" dirty="0">
              <a:solidFill>
                <a:srgbClr val="000000"/>
              </a:solidFill>
              <a:latin typeface="Times New Roman" panose="02020603050405020304" pitchFamily="18" charset="0"/>
            </a:endParaRPr>
          </a:p>
          <a:p>
            <a:pPr marL="285750" indent="-285750">
              <a:buFont typeface="Arial" panose="020B0604020202020204" pitchFamily="34" charset="0"/>
              <a:buChar char="•"/>
            </a:pPr>
            <a:r>
              <a:rPr lang="fr-FR" dirty="0"/>
              <a:t>Lactate</a:t>
            </a:r>
          </a:p>
          <a:p>
            <a:pPr marL="285750" indent="-285750">
              <a:buFont typeface="Arial" panose="020B0604020202020204" pitchFamily="34" charset="0"/>
              <a:buChar char="•"/>
            </a:pPr>
            <a:r>
              <a:rPr lang="fr-FR" dirty="0"/>
              <a:t>Glycérol</a:t>
            </a:r>
          </a:p>
          <a:p>
            <a:pPr marL="285750" indent="-285750">
              <a:buFont typeface="Arial" panose="020B0604020202020204" pitchFamily="34" charset="0"/>
              <a:buChar char="•"/>
            </a:pPr>
            <a:r>
              <a:rPr lang="fr-FR" dirty="0"/>
              <a:t>Carbone des AA</a:t>
            </a:r>
          </a:p>
        </p:txBody>
      </p:sp>
      <p:sp>
        <p:nvSpPr>
          <p:cNvPr id="24" name="Rectangle 23"/>
          <p:cNvSpPr/>
          <p:nvPr/>
        </p:nvSpPr>
        <p:spPr>
          <a:xfrm>
            <a:off x="835469" y="3525504"/>
            <a:ext cx="10131593" cy="2308324"/>
          </a:xfrm>
          <a:prstGeom prst="rect">
            <a:avLst/>
          </a:prstGeom>
        </p:spPr>
        <p:txBody>
          <a:bodyPr wrap="square">
            <a:spAutoFit/>
          </a:bodyPr>
          <a:lstStyle/>
          <a:p>
            <a:pPr marL="285750" indent="-285750" algn="just">
              <a:buFont typeface="Arial" panose="020B0604020202020204" pitchFamily="34" charset="0"/>
              <a:buChar char="•"/>
            </a:pPr>
            <a:r>
              <a:rPr lang="fr-FR" sz="2400" dirty="0">
                <a:solidFill>
                  <a:srgbClr val="000000"/>
                </a:solidFill>
                <a:latin typeface="Times New Roman" panose="02020603050405020304" pitchFamily="18" charset="0"/>
              </a:rPr>
              <a:t>Le besoin en glucose est de 105g/j durant le premiers jours puis diminue à 75g/j après quelques jours dû à une augmentation des corps cétoniques  (utilisés par le muscle cardiaque…)</a:t>
            </a:r>
          </a:p>
          <a:p>
            <a:pPr marL="285750" indent="-285750" algn="just">
              <a:buFont typeface="Arial" panose="020B0604020202020204" pitchFamily="34" charset="0"/>
              <a:buChar char="•"/>
            </a:pPr>
            <a:endParaRPr lang="fr-FR" sz="2400" dirty="0">
              <a:solidFill>
                <a:srgbClr val="000000"/>
              </a:solidFill>
              <a:latin typeface="Times New Roman" panose="02020603050405020304" pitchFamily="18" charset="0"/>
            </a:endParaRPr>
          </a:p>
          <a:p>
            <a:pPr marL="285750" indent="-285750" algn="just">
              <a:buFont typeface="Arial" panose="020B0604020202020204" pitchFamily="34" charset="0"/>
              <a:buChar char="•"/>
            </a:pPr>
            <a:r>
              <a:rPr lang="fr-FR" sz="2400" dirty="0">
                <a:solidFill>
                  <a:srgbClr val="000000"/>
                </a:solidFill>
                <a:latin typeface="Times New Roman" panose="02020603050405020304" pitchFamily="18" charset="0"/>
              </a:rPr>
              <a:t>1g de glucose utilisant AA comme précurseur nécessite le catabolisme de 1,75g de protéines </a:t>
            </a:r>
            <a:endParaRPr lang="fr-FR" sz="2400" dirty="0"/>
          </a:p>
        </p:txBody>
      </p:sp>
      <p:sp>
        <p:nvSpPr>
          <p:cNvPr id="25" name="Rectangle 24"/>
          <p:cNvSpPr/>
          <p:nvPr/>
        </p:nvSpPr>
        <p:spPr>
          <a:xfrm>
            <a:off x="1224797" y="6057669"/>
            <a:ext cx="9592733" cy="461665"/>
          </a:xfrm>
          <a:prstGeom prst="rect">
            <a:avLst/>
          </a:prstGeom>
        </p:spPr>
        <p:txBody>
          <a:bodyPr wrap="square">
            <a:spAutoFit/>
          </a:bodyPr>
          <a:lstStyle/>
          <a:p>
            <a:r>
              <a:rPr lang="fr-FR" sz="2400" dirty="0">
                <a:solidFill>
                  <a:srgbClr val="3612BA"/>
                </a:solidFill>
                <a:latin typeface="Times New Roman" panose="02020603050405020304" pitchFamily="18" charset="0"/>
              </a:rPr>
              <a:t>Clairement cette contribution ne peut durer sans perte fonctionnelle</a:t>
            </a:r>
            <a:endParaRPr lang="fr-FR" sz="2400" dirty="0"/>
          </a:p>
        </p:txBody>
      </p:sp>
      <p:sp>
        <p:nvSpPr>
          <p:cNvPr id="26" name="Flèche courbée vers la droite 25"/>
          <p:cNvSpPr/>
          <p:nvPr/>
        </p:nvSpPr>
        <p:spPr>
          <a:xfrm>
            <a:off x="160867" y="5376334"/>
            <a:ext cx="914399" cy="1143000"/>
          </a:xfrm>
          <a:prstGeom prst="curvedRightArrow">
            <a:avLst>
              <a:gd name="adj1" fmla="val 25000"/>
              <a:gd name="adj2" fmla="val 518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Rectangle avec flèche vers la droite 26"/>
          <p:cNvSpPr/>
          <p:nvPr/>
        </p:nvSpPr>
        <p:spPr>
          <a:xfrm>
            <a:off x="1363133" y="1244600"/>
            <a:ext cx="4792134" cy="762000"/>
          </a:xfrm>
          <a:prstGeom prst="rightArrowCallout">
            <a:avLst>
              <a:gd name="adj1" fmla="val 25000"/>
              <a:gd name="adj2" fmla="val 25000"/>
              <a:gd name="adj3" fmla="val 109444"/>
              <a:gd name="adj4" fmla="val 6497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412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929529" y="900440"/>
            <a:ext cx="10305543" cy="3468331"/>
          </a:xfrm>
          <a:prstGeom prst="rect">
            <a:avLst/>
          </a:prstGeom>
        </p:spPr>
      </p:pic>
      <p:sp>
        <p:nvSpPr>
          <p:cNvPr id="4" name="Rectangle 3"/>
          <p:cNvSpPr/>
          <p:nvPr/>
        </p:nvSpPr>
        <p:spPr>
          <a:xfrm>
            <a:off x="710910" y="4818579"/>
            <a:ext cx="10524162" cy="1569660"/>
          </a:xfrm>
          <a:prstGeom prst="rect">
            <a:avLst/>
          </a:prstGeom>
        </p:spPr>
        <p:txBody>
          <a:bodyPr wrap="square">
            <a:spAutoFit/>
          </a:bodyPr>
          <a:lstStyle/>
          <a:p>
            <a:r>
              <a:rPr lang="fr-FR" sz="2400" b="1" dirty="0"/>
              <a:t>Le jeûne du Ramadan peut entraîner une perte de poids qui reste transitoire, le poids est rétabli un mois après le jeûne. </a:t>
            </a:r>
          </a:p>
          <a:p>
            <a:r>
              <a:rPr lang="fr-FR" sz="2400" b="1" dirty="0"/>
              <a:t>La perte de poids n’est pas liée à une perte de la masse maigre (protéines), pendant le jeûne du Ramadan. </a:t>
            </a:r>
          </a:p>
        </p:txBody>
      </p:sp>
      <p:sp>
        <p:nvSpPr>
          <p:cNvPr id="5" name="Rectangle 4"/>
          <p:cNvSpPr/>
          <p:nvPr/>
        </p:nvSpPr>
        <p:spPr>
          <a:xfrm>
            <a:off x="113016" y="250803"/>
            <a:ext cx="11938571" cy="487506"/>
          </a:xfrm>
          <a:prstGeom prst="rect">
            <a:avLst/>
          </a:prstGeom>
          <a:solidFill>
            <a:srgbClr val="FF0000"/>
          </a:solidFill>
        </p:spPr>
        <p:txBody>
          <a:bodyPr wrap="square">
            <a:spAutoFit/>
          </a:bodyPr>
          <a:lstStyle/>
          <a:p>
            <a:pPr algn="ctr">
              <a:lnSpc>
                <a:spcPct val="107000"/>
              </a:lnSpc>
              <a:spcAft>
                <a:spcPts val="0"/>
              </a:spcAft>
            </a:pPr>
            <a:r>
              <a:rPr lang="en-US" sz="2400" b="1" dirty="0" err="1">
                <a:solidFill>
                  <a:schemeClr val="bg1"/>
                </a:solidFill>
                <a:latin typeface="Lucida Fax" panose="02060602050505020204" pitchFamily="18" charset="0"/>
                <a:ea typeface="Calibri" panose="020F0502020204030204" pitchFamily="34" charset="0"/>
                <a:cs typeface="Lucida Fax" panose="02060602050505020204" pitchFamily="18" charset="0"/>
              </a:rPr>
              <a:t>Jeûne</a:t>
            </a:r>
            <a:r>
              <a:rPr lang="en-US" sz="2400" b="1" dirty="0">
                <a:solidFill>
                  <a:schemeClr val="bg1"/>
                </a:solidFill>
                <a:latin typeface="Lucida Fax" panose="02060602050505020204" pitchFamily="18" charset="0"/>
                <a:ea typeface="Calibri" panose="020F0502020204030204" pitchFamily="34" charset="0"/>
                <a:cs typeface="Lucida Fax" panose="02060602050505020204" pitchFamily="18" charset="0"/>
              </a:rPr>
              <a:t> de Ramadan fait </a:t>
            </a:r>
            <a:r>
              <a:rPr lang="en-US" sz="2400" b="1" dirty="0" err="1">
                <a:solidFill>
                  <a:schemeClr val="bg1"/>
                </a:solidFill>
                <a:latin typeface="Lucida Fax" panose="02060602050505020204" pitchFamily="18" charset="0"/>
                <a:ea typeface="Calibri" panose="020F0502020204030204" pitchFamily="34" charset="0"/>
                <a:cs typeface="Lucida Fax" panose="02060602050505020204" pitchFamily="18" charset="0"/>
              </a:rPr>
              <a:t>diminuer</a:t>
            </a:r>
            <a:r>
              <a:rPr lang="en-US" sz="2400" b="1" dirty="0">
                <a:solidFill>
                  <a:schemeClr val="bg1"/>
                </a:solidFill>
                <a:latin typeface="Lucida Fax" panose="02060602050505020204" pitchFamily="18" charset="0"/>
                <a:ea typeface="Calibri" panose="020F0502020204030204" pitchFamily="34" charset="0"/>
                <a:cs typeface="Lucida Fax" panose="02060602050505020204" pitchFamily="18" charset="0"/>
              </a:rPr>
              <a:t> la </a:t>
            </a:r>
            <a:r>
              <a:rPr lang="en-US" sz="2400" b="1" dirty="0" err="1">
                <a:solidFill>
                  <a:schemeClr val="bg1"/>
                </a:solidFill>
                <a:latin typeface="Lucida Fax" panose="02060602050505020204" pitchFamily="18" charset="0"/>
                <a:ea typeface="Calibri" panose="020F0502020204030204" pitchFamily="34" charset="0"/>
                <a:cs typeface="Lucida Fax" panose="02060602050505020204" pitchFamily="18" charset="0"/>
              </a:rPr>
              <a:t>M.Grasse</a:t>
            </a:r>
            <a:r>
              <a:rPr lang="en-US" sz="2400" b="1" dirty="0">
                <a:solidFill>
                  <a:schemeClr val="bg1"/>
                </a:solidFill>
                <a:latin typeface="Lucida Fax" panose="02060602050505020204" pitchFamily="18" charset="0"/>
                <a:ea typeface="Calibri" panose="020F0502020204030204" pitchFamily="34" charset="0"/>
                <a:cs typeface="Lucida Fax" panose="02060602050505020204" pitchFamily="18" charset="0"/>
              </a:rPr>
              <a:t> </a:t>
            </a:r>
            <a:r>
              <a:rPr lang="en-US" sz="2400" b="1" dirty="0" err="1">
                <a:solidFill>
                  <a:schemeClr val="bg1"/>
                </a:solidFill>
                <a:latin typeface="Lucida Fax" panose="02060602050505020204" pitchFamily="18" charset="0"/>
                <a:ea typeface="Calibri" panose="020F0502020204030204" pitchFamily="34" charset="0"/>
                <a:cs typeface="Lucida Fax" panose="02060602050505020204" pitchFamily="18" charset="0"/>
              </a:rPr>
              <a:t>mais</a:t>
            </a:r>
            <a:r>
              <a:rPr lang="en-US" sz="2400" b="1" dirty="0">
                <a:solidFill>
                  <a:schemeClr val="bg1"/>
                </a:solidFill>
                <a:latin typeface="Lucida Fax" panose="02060602050505020204" pitchFamily="18" charset="0"/>
                <a:ea typeface="Calibri" panose="020F0502020204030204" pitchFamily="34" charset="0"/>
                <a:cs typeface="Lucida Fax" panose="02060602050505020204" pitchFamily="18" charset="0"/>
              </a:rPr>
              <a:t> pas la M. </a:t>
            </a:r>
            <a:r>
              <a:rPr lang="en-US" sz="2400" b="1" dirty="0" err="1">
                <a:solidFill>
                  <a:schemeClr val="bg1"/>
                </a:solidFill>
                <a:latin typeface="Lucida Fax" panose="02060602050505020204" pitchFamily="18" charset="0"/>
                <a:ea typeface="Calibri" panose="020F0502020204030204" pitchFamily="34" charset="0"/>
                <a:cs typeface="Lucida Fax" panose="02060602050505020204" pitchFamily="18" charset="0"/>
              </a:rPr>
              <a:t>maigre</a:t>
            </a:r>
            <a:endParaRPr lang="fr-FR" sz="16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ZoneTexte 2"/>
          <p:cNvSpPr txBox="1"/>
          <p:nvPr/>
        </p:nvSpPr>
        <p:spPr>
          <a:xfrm>
            <a:off x="2340245" y="900440"/>
            <a:ext cx="1534332" cy="369332"/>
          </a:xfrm>
          <a:prstGeom prst="rect">
            <a:avLst/>
          </a:prstGeom>
          <a:noFill/>
        </p:spPr>
        <p:txBody>
          <a:bodyPr wrap="square" rtlCol="0">
            <a:spAutoFit/>
          </a:bodyPr>
          <a:lstStyle/>
          <a:p>
            <a:r>
              <a:rPr lang="fr-FR" b="1" dirty="0"/>
              <a:t>Masse Grasse</a:t>
            </a:r>
          </a:p>
        </p:txBody>
      </p:sp>
      <p:sp>
        <p:nvSpPr>
          <p:cNvPr id="6" name="ZoneTexte 5"/>
          <p:cNvSpPr txBox="1"/>
          <p:nvPr/>
        </p:nvSpPr>
        <p:spPr>
          <a:xfrm>
            <a:off x="8056537" y="900440"/>
            <a:ext cx="1534332" cy="369332"/>
          </a:xfrm>
          <a:prstGeom prst="rect">
            <a:avLst/>
          </a:prstGeom>
          <a:noFill/>
        </p:spPr>
        <p:txBody>
          <a:bodyPr wrap="square" rtlCol="0">
            <a:spAutoFit/>
          </a:bodyPr>
          <a:lstStyle/>
          <a:p>
            <a:r>
              <a:rPr lang="fr-FR" b="1" dirty="0"/>
              <a:t>Masse Maigre</a:t>
            </a:r>
          </a:p>
        </p:txBody>
      </p:sp>
    </p:spTree>
    <p:extLst>
      <p:ext uri="{BB962C8B-B14F-4D97-AF65-F5344CB8AC3E}">
        <p14:creationId xmlns:p14="http://schemas.microsoft.com/office/powerpoint/2010/main" val="145468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51195" b="58704"/>
          <a:stretch/>
        </p:blipFill>
        <p:spPr>
          <a:xfrm>
            <a:off x="2264667" y="1502112"/>
            <a:ext cx="7416045" cy="4785672"/>
          </a:xfrm>
          <a:prstGeom prst="rect">
            <a:avLst/>
          </a:prstGeom>
        </p:spPr>
      </p:pic>
      <p:sp>
        <p:nvSpPr>
          <p:cNvPr id="3" name="ZoneTexte 2"/>
          <p:cNvSpPr txBox="1"/>
          <p:nvPr/>
        </p:nvSpPr>
        <p:spPr>
          <a:xfrm>
            <a:off x="277402" y="318499"/>
            <a:ext cx="11914598" cy="523220"/>
          </a:xfrm>
          <a:prstGeom prst="rect">
            <a:avLst/>
          </a:prstGeom>
          <a:solidFill>
            <a:srgbClr val="FF0000"/>
          </a:solidFill>
        </p:spPr>
        <p:txBody>
          <a:bodyPr wrap="square" rtlCol="0">
            <a:spAutoFit/>
          </a:bodyPr>
          <a:lstStyle/>
          <a:p>
            <a:pPr algn="ctr"/>
            <a:r>
              <a:rPr lang="fr-FR" sz="2800" b="1" dirty="0">
                <a:solidFill>
                  <a:schemeClr val="bg1"/>
                </a:solidFill>
              </a:rPr>
              <a:t>Variation du quotient respiratoire au cours de l’exercice à la 1ere et 4eme Sem </a:t>
            </a:r>
          </a:p>
        </p:txBody>
      </p:sp>
      <p:sp>
        <p:nvSpPr>
          <p:cNvPr id="4" name="ZoneTexte 3"/>
          <p:cNvSpPr txBox="1"/>
          <p:nvPr/>
        </p:nvSpPr>
        <p:spPr>
          <a:xfrm>
            <a:off x="9308386" y="6287784"/>
            <a:ext cx="2743201" cy="307777"/>
          </a:xfrm>
          <a:prstGeom prst="rect">
            <a:avLst/>
          </a:prstGeom>
          <a:noFill/>
        </p:spPr>
        <p:txBody>
          <a:bodyPr wrap="square" rtlCol="0">
            <a:spAutoFit/>
          </a:bodyPr>
          <a:lstStyle/>
          <a:p>
            <a:r>
              <a:rPr lang="fr-FR" sz="1400" dirty="0" err="1"/>
              <a:t>Stannard</a:t>
            </a:r>
            <a:r>
              <a:rPr lang="fr-FR" sz="1400" dirty="0"/>
              <a:t> &amp;Thompson et al. 2008</a:t>
            </a:r>
          </a:p>
        </p:txBody>
      </p:sp>
    </p:spTree>
    <p:extLst>
      <p:ext uri="{BB962C8B-B14F-4D97-AF65-F5344CB8AC3E}">
        <p14:creationId xmlns:p14="http://schemas.microsoft.com/office/powerpoint/2010/main" val="1555816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53117" b="59329"/>
          <a:stretch/>
        </p:blipFill>
        <p:spPr>
          <a:xfrm>
            <a:off x="2342507" y="1126657"/>
            <a:ext cx="6652681" cy="4401456"/>
          </a:xfrm>
          <a:prstGeom prst="rect">
            <a:avLst/>
          </a:prstGeom>
        </p:spPr>
      </p:pic>
      <p:sp>
        <p:nvSpPr>
          <p:cNvPr id="3" name="ZoneTexte 2"/>
          <p:cNvSpPr txBox="1"/>
          <p:nvPr/>
        </p:nvSpPr>
        <p:spPr>
          <a:xfrm>
            <a:off x="277402" y="318499"/>
            <a:ext cx="11620072" cy="523220"/>
          </a:xfrm>
          <a:prstGeom prst="rect">
            <a:avLst/>
          </a:prstGeom>
          <a:solidFill>
            <a:srgbClr val="FF0000"/>
          </a:solidFill>
        </p:spPr>
        <p:txBody>
          <a:bodyPr wrap="square" rtlCol="0">
            <a:spAutoFit/>
          </a:bodyPr>
          <a:lstStyle/>
          <a:p>
            <a:pPr algn="ctr"/>
            <a:r>
              <a:rPr lang="fr-FR" sz="2800" b="1" dirty="0">
                <a:solidFill>
                  <a:schemeClr val="bg1"/>
                </a:solidFill>
              </a:rPr>
              <a:t>Variation du quotient respiratoire au cours de l’exercice à la fin de Ramadan </a:t>
            </a:r>
          </a:p>
        </p:txBody>
      </p:sp>
      <p:sp>
        <p:nvSpPr>
          <p:cNvPr id="4" name="ZoneTexte 3"/>
          <p:cNvSpPr txBox="1"/>
          <p:nvPr/>
        </p:nvSpPr>
        <p:spPr>
          <a:xfrm>
            <a:off x="9308387" y="6287784"/>
            <a:ext cx="2116476" cy="307777"/>
          </a:xfrm>
          <a:prstGeom prst="rect">
            <a:avLst/>
          </a:prstGeom>
          <a:noFill/>
        </p:spPr>
        <p:txBody>
          <a:bodyPr wrap="square" rtlCol="0">
            <a:spAutoFit/>
          </a:bodyPr>
          <a:lstStyle/>
          <a:p>
            <a:r>
              <a:rPr lang="fr-FR" sz="1400" dirty="0" err="1"/>
              <a:t>Bouhlel</a:t>
            </a:r>
            <a:r>
              <a:rPr lang="fr-FR" sz="1400" dirty="0"/>
              <a:t> et al. 2006</a:t>
            </a:r>
          </a:p>
        </p:txBody>
      </p:sp>
    </p:spTree>
    <p:extLst>
      <p:ext uri="{BB962C8B-B14F-4D97-AF65-F5344CB8AC3E}">
        <p14:creationId xmlns:p14="http://schemas.microsoft.com/office/powerpoint/2010/main" val="2314931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rotWithShape="1">
          <a:blip r:embed="rId2"/>
          <a:srcRect l="22164" t="55184" r="20826" b="4705"/>
          <a:stretch/>
        </p:blipFill>
        <p:spPr>
          <a:xfrm>
            <a:off x="1530849" y="1216241"/>
            <a:ext cx="8563062" cy="4594918"/>
          </a:xfrm>
          <a:prstGeom prst="rect">
            <a:avLst/>
          </a:prstGeom>
        </p:spPr>
      </p:pic>
      <p:sp>
        <p:nvSpPr>
          <p:cNvPr id="3" name="ZoneTexte 2"/>
          <p:cNvSpPr txBox="1"/>
          <p:nvPr/>
        </p:nvSpPr>
        <p:spPr>
          <a:xfrm>
            <a:off x="277402" y="318499"/>
            <a:ext cx="11620072" cy="523220"/>
          </a:xfrm>
          <a:prstGeom prst="rect">
            <a:avLst/>
          </a:prstGeom>
          <a:solidFill>
            <a:srgbClr val="FF0000"/>
          </a:solidFill>
        </p:spPr>
        <p:txBody>
          <a:bodyPr wrap="square" rtlCol="0">
            <a:spAutoFit/>
          </a:bodyPr>
          <a:lstStyle/>
          <a:p>
            <a:pPr algn="ctr"/>
            <a:r>
              <a:rPr lang="fr-FR" sz="2800" b="1" dirty="0">
                <a:solidFill>
                  <a:schemeClr val="bg1"/>
                </a:solidFill>
              </a:rPr>
              <a:t>Oxydation des lipides au cours de l’exercice durant Ramadan </a:t>
            </a:r>
          </a:p>
        </p:txBody>
      </p:sp>
      <p:sp>
        <p:nvSpPr>
          <p:cNvPr id="4" name="ZoneTexte 3"/>
          <p:cNvSpPr txBox="1"/>
          <p:nvPr/>
        </p:nvSpPr>
        <p:spPr>
          <a:xfrm>
            <a:off x="9308387" y="6287784"/>
            <a:ext cx="2116476" cy="307777"/>
          </a:xfrm>
          <a:prstGeom prst="rect">
            <a:avLst/>
          </a:prstGeom>
          <a:noFill/>
        </p:spPr>
        <p:txBody>
          <a:bodyPr wrap="square" rtlCol="0">
            <a:spAutoFit/>
          </a:bodyPr>
          <a:lstStyle/>
          <a:p>
            <a:r>
              <a:rPr lang="fr-FR" sz="1400" dirty="0" err="1"/>
              <a:t>Bouhlel</a:t>
            </a:r>
            <a:r>
              <a:rPr lang="fr-FR" sz="1400" dirty="0"/>
              <a:t> et al. 2006</a:t>
            </a:r>
          </a:p>
        </p:txBody>
      </p:sp>
    </p:spTree>
    <p:extLst>
      <p:ext uri="{BB962C8B-B14F-4D97-AF65-F5344CB8AC3E}">
        <p14:creationId xmlns:p14="http://schemas.microsoft.com/office/powerpoint/2010/main" val="378835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952" y="805455"/>
            <a:ext cx="11546238" cy="5016758"/>
          </a:xfrm>
          <a:prstGeom prst="rect">
            <a:avLst/>
          </a:prstGeom>
        </p:spPr>
        <p:txBody>
          <a:bodyPr wrap="square">
            <a:spAutoFit/>
          </a:bodyPr>
          <a:lstStyle/>
          <a:p>
            <a:pPr marL="457200" indent="-457200">
              <a:buFont typeface="Arial" panose="020B0604020202020204" pitchFamily="34" charset="0"/>
              <a:buChar char="•"/>
            </a:pPr>
            <a:r>
              <a:rPr lang="fr-FR" sz="3200" dirty="0"/>
              <a:t>le jeûne de Ramadan se traduit sur le plan métabolique:</a:t>
            </a:r>
          </a:p>
          <a:p>
            <a:pPr marL="914400" lvl="1" indent="-457200">
              <a:buFont typeface="Arial" panose="020B0604020202020204" pitchFamily="34" charset="0"/>
              <a:buChar char="•"/>
            </a:pPr>
            <a:r>
              <a:rPr lang="fr-FR" sz="3200" dirty="0"/>
              <a:t> à un recours accru de l'oxydation des lipides au repos et pendant l'exercice, </a:t>
            </a:r>
          </a:p>
          <a:p>
            <a:pPr marL="914400" lvl="1" indent="-457200">
              <a:buFont typeface="Arial" panose="020B0604020202020204" pitchFamily="34" charset="0"/>
              <a:buChar char="•"/>
            </a:pPr>
            <a:r>
              <a:rPr lang="fr-FR" sz="3200" dirty="0"/>
              <a:t>et une capacité accrue du muscle squelettique et le foie à stocker des glucides.</a:t>
            </a:r>
          </a:p>
          <a:p>
            <a:pPr marL="914400" lvl="1"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dirty="0"/>
              <a:t>Ramadan favorise les capacités du corps à mieux utiliser les lipides au repos et pendant l'exercice. Si la charge d’entraînement est maintenue (adéquate) pendant  Ramadan, ces adaptations sont plus prononcées.</a:t>
            </a:r>
          </a:p>
        </p:txBody>
      </p:sp>
    </p:spTree>
    <p:extLst>
      <p:ext uri="{BB962C8B-B14F-4D97-AF65-F5344CB8AC3E}">
        <p14:creationId xmlns:p14="http://schemas.microsoft.com/office/powerpoint/2010/main" val="331693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95947" y="1900372"/>
            <a:ext cx="11127782" cy="2062103"/>
          </a:xfrm>
          <a:prstGeom prst="rect">
            <a:avLst/>
          </a:prstGeom>
          <a:solidFill>
            <a:srgbClr val="FF0000"/>
          </a:solidFill>
        </p:spPr>
        <p:txBody>
          <a:bodyPr wrap="square" rtlCol="0">
            <a:spAutoFit/>
          </a:bodyPr>
          <a:lstStyle/>
          <a:p>
            <a:pPr algn="ctr"/>
            <a:r>
              <a:rPr lang="fr-FR" sz="4800" b="1" dirty="0">
                <a:solidFill>
                  <a:schemeClr val="bg1"/>
                </a:solidFill>
              </a:rPr>
              <a:t>III. Ramadan</a:t>
            </a:r>
            <a:r>
              <a:rPr lang="fr-FR" sz="4000" b="1" dirty="0">
                <a:solidFill>
                  <a:schemeClr val="bg1"/>
                </a:solidFill>
              </a:rPr>
              <a:t> et</a:t>
            </a:r>
          </a:p>
          <a:p>
            <a:pPr algn="ctr"/>
            <a:r>
              <a:rPr lang="fr-FR" sz="4000" b="1" dirty="0">
                <a:solidFill>
                  <a:schemeClr val="bg1"/>
                </a:solidFill>
              </a:rPr>
              <a:t>hydratation, composition corporelle, </a:t>
            </a:r>
          </a:p>
          <a:p>
            <a:pPr algn="ctr"/>
            <a:r>
              <a:rPr lang="fr-FR" sz="4000" b="1" dirty="0">
                <a:solidFill>
                  <a:schemeClr val="bg1"/>
                </a:solidFill>
              </a:rPr>
              <a:t>ration alimentaire, sommeil</a:t>
            </a:r>
          </a:p>
        </p:txBody>
      </p:sp>
    </p:spTree>
    <p:extLst>
      <p:ext uri="{BB962C8B-B14F-4D97-AF65-F5344CB8AC3E}">
        <p14:creationId xmlns:p14="http://schemas.microsoft.com/office/powerpoint/2010/main" val="2892239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0445" y="2957405"/>
            <a:ext cx="10515600" cy="1325563"/>
          </a:xfrm>
          <a:solidFill>
            <a:srgbClr val="FF0000"/>
          </a:solidFill>
        </p:spPr>
        <p:txBody>
          <a:bodyPr>
            <a:normAutofit/>
          </a:bodyPr>
          <a:lstStyle/>
          <a:p>
            <a:pPr algn="ctr"/>
            <a:r>
              <a:rPr lang="fr-FR" sz="4800" b="1" dirty="0">
                <a:solidFill>
                  <a:schemeClr val="bg1"/>
                </a:solidFill>
              </a:rPr>
              <a:t>Introduction</a:t>
            </a:r>
          </a:p>
        </p:txBody>
      </p:sp>
    </p:spTree>
    <p:extLst>
      <p:ext uri="{BB962C8B-B14F-4D97-AF65-F5344CB8AC3E}">
        <p14:creationId xmlns:p14="http://schemas.microsoft.com/office/powerpoint/2010/main" val="3676696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5294" y="2360857"/>
            <a:ext cx="11176986" cy="1569660"/>
          </a:xfrm>
          <a:prstGeom prst="rect">
            <a:avLst/>
          </a:prstGeom>
          <a:solidFill>
            <a:srgbClr val="0000FF"/>
          </a:solidFill>
        </p:spPr>
        <p:txBody>
          <a:bodyPr wrap="square" rtlCol="0">
            <a:spAutoFit/>
          </a:bodyPr>
          <a:lstStyle/>
          <a:p>
            <a:pPr algn="ctr"/>
            <a:endParaRPr lang="fr-FR" sz="3200" b="1" dirty="0">
              <a:solidFill>
                <a:schemeClr val="bg1"/>
              </a:solidFill>
            </a:endParaRPr>
          </a:p>
          <a:p>
            <a:pPr algn="ctr"/>
            <a:r>
              <a:rPr lang="fr-FR" sz="3200" b="1" dirty="0">
                <a:solidFill>
                  <a:schemeClr val="bg1"/>
                </a:solidFill>
              </a:rPr>
              <a:t>Hydratation</a:t>
            </a:r>
          </a:p>
          <a:p>
            <a:pPr algn="ctr"/>
            <a:endParaRPr lang="fr-FR" sz="3200" b="1" dirty="0">
              <a:solidFill>
                <a:schemeClr val="bg1"/>
              </a:solidFill>
            </a:endParaRPr>
          </a:p>
        </p:txBody>
      </p:sp>
    </p:spTree>
    <p:extLst>
      <p:ext uri="{BB962C8B-B14F-4D97-AF65-F5344CB8AC3E}">
        <p14:creationId xmlns:p14="http://schemas.microsoft.com/office/powerpoint/2010/main" val="4243148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srcRect r="10393"/>
          <a:stretch/>
        </p:blipFill>
        <p:spPr>
          <a:xfrm>
            <a:off x="1388267" y="1220269"/>
            <a:ext cx="8964602" cy="5249111"/>
          </a:xfrm>
          <a:prstGeom prst="rect">
            <a:avLst/>
          </a:prstGeom>
        </p:spPr>
      </p:pic>
      <p:sp>
        <p:nvSpPr>
          <p:cNvPr id="2" name="object 2"/>
          <p:cNvSpPr txBox="1"/>
          <p:nvPr/>
        </p:nvSpPr>
        <p:spPr>
          <a:xfrm>
            <a:off x="4531646" y="761682"/>
            <a:ext cx="3128691" cy="2345974"/>
          </a:xfrm>
          <a:prstGeom prst="rect">
            <a:avLst/>
          </a:prstGeom>
        </p:spPr>
        <p:txBody>
          <a:bodyPr wrap="square" lIns="0" tIns="0" rIns="0" bIns="0" rtlCol="0">
            <a:noAutofit/>
          </a:bodyPr>
          <a:lstStyle/>
          <a:p>
            <a:pPr marL="17384">
              <a:lnSpc>
                <a:spcPts val="684"/>
              </a:lnSpc>
            </a:pPr>
            <a:endParaRPr sz="684"/>
          </a:p>
        </p:txBody>
      </p:sp>
      <p:sp>
        <p:nvSpPr>
          <p:cNvPr id="37" name="ZoneTexte 36"/>
          <p:cNvSpPr txBox="1"/>
          <p:nvPr/>
        </p:nvSpPr>
        <p:spPr>
          <a:xfrm>
            <a:off x="1233796" y="361572"/>
            <a:ext cx="9607550" cy="400110"/>
          </a:xfrm>
          <a:prstGeom prst="rect">
            <a:avLst/>
          </a:prstGeom>
          <a:solidFill>
            <a:srgbClr val="FF0000"/>
          </a:solidFill>
        </p:spPr>
        <p:txBody>
          <a:bodyPr wrap="square" rtlCol="0">
            <a:spAutoFit/>
          </a:bodyPr>
          <a:lstStyle/>
          <a:p>
            <a:pPr algn="ctr"/>
            <a:r>
              <a:rPr lang="fr-FR" sz="2000" b="1" dirty="0">
                <a:solidFill>
                  <a:schemeClr val="bg1"/>
                </a:solidFill>
              </a:rPr>
              <a:t>Hydratation et Ramadan</a:t>
            </a:r>
          </a:p>
        </p:txBody>
      </p:sp>
      <p:sp>
        <p:nvSpPr>
          <p:cNvPr id="38" name="Rectangle 37"/>
          <p:cNvSpPr/>
          <p:nvPr/>
        </p:nvSpPr>
        <p:spPr>
          <a:xfrm>
            <a:off x="1140661" y="4986867"/>
            <a:ext cx="9700685" cy="347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140663" y="4309533"/>
            <a:ext cx="9700682" cy="219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1140662" y="4013200"/>
            <a:ext cx="9700683" cy="2963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1140661" y="3666067"/>
            <a:ext cx="9700684" cy="34713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1138322" y="1986802"/>
            <a:ext cx="9703021" cy="34713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1138322" y="1690464"/>
            <a:ext cx="9703021" cy="2709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1138322" y="5706539"/>
            <a:ext cx="9703024" cy="34713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1155250" y="2497677"/>
            <a:ext cx="9703021" cy="34713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ZoneTexte 45"/>
          <p:cNvSpPr txBox="1"/>
          <p:nvPr/>
        </p:nvSpPr>
        <p:spPr>
          <a:xfrm>
            <a:off x="9313333" y="6587066"/>
            <a:ext cx="2650067" cy="307777"/>
          </a:xfrm>
          <a:prstGeom prst="rect">
            <a:avLst/>
          </a:prstGeom>
          <a:noFill/>
        </p:spPr>
        <p:txBody>
          <a:bodyPr wrap="square" rtlCol="0">
            <a:spAutoFit/>
          </a:bodyPr>
          <a:lstStyle/>
          <a:p>
            <a:r>
              <a:rPr lang="fr-FR" sz="1400" dirty="0"/>
              <a:t>Meckel et al. 2008</a:t>
            </a:r>
          </a:p>
        </p:txBody>
      </p:sp>
    </p:spTree>
    <p:extLst>
      <p:ext uri="{BB962C8B-B14F-4D97-AF65-F5344CB8AC3E}">
        <p14:creationId xmlns:p14="http://schemas.microsoft.com/office/powerpoint/2010/main" val="3223276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6116079" y="2179279"/>
            <a:ext cx="1446177" cy="268957"/>
          </a:xfrm>
          <a:prstGeom prst="rect">
            <a:avLst/>
          </a:prstGeom>
        </p:spPr>
        <p:txBody>
          <a:bodyPr wrap="square" lIns="0" tIns="0" rIns="0" bIns="0" rtlCol="0">
            <a:noAutofit/>
          </a:bodyPr>
          <a:lstStyle/>
          <a:p>
            <a:pPr marL="17384">
              <a:lnSpc>
                <a:spcPts val="684"/>
              </a:lnSpc>
            </a:pPr>
            <a:endParaRPr sz="684"/>
          </a:p>
        </p:txBody>
      </p:sp>
      <p:sp>
        <p:nvSpPr>
          <p:cNvPr id="10" name="object 10"/>
          <p:cNvSpPr txBox="1"/>
          <p:nvPr/>
        </p:nvSpPr>
        <p:spPr>
          <a:xfrm>
            <a:off x="6116079" y="2448236"/>
            <a:ext cx="371105" cy="440033"/>
          </a:xfrm>
          <a:prstGeom prst="rect">
            <a:avLst/>
          </a:prstGeom>
        </p:spPr>
        <p:txBody>
          <a:bodyPr wrap="square" lIns="0" tIns="0" rIns="0" bIns="0" rtlCol="0">
            <a:noAutofit/>
          </a:bodyPr>
          <a:lstStyle/>
          <a:p>
            <a:pPr marL="17384">
              <a:lnSpc>
                <a:spcPts val="684"/>
              </a:lnSpc>
            </a:pPr>
            <a:endParaRPr sz="684"/>
          </a:p>
        </p:txBody>
      </p:sp>
      <p:sp>
        <p:nvSpPr>
          <p:cNvPr id="9" name="object 9"/>
          <p:cNvSpPr txBox="1"/>
          <p:nvPr/>
        </p:nvSpPr>
        <p:spPr>
          <a:xfrm>
            <a:off x="6487184" y="2448236"/>
            <a:ext cx="1075072" cy="440033"/>
          </a:xfrm>
          <a:prstGeom prst="rect">
            <a:avLst/>
          </a:prstGeom>
        </p:spPr>
        <p:txBody>
          <a:bodyPr wrap="square" lIns="0" tIns="0" rIns="0" bIns="0" rtlCol="0">
            <a:noAutofit/>
          </a:bodyPr>
          <a:lstStyle/>
          <a:p>
            <a:pPr marL="17384">
              <a:lnSpc>
                <a:spcPts val="684"/>
              </a:lnSpc>
            </a:pPr>
            <a:endParaRPr sz="684"/>
          </a:p>
        </p:txBody>
      </p:sp>
      <p:sp>
        <p:nvSpPr>
          <p:cNvPr id="8" name="object 8"/>
          <p:cNvSpPr txBox="1"/>
          <p:nvPr/>
        </p:nvSpPr>
        <p:spPr>
          <a:xfrm>
            <a:off x="6116079" y="2888270"/>
            <a:ext cx="1446177" cy="124904"/>
          </a:xfrm>
          <a:prstGeom prst="rect">
            <a:avLst/>
          </a:prstGeom>
        </p:spPr>
        <p:txBody>
          <a:bodyPr wrap="square" lIns="0" tIns="0" rIns="0" bIns="0" rtlCol="0">
            <a:noAutofit/>
          </a:bodyPr>
          <a:lstStyle/>
          <a:p>
            <a:pPr marL="17384">
              <a:lnSpc>
                <a:spcPts val="684"/>
              </a:lnSpc>
            </a:pPr>
            <a:endParaRPr sz="684"/>
          </a:p>
        </p:txBody>
      </p:sp>
      <p:sp>
        <p:nvSpPr>
          <p:cNvPr id="7" name="object 7"/>
          <p:cNvSpPr txBox="1"/>
          <p:nvPr/>
        </p:nvSpPr>
        <p:spPr>
          <a:xfrm>
            <a:off x="4673726" y="2184156"/>
            <a:ext cx="1349435" cy="833885"/>
          </a:xfrm>
          <a:prstGeom prst="rect">
            <a:avLst/>
          </a:prstGeom>
        </p:spPr>
        <p:txBody>
          <a:bodyPr wrap="square" lIns="0" tIns="0" rIns="0" bIns="0" rtlCol="0">
            <a:noAutofit/>
          </a:bodyPr>
          <a:lstStyle/>
          <a:p>
            <a:pPr marL="17384">
              <a:lnSpc>
                <a:spcPts val="684"/>
              </a:lnSpc>
            </a:pPr>
            <a:endParaRPr sz="684"/>
          </a:p>
        </p:txBody>
      </p:sp>
      <p:sp>
        <p:nvSpPr>
          <p:cNvPr id="6" name="object 6"/>
          <p:cNvSpPr txBox="1"/>
          <p:nvPr/>
        </p:nvSpPr>
        <p:spPr>
          <a:xfrm>
            <a:off x="4698237" y="1325863"/>
            <a:ext cx="2890617" cy="242246"/>
          </a:xfrm>
          <a:prstGeom prst="rect">
            <a:avLst/>
          </a:prstGeom>
        </p:spPr>
        <p:txBody>
          <a:bodyPr wrap="square" lIns="0" tIns="0" rIns="0" bIns="0" rtlCol="0">
            <a:noAutofit/>
          </a:bodyPr>
          <a:lstStyle/>
          <a:p>
            <a:pPr marL="17384">
              <a:lnSpc>
                <a:spcPts val="684"/>
              </a:lnSpc>
            </a:pPr>
            <a:endParaRPr sz="684"/>
          </a:p>
        </p:txBody>
      </p:sp>
      <p:sp>
        <p:nvSpPr>
          <p:cNvPr id="5" name="object 5"/>
          <p:cNvSpPr txBox="1"/>
          <p:nvPr/>
        </p:nvSpPr>
        <p:spPr>
          <a:xfrm>
            <a:off x="4698237" y="1568109"/>
            <a:ext cx="517714" cy="317797"/>
          </a:xfrm>
          <a:prstGeom prst="rect">
            <a:avLst/>
          </a:prstGeom>
        </p:spPr>
        <p:txBody>
          <a:bodyPr wrap="square" lIns="0" tIns="0" rIns="0" bIns="0" rtlCol="0">
            <a:noAutofit/>
          </a:bodyPr>
          <a:lstStyle/>
          <a:p>
            <a:pPr marL="17384">
              <a:lnSpc>
                <a:spcPts val="684"/>
              </a:lnSpc>
            </a:pPr>
            <a:endParaRPr sz="684"/>
          </a:p>
        </p:txBody>
      </p:sp>
      <p:sp>
        <p:nvSpPr>
          <p:cNvPr id="4" name="object 4"/>
          <p:cNvSpPr txBox="1"/>
          <p:nvPr/>
        </p:nvSpPr>
        <p:spPr>
          <a:xfrm>
            <a:off x="5215951" y="1568109"/>
            <a:ext cx="2372902" cy="317797"/>
          </a:xfrm>
          <a:prstGeom prst="rect">
            <a:avLst/>
          </a:prstGeom>
        </p:spPr>
        <p:txBody>
          <a:bodyPr wrap="square" lIns="0" tIns="0" rIns="0" bIns="0" rtlCol="0">
            <a:noAutofit/>
          </a:bodyPr>
          <a:lstStyle/>
          <a:p>
            <a:pPr marL="17384">
              <a:lnSpc>
                <a:spcPts val="684"/>
              </a:lnSpc>
            </a:pPr>
            <a:endParaRPr sz="684"/>
          </a:p>
        </p:txBody>
      </p:sp>
      <p:sp>
        <p:nvSpPr>
          <p:cNvPr id="3" name="object 3"/>
          <p:cNvSpPr txBox="1"/>
          <p:nvPr/>
        </p:nvSpPr>
        <p:spPr>
          <a:xfrm>
            <a:off x="4698237" y="1885906"/>
            <a:ext cx="2890617" cy="188008"/>
          </a:xfrm>
          <a:prstGeom prst="rect">
            <a:avLst/>
          </a:prstGeom>
        </p:spPr>
        <p:txBody>
          <a:bodyPr wrap="square" lIns="0" tIns="0" rIns="0" bIns="0" rtlCol="0">
            <a:noAutofit/>
          </a:bodyPr>
          <a:lstStyle/>
          <a:p>
            <a:pPr marL="17384">
              <a:lnSpc>
                <a:spcPts val="684"/>
              </a:lnSpc>
            </a:pPr>
            <a:endParaRPr sz="684"/>
          </a:p>
        </p:txBody>
      </p:sp>
      <p:sp>
        <p:nvSpPr>
          <p:cNvPr id="2" name="object 2"/>
          <p:cNvSpPr txBox="1"/>
          <p:nvPr/>
        </p:nvSpPr>
        <p:spPr>
          <a:xfrm>
            <a:off x="4531646" y="761682"/>
            <a:ext cx="3128691" cy="2345974"/>
          </a:xfrm>
          <a:prstGeom prst="rect">
            <a:avLst/>
          </a:prstGeom>
        </p:spPr>
        <p:txBody>
          <a:bodyPr wrap="square" lIns="0" tIns="0" rIns="0" bIns="0" rtlCol="0">
            <a:noAutofit/>
          </a:bodyPr>
          <a:lstStyle/>
          <a:p>
            <a:pPr marL="17384">
              <a:lnSpc>
                <a:spcPts val="684"/>
              </a:lnSpc>
            </a:pPr>
            <a:endParaRPr sz="684"/>
          </a:p>
        </p:txBody>
      </p:sp>
      <p:grpSp>
        <p:nvGrpSpPr>
          <p:cNvPr id="46" name="Groupe 45"/>
          <p:cNvGrpSpPr/>
          <p:nvPr/>
        </p:nvGrpSpPr>
        <p:grpSpPr>
          <a:xfrm>
            <a:off x="1241010" y="1899141"/>
            <a:ext cx="10103749" cy="3354784"/>
            <a:chOff x="4702583" y="1330262"/>
            <a:chExt cx="2876978" cy="739307"/>
          </a:xfrm>
        </p:grpSpPr>
        <p:sp>
          <p:nvSpPr>
            <p:cNvPr id="47" name="object 37"/>
            <p:cNvSpPr/>
            <p:nvPr/>
          </p:nvSpPr>
          <p:spPr>
            <a:xfrm>
              <a:off x="4702583" y="1330262"/>
              <a:ext cx="2876978" cy="739307"/>
            </a:xfrm>
            <a:prstGeom prst="rect">
              <a:avLst/>
            </a:prstGeom>
            <a:blipFill>
              <a:blip r:embed="rId3" cstate="print"/>
              <a:stretch>
                <a:fillRect/>
              </a:stretch>
            </a:blipFill>
          </p:spPr>
          <p:txBody>
            <a:bodyPr wrap="square" lIns="0" tIns="0" rIns="0" bIns="0" rtlCol="0">
              <a:noAutofit/>
            </a:bodyPr>
            <a:lstStyle/>
            <a:p>
              <a:endParaRPr sz="1232"/>
            </a:p>
          </p:txBody>
        </p:sp>
        <p:sp>
          <p:nvSpPr>
            <p:cNvPr id="48" name="object 39"/>
            <p:cNvSpPr/>
            <p:nvPr/>
          </p:nvSpPr>
          <p:spPr>
            <a:xfrm>
              <a:off x="4702583" y="1578354"/>
              <a:ext cx="513368" cy="317797"/>
            </a:xfrm>
            <a:custGeom>
              <a:avLst/>
              <a:gdLst/>
              <a:ahLst/>
              <a:cxnLst/>
              <a:rect l="l" t="t" r="r" b="b"/>
              <a:pathLst>
                <a:path w="750087" h="464337">
                  <a:moveTo>
                    <a:pt x="0" y="464337"/>
                  </a:moveTo>
                  <a:lnTo>
                    <a:pt x="750087" y="464337"/>
                  </a:lnTo>
                  <a:lnTo>
                    <a:pt x="750087" y="0"/>
                  </a:lnTo>
                  <a:lnTo>
                    <a:pt x="0" y="0"/>
                  </a:lnTo>
                  <a:lnTo>
                    <a:pt x="0" y="464337"/>
                  </a:lnTo>
                  <a:close/>
                </a:path>
              </a:pathLst>
            </a:custGeom>
            <a:ln w="28575">
              <a:solidFill>
                <a:srgbClr val="FF0000"/>
              </a:solidFill>
            </a:ln>
          </p:spPr>
          <p:txBody>
            <a:bodyPr wrap="square" lIns="0" tIns="0" rIns="0" bIns="0" rtlCol="0">
              <a:noAutofit/>
            </a:bodyPr>
            <a:lstStyle/>
            <a:p>
              <a:endParaRPr sz="1232"/>
            </a:p>
          </p:txBody>
        </p:sp>
        <p:sp>
          <p:nvSpPr>
            <p:cNvPr id="49" name="object 40"/>
            <p:cNvSpPr/>
            <p:nvPr/>
          </p:nvSpPr>
          <p:spPr>
            <a:xfrm>
              <a:off x="4819317" y="1992209"/>
              <a:ext cx="1661565" cy="14603"/>
            </a:xfrm>
            <a:prstGeom prst="rect">
              <a:avLst/>
            </a:prstGeom>
            <a:blipFill>
              <a:blip r:embed="rId4" cstate="print"/>
              <a:stretch>
                <a:fillRect/>
              </a:stretch>
            </a:blipFill>
          </p:spPr>
          <p:txBody>
            <a:bodyPr wrap="square" lIns="0" tIns="0" rIns="0" bIns="0" rtlCol="0">
              <a:noAutofit/>
            </a:bodyPr>
            <a:lstStyle/>
            <a:p>
              <a:endParaRPr sz="1232"/>
            </a:p>
          </p:txBody>
        </p:sp>
      </p:grpSp>
      <p:sp>
        <p:nvSpPr>
          <p:cNvPr id="51" name="ZoneTexte 50"/>
          <p:cNvSpPr txBox="1"/>
          <p:nvPr/>
        </p:nvSpPr>
        <p:spPr>
          <a:xfrm>
            <a:off x="9237134" y="6587924"/>
            <a:ext cx="2777066" cy="261610"/>
          </a:xfrm>
          <a:prstGeom prst="rect">
            <a:avLst/>
          </a:prstGeom>
          <a:noFill/>
        </p:spPr>
        <p:txBody>
          <a:bodyPr wrap="square" rtlCol="0">
            <a:spAutoFit/>
          </a:bodyPr>
          <a:lstStyle/>
          <a:p>
            <a:r>
              <a:rPr lang="fr-FR" sz="1100" dirty="0" err="1"/>
              <a:t>Shirreffs</a:t>
            </a:r>
            <a:r>
              <a:rPr lang="fr-FR" sz="1100" dirty="0"/>
              <a:t> et al. 2008</a:t>
            </a:r>
          </a:p>
        </p:txBody>
      </p:sp>
    </p:spTree>
    <p:extLst>
      <p:ext uri="{BB962C8B-B14F-4D97-AF65-F5344CB8AC3E}">
        <p14:creationId xmlns:p14="http://schemas.microsoft.com/office/powerpoint/2010/main" val="1585542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425844" y="1766806"/>
            <a:ext cx="8911525" cy="3580109"/>
            <a:chOff x="6120424" y="2183637"/>
            <a:chExt cx="1426163" cy="825190"/>
          </a:xfrm>
        </p:grpSpPr>
        <p:sp>
          <p:nvSpPr>
            <p:cNvPr id="3" name="object 34"/>
            <p:cNvSpPr/>
            <p:nvPr/>
          </p:nvSpPr>
          <p:spPr>
            <a:xfrm>
              <a:off x="6120424" y="2183637"/>
              <a:ext cx="1426163" cy="825190"/>
            </a:xfrm>
            <a:prstGeom prst="rect">
              <a:avLst/>
            </a:prstGeom>
            <a:blipFill>
              <a:blip r:embed="rId2" cstate="print"/>
              <a:stretch>
                <a:fillRect/>
              </a:stretch>
            </a:blipFill>
          </p:spPr>
          <p:txBody>
            <a:bodyPr wrap="square" lIns="0" tIns="0" rIns="0" bIns="0" rtlCol="0">
              <a:noAutofit/>
            </a:bodyPr>
            <a:lstStyle/>
            <a:p>
              <a:endParaRPr sz="1232"/>
            </a:p>
          </p:txBody>
        </p:sp>
        <p:sp>
          <p:nvSpPr>
            <p:cNvPr id="4" name="object 36"/>
            <p:cNvSpPr/>
            <p:nvPr/>
          </p:nvSpPr>
          <p:spPr>
            <a:xfrm>
              <a:off x="6127552" y="2448236"/>
              <a:ext cx="359632" cy="440033"/>
            </a:xfrm>
            <a:custGeom>
              <a:avLst/>
              <a:gdLst/>
              <a:ahLst/>
              <a:cxnLst/>
              <a:rect l="l" t="t" r="r" b="b"/>
              <a:pathLst>
                <a:path w="525462" h="642937">
                  <a:moveTo>
                    <a:pt x="0" y="642937"/>
                  </a:moveTo>
                  <a:lnTo>
                    <a:pt x="525462" y="642937"/>
                  </a:lnTo>
                  <a:lnTo>
                    <a:pt x="525462" y="0"/>
                  </a:lnTo>
                  <a:lnTo>
                    <a:pt x="0" y="0"/>
                  </a:lnTo>
                  <a:lnTo>
                    <a:pt x="0" y="642937"/>
                  </a:lnTo>
                  <a:close/>
                </a:path>
              </a:pathLst>
            </a:custGeom>
            <a:ln w="28575">
              <a:solidFill>
                <a:srgbClr val="FF0000"/>
              </a:solidFill>
            </a:ln>
          </p:spPr>
          <p:txBody>
            <a:bodyPr wrap="square" lIns="0" tIns="0" rIns="0" bIns="0" rtlCol="0">
              <a:noAutofit/>
            </a:bodyPr>
            <a:lstStyle/>
            <a:p>
              <a:endParaRPr sz="1232"/>
            </a:p>
          </p:txBody>
        </p:sp>
      </p:grpSp>
    </p:spTree>
    <p:extLst>
      <p:ext uri="{BB962C8B-B14F-4D97-AF65-F5344CB8AC3E}">
        <p14:creationId xmlns:p14="http://schemas.microsoft.com/office/powerpoint/2010/main" val="2241065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e 42"/>
          <p:cNvGrpSpPr/>
          <p:nvPr/>
        </p:nvGrpSpPr>
        <p:grpSpPr>
          <a:xfrm>
            <a:off x="804333" y="62758"/>
            <a:ext cx="10820400" cy="6622431"/>
            <a:chOff x="804333" y="62758"/>
            <a:chExt cx="10820400" cy="6622431"/>
          </a:xfrm>
        </p:grpSpPr>
        <p:pic>
          <p:nvPicPr>
            <p:cNvPr id="37" name="Image 36"/>
            <p:cNvPicPr>
              <a:picLocks noChangeAspect="1"/>
            </p:cNvPicPr>
            <p:nvPr/>
          </p:nvPicPr>
          <p:blipFill>
            <a:blip r:embed="rId2"/>
            <a:stretch>
              <a:fillRect/>
            </a:stretch>
          </p:blipFill>
          <p:spPr>
            <a:xfrm>
              <a:off x="1837267" y="62758"/>
              <a:ext cx="8661399" cy="6622431"/>
            </a:xfrm>
            <a:prstGeom prst="rect">
              <a:avLst/>
            </a:prstGeom>
          </p:spPr>
        </p:pic>
        <p:sp>
          <p:nvSpPr>
            <p:cNvPr id="38" name="ZoneTexte 37"/>
            <p:cNvSpPr txBox="1"/>
            <p:nvPr/>
          </p:nvSpPr>
          <p:spPr>
            <a:xfrm>
              <a:off x="2142065" y="4546600"/>
              <a:ext cx="8263467" cy="193899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fr-FR" sz="2400" b="1" dirty="0"/>
                <a:t>Aucune mesures directes de l’eau corporelle totale.</a:t>
              </a:r>
            </a:p>
            <a:p>
              <a:pPr marL="285750" indent="-285750">
                <a:buFont typeface="Arial" panose="020B0604020202020204" pitchFamily="34" charset="0"/>
                <a:buChar char="•"/>
              </a:pPr>
              <a:r>
                <a:rPr lang="fr-FR" sz="2400" b="1" dirty="0"/>
                <a:t>Conclusions basées sur des mesures indirectes pour évaluer le statut hydrique</a:t>
              </a:r>
            </a:p>
            <a:p>
              <a:pPr marL="285750" indent="-285750">
                <a:buFont typeface="Arial" panose="020B0604020202020204" pitchFamily="34" charset="0"/>
                <a:buChar char="•"/>
              </a:pPr>
              <a:r>
                <a:rPr lang="fr-FR" sz="2400" b="1" dirty="0"/>
                <a:t>La saison du mois de ramadan n’est pas prise en compte</a:t>
              </a:r>
            </a:p>
            <a:p>
              <a:pPr marL="285750" indent="-285750">
                <a:buFont typeface="Arial" panose="020B0604020202020204" pitchFamily="34" charset="0"/>
                <a:buChar char="•"/>
              </a:pPr>
              <a:endParaRPr lang="fr-FR" sz="2400" b="1" dirty="0"/>
            </a:p>
          </p:txBody>
        </p:sp>
        <p:sp>
          <p:nvSpPr>
            <p:cNvPr id="40" name="Flèche courbée vers la droite 39"/>
            <p:cNvSpPr/>
            <p:nvPr/>
          </p:nvSpPr>
          <p:spPr>
            <a:xfrm>
              <a:off x="804333" y="3251198"/>
              <a:ext cx="1109133" cy="2074335"/>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1" name="Flèche courbée vers la gauche 40"/>
            <p:cNvSpPr/>
            <p:nvPr/>
          </p:nvSpPr>
          <p:spPr>
            <a:xfrm>
              <a:off x="10405532" y="3251198"/>
              <a:ext cx="1219201" cy="2065880"/>
            </a:xfrm>
            <a:prstGeom prst="curved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ZoneTexte 41"/>
            <p:cNvSpPr txBox="1"/>
            <p:nvPr/>
          </p:nvSpPr>
          <p:spPr>
            <a:xfrm>
              <a:off x="5350933" y="1540933"/>
              <a:ext cx="2480734" cy="753534"/>
            </a:xfrm>
            <a:prstGeom prst="rect">
              <a:avLst/>
            </a:prstGeom>
            <a:solidFill>
              <a:schemeClr val="bg1"/>
            </a:solidFill>
          </p:spPr>
          <p:txBody>
            <a:bodyPr wrap="square" rtlCol="0">
              <a:spAutoFit/>
            </a:bodyPr>
            <a:lstStyle/>
            <a:p>
              <a:endParaRPr lang="fr-FR" dirty="0"/>
            </a:p>
          </p:txBody>
        </p:sp>
      </p:grpSp>
      <p:sp>
        <p:nvSpPr>
          <p:cNvPr id="44" name="ZoneTexte 43"/>
          <p:cNvSpPr txBox="1"/>
          <p:nvPr/>
        </p:nvSpPr>
        <p:spPr>
          <a:xfrm>
            <a:off x="1250730" y="198223"/>
            <a:ext cx="9607550" cy="523220"/>
          </a:xfrm>
          <a:prstGeom prst="rect">
            <a:avLst/>
          </a:prstGeom>
          <a:solidFill>
            <a:srgbClr val="FF0000"/>
          </a:solidFill>
        </p:spPr>
        <p:txBody>
          <a:bodyPr wrap="square" rtlCol="0">
            <a:spAutoFit/>
          </a:bodyPr>
          <a:lstStyle/>
          <a:p>
            <a:pPr algn="ctr"/>
            <a:r>
              <a:rPr lang="fr-FR" sz="2800" b="1" dirty="0">
                <a:solidFill>
                  <a:schemeClr val="bg1"/>
                </a:solidFill>
              </a:rPr>
              <a:t>Hydratation et Ramadan</a:t>
            </a:r>
          </a:p>
        </p:txBody>
      </p:sp>
      <p:sp>
        <p:nvSpPr>
          <p:cNvPr id="2" name="ZoneTexte 1"/>
          <p:cNvSpPr txBox="1"/>
          <p:nvPr/>
        </p:nvSpPr>
        <p:spPr>
          <a:xfrm>
            <a:off x="7200662" y="1563757"/>
            <a:ext cx="3298004" cy="707886"/>
          </a:xfrm>
          <a:prstGeom prst="rect">
            <a:avLst/>
          </a:prstGeom>
          <a:solidFill>
            <a:schemeClr val="bg1"/>
          </a:solidFill>
        </p:spPr>
        <p:txBody>
          <a:bodyPr wrap="square" rtlCol="0">
            <a:spAutoFit/>
          </a:bodyPr>
          <a:lstStyle/>
          <a:p>
            <a:pPr algn="ctr"/>
            <a:r>
              <a:rPr lang="fr-FR" sz="2000" b="1" dirty="0">
                <a:solidFill>
                  <a:srgbClr val="FF0000"/>
                </a:solidFill>
                <a:latin typeface="Arial Black" panose="020B0A04020102020204" pitchFamily="34" charset="0"/>
              </a:rPr>
              <a:t>Aucune Variation de l’hydratation</a:t>
            </a:r>
          </a:p>
        </p:txBody>
      </p:sp>
      <p:sp>
        <p:nvSpPr>
          <p:cNvPr id="4" name="ZoneTexte 3"/>
          <p:cNvSpPr txBox="1"/>
          <p:nvPr/>
        </p:nvSpPr>
        <p:spPr>
          <a:xfrm>
            <a:off x="2606444" y="1588146"/>
            <a:ext cx="3065936" cy="584775"/>
          </a:xfrm>
          <a:prstGeom prst="rect">
            <a:avLst/>
          </a:prstGeom>
          <a:solidFill>
            <a:schemeClr val="bg1"/>
          </a:solidFill>
        </p:spPr>
        <p:txBody>
          <a:bodyPr wrap="square" rtlCol="0">
            <a:spAutoFit/>
          </a:bodyPr>
          <a:lstStyle/>
          <a:p>
            <a:r>
              <a:rPr lang="fr-FR" sz="3200" b="1" dirty="0">
                <a:solidFill>
                  <a:srgbClr val="0000CC"/>
                </a:solidFill>
              </a:rPr>
              <a:t>Déshydratation</a:t>
            </a:r>
          </a:p>
        </p:txBody>
      </p:sp>
    </p:spTree>
    <p:extLst>
      <p:ext uri="{BB962C8B-B14F-4D97-AF65-F5344CB8AC3E}">
        <p14:creationId xmlns:p14="http://schemas.microsoft.com/office/powerpoint/2010/main" val="872570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7"/>
          <p:cNvSpPr txBox="1"/>
          <p:nvPr/>
        </p:nvSpPr>
        <p:spPr>
          <a:xfrm>
            <a:off x="5253918" y="4320975"/>
            <a:ext cx="1162557" cy="1113620"/>
          </a:xfrm>
          <a:prstGeom prst="rect">
            <a:avLst/>
          </a:prstGeom>
        </p:spPr>
        <p:txBody>
          <a:bodyPr wrap="square" lIns="0" tIns="0" rIns="0" bIns="0" rtlCol="0">
            <a:noAutofit/>
          </a:bodyPr>
          <a:lstStyle/>
          <a:p>
            <a:pPr marL="17384">
              <a:lnSpc>
                <a:spcPts val="684"/>
              </a:lnSpc>
            </a:pPr>
            <a:endParaRPr sz="684"/>
          </a:p>
        </p:txBody>
      </p:sp>
      <p:sp>
        <p:nvSpPr>
          <p:cNvPr id="16" name="object 16"/>
          <p:cNvSpPr txBox="1"/>
          <p:nvPr/>
        </p:nvSpPr>
        <p:spPr>
          <a:xfrm>
            <a:off x="6416475" y="4320975"/>
            <a:ext cx="535080" cy="1039217"/>
          </a:xfrm>
          <a:prstGeom prst="rect">
            <a:avLst/>
          </a:prstGeom>
        </p:spPr>
        <p:txBody>
          <a:bodyPr wrap="square" lIns="0" tIns="0" rIns="0" bIns="0" rtlCol="0">
            <a:noAutofit/>
          </a:bodyPr>
          <a:lstStyle/>
          <a:p>
            <a:pPr marL="17384">
              <a:lnSpc>
                <a:spcPts val="684"/>
              </a:lnSpc>
            </a:pPr>
            <a:endParaRPr sz="684"/>
          </a:p>
        </p:txBody>
      </p:sp>
      <p:sp>
        <p:nvSpPr>
          <p:cNvPr id="17" name="object 15"/>
          <p:cNvSpPr txBox="1"/>
          <p:nvPr/>
        </p:nvSpPr>
        <p:spPr>
          <a:xfrm>
            <a:off x="6095991" y="2592054"/>
            <a:ext cx="535080" cy="74404"/>
          </a:xfrm>
          <a:prstGeom prst="rect">
            <a:avLst/>
          </a:prstGeom>
        </p:spPr>
        <p:txBody>
          <a:bodyPr wrap="square" lIns="0" tIns="0" rIns="0" bIns="0" rtlCol="0">
            <a:noAutofit/>
          </a:bodyPr>
          <a:lstStyle/>
          <a:p>
            <a:pPr marL="17384">
              <a:lnSpc>
                <a:spcPts val="582"/>
              </a:lnSpc>
              <a:spcBef>
                <a:spcPts val="4"/>
              </a:spcBef>
            </a:pPr>
            <a:endParaRPr sz="582"/>
          </a:p>
        </p:txBody>
      </p:sp>
      <p:sp>
        <p:nvSpPr>
          <p:cNvPr id="18" name="object 14"/>
          <p:cNvSpPr txBox="1"/>
          <p:nvPr/>
        </p:nvSpPr>
        <p:spPr>
          <a:xfrm>
            <a:off x="5253918" y="5434596"/>
            <a:ext cx="1697637" cy="524824"/>
          </a:xfrm>
          <a:prstGeom prst="rect">
            <a:avLst/>
          </a:prstGeom>
        </p:spPr>
        <p:txBody>
          <a:bodyPr wrap="square" lIns="0" tIns="0" rIns="0" bIns="0" rtlCol="0">
            <a:noAutofit/>
          </a:bodyPr>
          <a:lstStyle/>
          <a:p>
            <a:pPr marL="17384">
              <a:lnSpc>
                <a:spcPts val="684"/>
              </a:lnSpc>
            </a:pPr>
            <a:endParaRPr sz="684"/>
          </a:p>
        </p:txBody>
      </p:sp>
      <p:sp>
        <p:nvSpPr>
          <p:cNvPr id="19" name="object 13"/>
          <p:cNvSpPr txBox="1"/>
          <p:nvPr/>
        </p:nvSpPr>
        <p:spPr>
          <a:xfrm>
            <a:off x="4938311" y="3783633"/>
            <a:ext cx="2689657" cy="438947"/>
          </a:xfrm>
          <a:prstGeom prst="rect">
            <a:avLst/>
          </a:prstGeom>
        </p:spPr>
        <p:txBody>
          <a:bodyPr wrap="square" lIns="0" tIns="0" rIns="0" bIns="0" rtlCol="0">
            <a:noAutofit/>
          </a:bodyPr>
          <a:lstStyle/>
          <a:p>
            <a:pPr marL="17384">
              <a:lnSpc>
                <a:spcPts val="684"/>
              </a:lnSpc>
            </a:pPr>
            <a:endParaRPr sz="684"/>
          </a:p>
        </p:txBody>
      </p:sp>
      <p:sp>
        <p:nvSpPr>
          <p:cNvPr id="20" name="object 12"/>
          <p:cNvSpPr txBox="1"/>
          <p:nvPr/>
        </p:nvSpPr>
        <p:spPr>
          <a:xfrm>
            <a:off x="4531646" y="3744138"/>
            <a:ext cx="3128691" cy="2345974"/>
          </a:xfrm>
          <a:prstGeom prst="rect">
            <a:avLst/>
          </a:prstGeom>
        </p:spPr>
        <p:txBody>
          <a:bodyPr wrap="square" lIns="0" tIns="0" rIns="0" bIns="0" rtlCol="0">
            <a:noAutofit/>
          </a:bodyPr>
          <a:lstStyle/>
          <a:p>
            <a:pPr marL="17384">
              <a:lnSpc>
                <a:spcPts val="684"/>
              </a:lnSpc>
            </a:pPr>
            <a:endParaRPr sz="684"/>
          </a:p>
        </p:txBody>
      </p:sp>
      <p:sp>
        <p:nvSpPr>
          <p:cNvPr id="21" name="Rectangle 20"/>
          <p:cNvSpPr/>
          <p:nvPr/>
        </p:nvSpPr>
        <p:spPr>
          <a:xfrm>
            <a:off x="420704" y="317615"/>
            <a:ext cx="11593496" cy="6001643"/>
          </a:xfrm>
          <a:prstGeom prst="rect">
            <a:avLst/>
          </a:prstGeom>
        </p:spPr>
        <p:txBody>
          <a:bodyPr wrap="square">
            <a:spAutoFit/>
          </a:bodyPr>
          <a:lstStyle/>
          <a:p>
            <a:pPr marL="457200" indent="-457200">
              <a:buFont typeface="Arial" panose="020B0604020202020204" pitchFamily="34" charset="0"/>
              <a:buChar char="•"/>
            </a:pPr>
            <a:r>
              <a:rPr lang="fr-FR" sz="3200" dirty="0"/>
              <a:t>Les sportifs de différentes conditions physique présentent une variation importante dans leur comportement à la boisson </a:t>
            </a:r>
            <a:r>
              <a:rPr lang="fr-FR" sz="3200" dirty="0">
                <a:sym typeface="Wingdings" panose="05000000000000000000" pitchFamily="2" charset="2"/>
              </a:rPr>
              <a:t> </a:t>
            </a:r>
            <a:r>
              <a:rPr lang="fr-FR" sz="3200" dirty="0"/>
              <a:t>risque </a:t>
            </a:r>
            <a:r>
              <a:rPr lang="fr-FR" sz="3200" dirty="0">
                <a:sym typeface="Wingdings" panose="05000000000000000000" pitchFamily="2" charset="2"/>
              </a:rPr>
              <a:t> </a:t>
            </a:r>
            <a:r>
              <a:rPr lang="fr-FR" sz="3200" dirty="0"/>
              <a:t> une déshydratation </a:t>
            </a:r>
            <a:r>
              <a:rPr lang="fr-FR" sz="3200" dirty="0">
                <a:sym typeface="Wingdings" panose="05000000000000000000" pitchFamily="2" charset="2"/>
              </a:rPr>
              <a:t> </a:t>
            </a:r>
            <a:r>
              <a:rPr lang="fr-FR" sz="3200" dirty="0"/>
              <a:t>nuire à leur performance (entrainement ou compétition).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dirty="0"/>
              <a:t>Les restrictions imposées par le Ramadan </a:t>
            </a:r>
            <a:r>
              <a:rPr lang="fr-FR" sz="3200" dirty="0">
                <a:sym typeface="Wingdings" panose="05000000000000000000" pitchFamily="2" charset="2"/>
              </a:rPr>
              <a:t> </a:t>
            </a:r>
            <a:r>
              <a:rPr lang="fr-FR" sz="3200" dirty="0"/>
              <a:t>augmente le risque </a:t>
            </a:r>
            <a:r>
              <a:rPr lang="fr-FR" sz="3200" dirty="0">
                <a:sym typeface="Wingdings" panose="05000000000000000000" pitchFamily="2" charset="2"/>
              </a:rPr>
              <a:t>  déshydratation  </a:t>
            </a:r>
            <a:r>
              <a:rPr lang="fr-FR" sz="3200" dirty="0"/>
              <a:t>peut nuire à la performance. </a:t>
            </a:r>
          </a:p>
          <a:p>
            <a:pPr marL="457200" indent="-457200">
              <a:buFont typeface="Arial" panose="020B0604020202020204" pitchFamily="34" charset="0"/>
              <a:buChar char="•"/>
            </a:pPr>
            <a:endParaRPr lang="fr-FR" sz="3200" dirty="0"/>
          </a:p>
          <a:p>
            <a:pPr marL="457200" indent="-457200">
              <a:buFont typeface="Arial" panose="020B0604020202020204" pitchFamily="34" charset="0"/>
              <a:buChar char="•"/>
            </a:pPr>
            <a:r>
              <a:rPr lang="fr-FR" sz="3200" dirty="0"/>
              <a:t>Le taux de sueur des joueurs jeûneurs est inférieure lors de l’entrainement que les non jeûneurs </a:t>
            </a:r>
            <a:r>
              <a:rPr lang="fr-FR" sz="3200" dirty="0">
                <a:sym typeface="Wingdings" panose="05000000000000000000" pitchFamily="2" charset="2"/>
              </a:rPr>
              <a:t></a:t>
            </a:r>
            <a:r>
              <a:rPr lang="fr-FR" sz="3200" dirty="0"/>
              <a:t> différence de l'état d'hydratation et de l'intensité du travail. </a:t>
            </a:r>
          </a:p>
          <a:p>
            <a:pPr marL="457200" indent="-457200">
              <a:buFont typeface="Arial" panose="020B0604020202020204" pitchFamily="34" charset="0"/>
              <a:buChar char="•"/>
            </a:pPr>
            <a:endParaRPr lang="fr-FR" sz="3200" dirty="0"/>
          </a:p>
        </p:txBody>
      </p:sp>
      <p:sp>
        <p:nvSpPr>
          <p:cNvPr id="22" name="ZoneTexte 21"/>
          <p:cNvSpPr txBox="1"/>
          <p:nvPr/>
        </p:nvSpPr>
        <p:spPr>
          <a:xfrm>
            <a:off x="9237134" y="6587924"/>
            <a:ext cx="2777066" cy="261610"/>
          </a:xfrm>
          <a:prstGeom prst="rect">
            <a:avLst/>
          </a:prstGeom>
          <a:noFill/>
        </p:spPr>
        <p:txBody>
          <a:bodyPr wrap="square" rtlCol="0">
            <a:spAutoFit/>
          </a:bodyPr>
          <a:lstStyle/>
          <a:p>
            <a:r>
              <a:rPr lang="fr-FR" sz="1100" dirty="0" err="1"/>
              <a:t>Shirreffs</a:t>
            </a:r>
            <a:r>
              <a:rPr lang="fr-FR" sz="1100" dirty="0"/>
              <a:t> et al. 2008</a:t>
            </a:r>
          </a:p>
        </p:txBody>
      </p:sp>
    </p:spTree>
    <p:extLst>
      <p:ext uri="{BB962C8B-B14F-4D97-AF65-F5344CB8AC3E}">
        <p14:creationId xmlns:p14="http://schemas.microsoft.com/office/powerpoint/2010/main" val="512243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7"/>
          <p:cNvSpPr txBox="1"/>
          <p:nvPr/>
        </p:nvSpPr>
        <p:spPr>
          <a:xfrm>
            <a:off x="5253918" y="4320975"/>
            <a:ext cx="1162557" cy="1113620"/>
          </a:xfrm>
          <a:prstGeom prst="rect">
            <a:avLst/>
          </a:prstGeom>
        </p:spPr>
        <p:txBody>
          <a:bodyPr wrap="square" lIns="0" tIns="0" rIns="0" bIns="0" rtlCol="0">
            <a:noAutofit/>
          </a:bodyPr>
          <a:lstStyle/>
          <a:p>
            <a:pPr marL="17384">
              <a:lnSpc>
                <a:spcPts val="684"/>
              </a:lnSpc>
            </a:pPr>
            <a:endParaRPr sz="684"/>
          </a:p>
        </p:txBody>
      </p:sp>
      <p:sp>
        <p:nvSpPr>
          <p:cNvPr id="16" name="object 16"/>
          <p:cNvSpPr txBox="1"/>
          <p:nvPr/>
        </p:nvSpPr>
        <p:spPr>
          <a:xfrm>
            <a:off x="6416475" y="4320975"/>
            <a:ext cx="535080" cy="1039217"/>
          </a:xfrm>
          <a:prstGeom prst="rect">
            <a:avLst/>
          </a:prstGeom>
        </p:spPr>
        <p:txBody>
          <a:bodyPr wrap="square" lIns="0" tIns="0" rIns="0" bIns="0" rtlCol="0">
            <a:noAutofit/>
          </a:bodyPr>
          <a:lstStyle/>
          <a:p>
            <a:pPr marL="17384">
              <a:lnSpc>
                <a:spcPts val="684"/>
              </a:lnSpc>
            </a:pPr>
            <a:endParaRPr sz="684"/>
          </a:p>
        </p:txBody>
      </p:sp>
      <p:sp>
        <p:nvSpPr>
          <p:cNvPr id="17" name="object 15"/>
          <p:cNvSpPr txBox="1"/>
          <p:nvPr/>
        </p:nvSpPr>
        <p:spPr>
          <a:xfrm>
            <a:off x="6095991" y="2592054"/>
            <a:ext cx="535080" cy="74404"/>
          </a:xfrm>
          <a:prstGeom prst="rect">
            <a:avLst/>
          </a:prstGeom>
        </p:spPr>
        <p:txBody>
          <a:bodyPr wrap="square" lIns="0" tIns="0" rIns="0" bIns="0" rtlCol="0">
            <a:noAutofit/>
          </a:bodyPr>
          <a:lstStyle/>
          <a:p>
            <a:pPr marL="17384">
              <a:lnSpc>
                <a:spcPts val="582"/>
              </a:lnSpc>
              <a:spcBef>
                <a:spcPts val="4"/>
              </a:spcBef>
            </a:pPr>
            <a:endParaRPr sz="582"/>
          </a:p>
        </p:txBody>
      </p:sp>
      <p:sp>
        <p:nvSpPr>
          <p:cNvPr id="18" name="object 14"/>
          <p:cNvSpPr txBox="1"/>
          <p:nvPr/>
        </p:nvSpPr>
        <p:spPr>
          <a:xfrm>
            <a:off x="5253918" y="5434596"/>
            <a:ext cx="1697637" cy="524824"/>
          </a:xfrm>
          <a:prstGeom prst="rect">
            <a:avLst/>
          </a:prstGeom>
        </p:spPr>
        <p:txBody>
          <a:bodyPr wrap="square" lIns="0" tIns="0" rIns="0" bIns="0" rtlCol="0">
            <a:noAutofit/>
          </a:bodyPr>
          <a:lstStyle/>
          <a:p>
            <a:pPr marL="17384">
              <a:lnSpc>
                <a:spcPts val="684"/>
              </a:lnSpc>
            </a:pPr>
            <a:endParaRPr sz="684"/>
          </a:p>
        </p:txBody>
      </p:sp>
      <p:sp>
        <p:nvSpPr>
          <p:cNvPr id="19" name="object 13"/>
          <p:cNvSpPr txBox="1"/>
          <p:nvPr/>
        </p:nvSpPr>
        <p:spPr>
          <a:xfrm>
            <a:off x="4938311" y="3783633"/>
            <a:ext cx="2689657" cy="438947"/>
          </a:xfrm>
          <a:prstGeom prst="rect">
            <a:avLst/>
          </a:prstGeom>
        </p:spPr>
        <p:txBody>
          <a:bodyPr wrap="square" lIns="0" tIns="0" rIns="0" bIns="0" rtlCol="0">
            <a:noAutofit/>
          </a:bodyPr>
          <a:lstStyle/>
          <a:p>
            <a:pPr marL="17384">
              <a:lnSpc>
                <a:spcPts val="684"/>
              </a:lnSpc>
            </a:pPr>
            <a:endParaRPr sz="684"/>
          </a:p>
        </p:txBody>
      </p:sp>
      <p:sp>
        <p:nvSpPr>
          <p:cNvPr id="20" name="object 12"/>
          <p:cNvSpPr txBox="1"/>
          <p:nvPr/>
        </p:nvSpPr>
        <p:spPr>
          <a:xfrm>
            <a:off x="4531646" y="3744138"/>
            <a:ext cx="3128691" cy="2345974"/>
          </a:xfrm>
          <a:prstGeom prst="rect">
            <a:avLst/>
          </a:prstGeom>
        </p:spPr>
        <p:txBody>
          <a:bodyPr wrap="square" lIns="0" tIns="0" rIns="0" bIns="0" rtlCol="0">
            <a:noAutofit/>
          </a:bodyPr>
          <a:lstStyle/>
          <a:p>
            <a:pPr marL="17384">
              <a:lnSpc>
                <a:spcPts val="684"/>
              </a:lnSpc>
            </a:pPr>
            <a:endParaRPr sz="684"/>
          </a:p>
        </p:txBody>
      </p:sp>
      <p:sp>
        <p:nvSpPr>
          <p:cNvPr id="21" name="Rectangle 20"/>
          <p:cNvSpPr/>
          <p:nvPr/>
        </p:nvSpPr>
        <p:spPr>
          <a:xfrm>
            <a:off x="495291" y="643080"/>
            <a:ext cx="11201399" cy="4524315"/>
          </a:xfrm>
          <a:prstGeom prst="rect">
            <a:avLst/>
          </a:prstGeom>
        </p:spPr>
        <p:txBody>
          <a:bodyPr wrap="square">
            <a:spAutoFit/>
          </a:bodyPr>
          <a:lstStyle/>
          <a:p>
            <a:r>
              <a:rPr lang="fr-FR" sz="3200" dirty="0"/>
              <a:t> </a:t>
            </a:r>
          </a:p>
          <a:p>
            <a:pPr marL="342900" indent="-342900">
              <a:buFont typeface="Arial" panose="020B0604020202020204" pitchFamily="34" charset="0"/>
              <a:buChar char="•"/>
            </a:pPr>
            <a:r>
              <a:rPr lang="fr-FR" sz="3200" dirty="0"/>
              <a:t>L’entrainement pendant Ramadan ne semblent pas affecter l'ensemble l'état d'hydratation sur une journée </a:t>
            </a:r>
            <a:r>
              <a:rPr lang="fr-FR" sz="3200" dirty="0">
                <a:sym typeface="Wingdings" panose="05000000000000000000" pitchFamily="2" charset="2"/>
              </a:rPr>
              <a:t></a:t>
            </a:r>
            <a:r>
              <a:rPr lang="fr-FR" sz="3200" dirty="0"/>
              <a:t> certains sportifs combine une mauvaise hydratation quotidienne avec de grands déficits des fluides sur la séance d'entrainement.</a:t>
            </a:r>
          </a:p>
          <a:p>
            <a:pPr marL="342900" indent="-342900">
              <a:buFont typeface="Arial" panose="020B0604020202020204" pitchFamily="34" charset="0"/>
              <a:buChar char="•"/>
            </a:pPr>
            <a:endParaRPr lang="fr-FR" sz="3200" dirty="0"/>
          </a:p>
          <a:p>
            <a:pPr marL="342900" indent="-342900">
              <a:buFont typeface="Arial" panose="020B0604020202020204" pitchFamily="34" charset="0"/>
              <a:buChar char="•"/>
            </a:pPr>
            <a:endParaRPr lang="fr-FR" sz="3200" dirty="0"/>
          </a:p>
          <a:p>
            <a:pPr marL="342900" indent="-342900">
              <a:buFont typeface="Arial" panose="020B0604020202020204" pitchFamily="34" charset="0"/>
              <a:buChar char="•"/>
            </a:pPr>
            <a:r>
              <a:rPr lang="fr-FR" sz="3200" dirty="0"/>
              <a:t>L'apport alimentaire en sodium inférieur chez les jeûneurs </a:t>
            </a:r>
            <a:r>
              <a:rPr lang="fr-FR" sz="3200" dirty="0">
                <a:sym typeface="Wingdings" panose="05000000000000000000" pitchFamily="2" charset="2"/>
              </a:rPr>
              <a:t></a:t>
            </a:r>
            <a:r>
              <a:rPr lang="fr-FR" sz="3200" dirty="0"/>
              <a:t> pas d’impact sur la concentration du sodium dans la sueur.</a:t>
            </a:r>
          </a:p>
        </p:txBody>
      </p:sp>
      <p:sp>
        <p:nvSpPr>
          <p:cNvPr id="22" name="ZoneTexte 21"/>
          <p:cNvSpPr txBox="1"/>
          <p:nvPr/>
        </p:nvSpPr>
        <p:spPr>
          <a:xfrm>
            <a:off x="9237134" y="6587924"/>
            <a:ext cx="2777066" cy="261610"/>
          </a:xfrm>
          <a:prstGeom prst="rect">
            <a:avLst/>
          </a:prstGeom>
          <a:noFill/>
        </p:spPr>
        <p:txBody>
          <a:bodyPr wrap="square" rtlCol="0">
            <a:spAutoFit/>
          </a:bodyPr>
          <a:lstStyle/>
          <a:p>
            <a:r>
              <a:rPr lang="fr-FR" sz="1100" dirty="0" err="1"/>
              <a:t>Shirreffs</a:t>
            </a:r>
            <a:r>
              <a:rPr lang="fr-FR" sz="1100" dirty="0"/>
              <a:t> et al. 2008</a:t>
            </a:r>
          </a:p>
        </p:txBody>
      </p:sp>
    </p:spTree>
    <p:extLst>
      <p:ext uri="{BB962C8B-B14F-4D97-AF65-F5344CB8AC3E}">
        <p14:creationId xmlns:p14="http://schemas.microsoft.com/office/powerpoint/2010/main" val="1500246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5294" y="2360857"/>
            <a:ext cx="11176986" cy="1569660"/>
          </a:xfrm>
          <a:prstGeom prst="rect">
            <a:avLst/>
          </a:prstGeom>
          <a:solidFill>
            <a:srgbClr val="0000FF"/>
          </a:solidFill>
        </p:spPr>
        <p:txBody>
          <a:bodyPr wrap="square" rtlCol="0">
            <a:spAutoFit/>
          </a:bodyPr>
          <a:lstStyle/>
          <a:p>
            <a:pPr algn="ctr"/>
            <a:endParaRPr lang="fr-FR" sz="3200" b="1" dirty="0">
              <a:solidFill>
                <a:schemeClr val="bg1"/>
              </a:solidFill>
            </a:endParaRPr>
          </a:p>
          <a:p>
            <a:pPr algn="ctr"/>
            <a:r>
              <a:rPr lang="fr-FR" sz="3200" b="1" dirty="0">
                <a:solidFill>
                  <a:schemeClr val="bg1"/>
                </a:solidFill>
              </a:rPr>
              <a:t>Ration alimentaire</a:t>
            </a:r>
          </a:p>
          <a:p>
            <a:pPr algn="ctr"/>
            <a:endParaRPr lang="fr-FR" sz="3200" b="1" dirty="0">
              <a:solidFill>
                <a:schemeClr val="bg1"/>
              </a:solidFill>
            </a:endParaRPr>
          </a:p>
        </p:txBody>
      </p:sp>
    </p:spTree>
    <p:extLst>
      <p:ext uri="{BB962C8B-B14F-4D97-AF65-F5344CB8AC3E}">
        <p14:creationId xmlns:p14="http://schemas.microsoft.com/office/powerpoint/2010/main" val="1085060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4531645" y="768239"/>
            <a:ext cx="236127" cy="687716"/>
          </a:xfrm>
          <a:prstGeom prst="rect">
            <a:avLst/>
          </a:prstGeom>
        </p:spPr>
        <p:txBody>
          <a:bodyPr wrap="square" lIns="0" tIns="0" rIns="0" bIns="0" rtlCol="0">
            <a:noAutofit/>
          </a:bodyPr>
          <a:lstStyle/>
          <a:p>
            <a:pPr marL="17384">
              <a:lnSpc>
                <a:spcPts val="684"/>
              </a:lnSpc>
            </a:pPr>
            <a:endParaRPr sz="684"/>
          </a:p>
        </p:txBody>
      </p:sp>
      <p:sp>
        <p:nvSpPr>
          <p:cNvPr id="8" name="object 8"/>
          <p:cNvSpPr txBox="1"/>
          <p:nvPr/>
        </p:nvSpPr>
        <p:spPr>
          <a:xfrm>
            <a:off x="4767774" y="768240"/>
            <a:ext cx="2652716" cy="328388"/>
          </a:xfrm>
          <a:prstGeom prst="rect">
            <a:avLst/>
          </a:prstGeom>
        </p:spPr>
        <p:txBody>
          <a:bodyPr wrap="square" lIns="0" tIns="0" rIns="0" bIns="0" rtlCol="0">
            <a:noAutofit/>
          </a:bodyPr>
          <a:lstStyle/>
          <a:p>
            <a:pPr marL="17384">
              <a:lnSpc>
                <a:spcPts val="684"/>
              </a:lnSpc>
            </a:pPr>
            <a:endParaRPr sz="684"/>
          </a:p>
        </p:txBody>
      </p:sp>
      <p:sp>
        <p:nvSpPr>
          <p:cNvPr id="7" name="object 7"/>
          <p:cNvSpPr txBox="1"/>
          <p:nvPr/>
        </p:nvSpPr>
        <p:spPr>
          <a:xfrm>
            <a:off x="7420490" y="768239"/>
            <a:ext cx="239847" cy="687716"/>
          </a:xfrm>
          <a:prstGeom prst="rect">
            <a:avLst/>
          </a:prstGeom>
        </p:spPr>
        <p:txBody>
          <a:bodyPr wrap="square" lIns="0" tIns="0" rIns="0" bIns="0" rtlCol="0">
            <a:noAutofit/>
          </a:bodyPr>
          <a:lstStyle/>
          <a:p>
            <a:pPr marL="17384">
              <a:lnSpc>
                <a:spcPts val="684"/>
              </a:lnSpc>
            </a:pPr>
            <a:endParaRPr sz="684"/>
          </a:p>
        </p:txBody>
      </p:sp>
      <p:sp>
        <p:nvSpPr>
          <p:cNvPr id="6" name="object 6"/>
          <p:cNvSpPr txBox="1"/>
          <p:nvPr/>
        </p:nvSpPr>
        <p:spPr>
          <a:xfrm>
            <a:off x="4767774" y="1096628"/>
            <a:ext cx="2652716" cy="35333"/>
          </a:xfrm>
          <a:prstGeom prst="rect">
            <a:avLst/>
          </a:prstGeom>
        </p:spPr>
        <p:txBody>
          <a:bodyPr wrap="square" lIns="0" tIns="0" rIns="0" bIns="0" rtlCol="0">
            <a:noAutofit/>
          </a:bodyPr>
          <a:lstStyle/>
          <a:p>
            <a:endParaRPr sz="1232"/>
          </a:p>
        </p:txBody>
      </p:sp>
      <p:sp>
        <p:nvSpPr>
          <p:cNvPr id="5" name="object 5"/>
          <p:cNvSpPr txBox="1"/>
          <p:nvPr/>
        </p:nvSpPr>
        <p:spPr>
          <a:xfrm>
            <a:off x="4767774" y="1131961"/>
            <a:ext cx="2652716" cy="323995"/>
          </a:xfrm>
          <a:prstGeom prst="rect">
            <a:avLst/>
          </a:prstGeom>
        </p:spPr>
        <p:txBody>
          <a:bodyPr wrap="square" lIns="0" tIns="0" rIns="0" bIns="0" rtlCol="0">
            <a:noAutofit/>
          </a:bodyPr>
          <a:lstStyle/>
          <a:p>
            <a:pPr marL="17384">
              <a:lnSpc>
                <a:spcPts val="684"/>
              </a:lnSpc>
            </a:pPr>
            <a:endParaRPr sz="684"/>
          </a:p>
        </p:txBody>
      </p:sp>
      <p:sp>
        <p:nvSpPr>
          <p:cNvPr id="4" name="object 4"/>
          <p:cNvSpPr txBox="1"/>
          <p:nvPr/>
        </p:nvSpPr>
        <p:spPr>
          <a:xfrm>
            <a:off x="4531645" y="1455956"/>
            <a:ext cx="192059" cy="1651700"/>
          </a:xfrm>
          <a:prstGeom prst="rect">
            <a:avLst/>
          </a:prstGeom>
        </p:spPr>
        <p:txBody>
          <a:bodyPr wrap="square" lIns="0" tIns="0" rIns="0" bIns="0" rtlCol="0">
            <a:noAutofit/>
          </a:bodyPr>
          <a:lstStyle/>
          <a:p>
            <a:pPr marL="17384">
              <a:lnSpc>
                <a:spcPts val="684"/>
              </a:lnSpc>
            </a:pPr>
            <a:endParaRPr sz="684"/>
          </a:p>
        </p:txBody>
      </p:sp>
      <p:sp>
        <p:nvSpPr>
          <p:cNvPr id="3" name="object 3"/>
          <p:cNvSpPr txBox="1"/>
          <p:nvPr/>
        </p:nvSpPr>
        <p:spPr>
          <a:xfrm>
            <a:off x="4723705" y="1455956"/>
            <a:ext cx="2743982" cy="1651700"/>
          </a:xfrm>
          <a:prstGeom prst="rect">
            <a:avLst/>
          </a:prstGeom>
        </p:spPr>
        <p:txBody>
          <a:bodyPr wrap="square" lIns="0" tIns="0" rIns="0" bIns="0" rtlCol="0">
            <a:noAutofit/>
          </a:bodyPr>
          <a:lstStyle/>
          <a:p>
            <a:pPr marL="17384">
              <a:lnSpc>
                <a:spcPts val="684"/>
              </a:lnSpc>
            </a:pPr>
            <a:endParaRPr sz="684"/>
          </a:p>
        </p:txBody>
      </p:sp>
      <p:sp>
        <p:nvSpPr>
          <p:cNvPr id="2" name="object 2"/>
          <p:cNvSpPr txBox="1"/>
          <p:nvPr/>
        </p:nvSpPr>
        <p:spPr>
          <a:xfrm>
            <a:off x="7467687" y="1455956"/>
            <a:ext cx="192649" cy="1651700"/>
          </a:xfrm>
          <a:prstGeom prst="rect">
            <a:avLst/>
          </a:prstGeom>
        </p:spPr>
        <p:txBody>
          <a:bodyPr wrap="square" lIns="0" tIns="0" rIns="0" bIns="0" rtlCol="0">
            <a:noAutofit/>
          </a:bodyPr>
          <a:lstStyle/>
          <a:p>
            <a:pPr marL="17384">
              <a:lnSpc>
                <a:spcPts val="684"/>
              </a:lnSpc>
            </a:pPr>
            <a:endParaRPr sz="684"/>
          </a:p>
        </p:txBody>
      </p:sp>
      <p:sp>
        <p:nvSpPr>
          <p:cNvPr id="10" name="ZoneTexte 9"/>
          <p:cNvSpPr txBox="1"/>
          <p:nvPr/>
        </p:nvSpPr>
        <p:spPr>
          <a:xfrm>
            <a:off x="523783" y="284085"/>
            <a:ext cx="11176986" cy="461665"/>
          </a:xfrm>
          <a:prstGeom prst="rect">
            <a:avLst/>
          </a:prstGeom>
          <a:solidFill>
            <a:srgbClr val="FF0000"/>
          </a:solidFill>
        </p:spPr>
        <p:txBody>
          <a:bodyPr wrap="square" rtlCol="0">
            <a:spAutoFit/>
          </a:bodyPr>
          <a:lstStyle/>
          <a:p>
            <a:pPr algn="ctr"/>
            <a:r>
              <a:rPr lang="fr-FR" sz="2400" b="1" dirty="0">
                <a:solidFill>
                  <a:schemeClr val="bg1"/>
                </a:solidFill>
              </a:rPr>
              <a:t>Apport alimentaire quotidien estimé</a:t>
            </a:r>
          </a:p>
        </p:txBody>
      </p:sp>
      <p:pic>
        <p:nvPicPr>
          <p:cNvPr id="11" name="Image 10"/>
          <p:cNvPicPr>
            <a:picLocks noChangeAspect="1"/>
          </p:cNvPicPr>
          <p:nvPr/>
        </p:nvPicPr>
        <p:blipFill rotWithShape="1">
          <a:blip r:embed="rId2"/>
          <a:srcRect t="6527"/>
          <a:stretch/>
        </p:blipFill>
        <p:spPr>
          <a:xfrm>
            <a:off x="1508710" y="1167294"/>
            <a:ext cx="9207131" cy="5323134"/>
          </a:xfrm>
          <a:prstGeom prst="rect">
            <a:avLst/>
          </a:prstGeom>
        </p:spPr>
      </p:pic>
      <p:sp>
        <p:nvSpPr>
          <p:cNvPr id="12" name="Rectangle 11"/>
          <p:cNvSpPr/>
          <p:nvPr/>
        </p:nvSpPr>
        <p:spPr>
          <a:xfrm>
            <a:off x="4531645" y="1972637"/>
            <a:ext cx="6019915" cy="3595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4627674" y="2892441"/>
            <a:ext cx="6019915" cy="3595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627673" y="4337088"/>
            <a:ext cx="6019915" cy="3595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4410532" y="5895295"/>
            <a:ext cx="6019915" cy="2938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20823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e 42"/>
          <p:cNvGrpSpPr/>
          <p:nvPr/>
        </p:nvGrpSpPr>
        <p:grpSpPr>
          <a:xfrm>
            <a:off x="284086" y="-1662469"/>
            <a:ext cx="11514337" cy="7583880"/>
            <a:chOff x="4513706" y="3747219"/>
            <a:chExt cx="3153115" cy="2342894"/>
          </a:xfrm>
        </p:grpSpPr>
        <p:sp>
          <p:nvSpPr>
            <p:cNvPr id="5" name="object 26"/>
            <p:cNvSpPr/>
            <p:nvPr/>
          </p:nvSpPr>
          <p:spPr>
            <a:xfrm>
              <a:off x="4919275" y="4739302"/>
              <a:ext cx="2418833" cy="355262"/>
            </a:xfrm>
            <a:prstGeom prst="rect">
              <a:avLst/>
            </a:prstGeom>
            <a:blipFill>
              <a:blip r:embed="rId2" cstate="print"/>
              <a:stretch>
                <a:fillRect/>
              </a:stretch>
            </a:blipFill>
          </p:spPr>
          <p:txBody>
            <a:bodyPr wrap="square" lIns="0" tIns="0" rIns="0" bIns="0" rtlCol="0">
              <a:noAutofit/>
            </a:bodyPr>
            <a:lstStyle/>
            <a:p>
              <a:endParaRPr sz="1600"/>
            </a:p>
          </p:txBody>
        </p:sp>
        <p:sp>
          <p:nvSpPr>
            <p:cNvPr id="6" name="object 27"/>
            <p:cNvSpPr/>
            <p:nvPr/>
          </p:nvSpPr>
          <p:spPr>
            <a:xfrm>
              <a:off x="4513706" y="4931501"/>
              <a:ext cx="457895" cy="118907"/>
            </a:xfrm>
            <a:prstGeom prst="rect">
              <a:avLst/>
            </a:prstGeom>
            <a:blipFill>
              <a:blip r:embed="rId3" cstate="print"/>
              <a:stretch>
                <a:fillRect/>
              </a:stretch>
            </a:blipFill>
          </p:spPr>
          <p:txBody>
            <a:bodyPr wrap="square" lIns="0" tIns="0" rIns="0" bIns="0" rtlCol="0">
              <a:noAutofit/>
            </a:bodyPr>
            <a:lstStyle/>
            <a:p>
              <a:endParaRPr sz="1232"/>
            </a:p>
          </p:txBody>
        </p:sp>
        <p:sp>
          <p:nvSpPr>
            <p:cNvPr id="7" name="object 28"/>
            <p:cNvSpPr/>
            <p:nvPr/>
          </p:nvSpPr>
          <p:spPr>
            <a:xfrm>
              <a:off x="4523093" y="4939845"/>
              <a:ext cx="457895" cy="118907"/>
            </a:xfrm>
            <a:prstGeom prst="rect">
              <a:avLst/>
            </a:prstGeom>
            <a:blipFill>
              <a:blip r:embed="rId3" cstate="print"/>
              <a:stretch>
                <a:fillRect/>
              </a:stretch>
            </a:blipFill>
          </p:spPr>
          <p:txBody>
            <a:bodyPr wrap="square" lIns="0" tIns="0" rIns="0" bIns="0" rtlCol="0">
              <a:noAutofit/>
            </a:bodyPr>
            <a:lstStyle/>
            <a:p>
              <a:endParaRPr sz="1232"/>
            </a:p>
          </p:txBody>
        </p:sp>
        <p:sp>
          <p:nvSpPr>
            <p:cNvPr id="8" name="object 29"/>
            <p:cNvSpPr/>
            <p:nvPr/>
          </p:nvSpPr>
          <p:spPr>
            <a:xfrm>
              <a:off x="4920405" y="5138506"/>
              <a:ext cx="2396127" cy="166230"/>
            </a:xfrm>
            <a:prstGeom prst="rect">
              <a:avLst/>
            </a:prstGeom>
            <a:blipFill>
              <a:blip r:embed="rId4" cstate="print"/>
              <a:stretch>
                <a:fillRect/>
              </a:stretch>
            </a:blipFill>
          </p:spPr>
          <p:txBody>
            <a:bodyPr wrap="square" lIns="0" tIns="0" rIns="0" bIns="0" rtlCol="0">
              <a:noAutofit/>
            </a:bodyPr>
            <a:lstStyle/>
            <a:p>
              <a:endParaRPr sz="1232"/>
            </a:p>
          </p:txBody>
        </p:sp>
        <p:sp>
          <p:nvSpPr>
            <p:cNvPr id="9" name="object 30"/>
            <p:cNvSpPr/>
            <p:nvPr/>
          </p:nvSpPr>
          <p:spPr>
            <a:xfrm>
              <a:off x="4513706" y="5146368"/>
              <a:ext cx="457895" cy="116820"/>
            </a:xfrm>
            <a:prstGeom prst="rect">
              <a:avLst/>
            </a:prstGeom>
            <a:blipFill>
              <a:blip r:embed="rId5" cstate="print"/>
              <a:stretch>
                <a:fillRect/>
              </a:stretch>
            </a:blipFill>
          </p:spPr>
          <p:txBody>
            <a:bodyPr wrap="square" lIns="0" tIns="0" rIns="0" bIns="0" rtlCol="0">
              <a:noAutofit/>
            </a:bodyPr>
            <a:lstStyle/>
            <a:p>
              <a:endParaRPr sz="1232"/>
            </a:p>
          </p:txBody>
        </p:sp>
        <p:sp>
          <p:nvSpPr>
            <p:cNvPr id="10" name="object 31"/>
            <p:cNvSpPr/>
            <p:nvPr/>
          </p:nvSpPr>
          <p:spPr>
            <a:xfrm>
              <a:off x="4522050" y="5154713"/>
              <a:ext cx="457895" cy="117864"/>
            </a:xfrm>
            <a:prstGeom prst="rect">
              <a:avLst/>
            </a:prstGeom>
            <a:blipFill>
              <a:blip r:embed="rId3" cstate="print"/>
              <a:stretch>
                <a:fillRect/>
              </a:stretch>
            </a:blipFill>
          </p:spPr>
          <p:txBody>
            <a:bodyPr wrap="square" lIns="0" tIns="0" rIns="0" bIns="0" rtlCol="0">
              <a:noAutofit/>
            </a:bodyPr>
            <a:lstStyle/>
            <a:p>
              <a:endParaRPr sz="1232"/>
            </a:p>
          </p:txBody>
        </p:sp>
        <p:sp>
          <p:nvSpPr>
            <p:cNvPr id="11" name="object 32"/>
            <p:cNvSpPr/>
            <p:nvPr/>
          </p:nvSpPr>
          <p:spPr>
            <a:xfrm>
              <a:off x="4526222" y="5079614"/>
              <a:ext cx="3131212" cy="63625"/>
            </a:xfrm>
            <a:prstGeom prst="rect">
              <a:avLst/>
            </a:prstGeom>
            <a:blipFill>
              <a:blip r:embed="rId6" cstate="print"/>
              <a:stretch>
                <a:fillRect/>
              </a:stretch>
            </a:blipFill>
          </p:spPr>
          <p:txBody>
            <a:bodyPr wrap="square" lIns="0" tIns="0" rIns="0" bIns="0" rtlCol="0">
              <a:noAutofit/>
            </a:bodyPr>
            <a:lstStyle/>
            <a:p>
              <a:endParaRPr sz="1232"/>
            </a:p>
          </p:txBody>
        </p:sp>
        <p:sp>
          <p:nvSpPr>
            <p:cNvPr id="12" name="object 33"/>
            <p:cNvSpPr/>
            <p:nvPr/>
          </p:nvSpPr>
          <p:spPr>
            <a:xfrm>
              <a:off x="4534566" y="5089001"/>
              <a:ext cx="3131212" cy="62582"/>
            </a:xfrm>
            <a:prstGeom prst="rect">
              <a:avLst/>
            </a:prstGeom>
            <a:blipFill>
              <a:blip r:embed="rId7" cstate="print"/>
              <a:stretch>
                <a:fillRect/>
              </a:stretch>
            </a:blipFill>
          </p:spPr>
          <p:txBody>
            <a:bodyPr wrap="square" lIns="0" tIns="0" rIns="0" bIns="0" rtlCol="0">
              <a:noAutofit/>
            </a:bodyPr>
            <a:lstStyle/>
            <a:p>
              <a:endParaRPr sz="1232"/>
            </a:p>
          </p:txBody>
        </p:sp>
        <p:sp>
          <p:nvSpPr>
            <p:cNvPr id="13" name="object 34"/>
            <p:cNvSpPr/>
            <p:nvPr/>
          </p:nvSpPr>
          <p:spPr>
            <a:xfrm>
              <a:off x="4531438" y="5085328"/>
              <a:ext cx="3129125" cy="61388"/>
            </a:xfrm>
            <a:custGeom>
              <a:avLst/>
              <a:gdLst/>
              <a:ahLst/>
              <a:cxnLst/>
              <a:rect l="l" t="t" r="r" b="b"/>
              <a:pathLst>
                <a:path w="4572000" h="89695">
                  <a:moveTo>
                    <a:pt x="0" y="89695"/>
                  </a:moveTo>
                  <a:lnTo>
                    <a:pt x="4572000" y="89695"/>
                  </a:lnTo>
                  <a:lnTo>
                    <a:pt x="4572000" y="0"/>
                  </a:lnTo>
                  <a:lnTo>
                    <a:pt x="0" y="0"/>
                  </a:lnTo>
                  <a:lnTo>
                    <a:pt x="0" y="89695"/>
                  </a:lnTo>
                  <a:close/>
                </a:path>
              </a:pathLst>
            </a:custGeom>
            <a:solidFill>
              <a:srgbClr val="0070C0"/>
            </a:solidFill>
          </p:spPr>
          <p:txBody>
            <a:bodyPr wrap="square" lIns="0" tIns="0" rIns="0" bIns="0" rtlCol="0">
              <a:noAutofit/>
            </a:bodyPr>
            <a:lstStyle/>
            <a:p>
              <a:endParaRPr sz="1232"/>
            </a:p>
          </p:txBody>
        </p:sp>
        <p:sp>
          <p:nvSpPr>
            <p:cNvPr id="14" name="object 35"/>
            <p:cNvSpPr/>
            <p:nvPr/>
          </p:nvSpPr>
          <p:spPr>
            <a:xfrm>
              <a:off x="4923621" y="5360153"/>
              <a:ext cx="2410203" cy="166230"/>
            </a:xfrm>
            <a:prstGeom prst="rect">
              <a:avLst/>
            </a:prstGeom>
            <a:blipFill>
              <a:blip r:embed="rId8" cstate="print"/>
              <a:stretch>
                <a:fillRect/>
              </a:stretch>
            </a:blipFill>
          </p:spPr>
          <p:txBody>
            <a:bodyPr wrap="square" lIns="0" tIns="0" rIns="0" bIns="0" rtlCol="0">
              <a:noAutofit/>
            </a:bodyPr>
            <a:lstStyle/>
            <a:p>
              <a:endParaRPr sz="1232"/>
            </a:p>
          </p:txBody>
        </p:sp>
        <p:sp>
          <p:nvSpPr>
            <p:cNvPr id="15" name="object 36"/>
            <p:cNvSpPr/>
            <p:nvPr/>
          </p:nvSpPr>
          <p:spPr>
            <a:xfrm>
              <a:off x="4522050" y="5368537"/>
              <a:ext cx="371322" cy="116820"/>
            </a:xfrm>
            <a:prstGeom prst="rect">
              <a:avLst/>
            </a:prstGeom>
            <a:blipFill>
              <a:blip r:embed="rId9" cstate="print"/>
              <a:stretch>
                <a:fillRect/>
              </a:stretch>
            </a:blipFill>
          </p:spPr>
          <p:txBody>
            <a:bodyPr wrap="square" lIns="0" tIns="0" rIns="0" bIns="0" rtlCol="0">
              <a:noAutofit/>
            </a:bodyPr>
            <a:lstStyle/>
            <a:p>
              <a:endParaRPr sz="1232"/>
            </a:p>
          </p:txBody>
        </p:sp>
        <p:sp>
          <p:nvSpPr>
            <p:cNvPr id="16" name="object 37"/>
            <p:cNvSpPr/>
            <p:nvPr/>
          </p:nvSpPr>
          <p:spPr>
            <a:xfrm>
              <a:off x="4531437" y="5376880"/>
              <a:ext cx="371323" cy="117864"/>
            </a:xfrm>
            <a:prstGeom prst="rect">
              <a:avLst/>
            </a:prstGeom>
            <a:blipFill>
              <a:blip r:embed="rId10" cstate="print"/>
              <a:stretch>
                <a:fillRect/>
              </a:stretch>
            </a:blipFill>
          </p:spPr>
          <p:txBody>
            <a:bodyPr wrap="square" lIns="0" tIns="0" rIns="0" bIns="0" rtlCol="0">
              <a:noAutofit/>
            </a:bodyPr>
            <a:lstStyle/>
            <a:p>
              <a:endParaRPr sz="2000"/>
            </a:p>
          </p:txBody>
        </p:sp>
        <p:sp>
          <p:nvSpPr>
            <p:cNvPr id="17" name="object 38"/>
            <p:cNvSpPr/>
            <p:nvPr/>
          </p:nvSpPr>
          <p:spPr>
            <a:xfrm>
              <a:off x="4522050" y="5293438"/>
              <a:ext cx="3131212" cy="63625"/>
            </a:xfrm>
            <a:prstGeom prst="rect">
              <a:avLst/>
            </a:prstGeom>
            <a:blipFill>
              <a:blip r:embed="rId11" cstate="print"/>
              <a:stretch>
                <a:fillRect/>
              </a:stretch>
            </a:blipFill>
          </p:spPr>
          <p:txBody>
            <a:bodyPr wrap="square" lIns="0" tIns="0" rIns="0" bIns="0" rtlCol="0">
              <a:noAutofit/>
            </a:bodyPr>
            <a:lstStyle/>
            <a:p>
              <a:endParaRPr sz="1232"/>
            </a:p>
          </p:txBody>
        </p:sp>
        <p:sp>
          <p:nvSpPr>
            <p:cNvPr id="18" name="object 39"/>
            <p:cNvSpPr/>
            <p:nvPr/>
          </p:nvSpPr>
          <p:spPr>
            <a:xfrm>
              <a:off x="4531437" y="5301782"/>
              <a:ext cx="3131212" cy="63625"/>
            </a:xfrm>
            <a:prstGeom prst="rect">
              <a:avLst/>
            </a:prstGeom>
            <a:blipFill>
              <a:blip r:embed="rId12" cstate="print"/>
              <a:stretch>
                <a:fillRect/>
              </a:stretch>
            </a:blipFill>
          </p:spPr>
          <p:txBody>
            <a:bodyPr wrap="square" lIns="0" tIns="0" rIns="0" bIns="0" rtlCol="0">
              <a:noAutofit/>
            </a:bodyPr>
            <a:lstStyle/>
            <a:p>
              <a:endParaRPr sz="1232"/>
            </a:p>
          </p:txBody>
        </p:sp>
        <p:sp>
          <p:nvSpPr>
            <p:cNvPr id="19" name="object 40"/>
            <p:cNvSpPr/>
            <p:nvPr/>
          </p:nvSpPr>
          <p:spPr>
            <a:xfrm>
              <a:off x="4527630" y="5298805"/>
              <a:ext cx="3129125" cy="61386"/>
            </a:xfrm>
            <a:custGeom>
              <a:avLst/>
              <a:gdLst/>
              <a:ahLst/>
              <a:cxnLst/>
              <a:rect l="l" t="t" r="r" b="b"/>
              <a:pathLst>
                <a:path w="4572000" h="89692">
                  <a:moveTo>
                    <a:pt x="4572000" y="0"/>
                  </a:moveTo>
                  <a:lnTo>
                    <a:pt x="5562" y="0"/>
                  </a:lnTo>
                  <a:lnTo>
                    <a:pt x="5562" y="89692"/>
                  </a:lnTo>
                  <a:lnTo>
                    <a:pt x="4572000" y="89692"/>
                  </a:lnTo>
                  <a:lnTo>
                    <a:pt x="4572000" y="0"/>
                  </a:lnTo>
                  <a:close/>
                </a:path>
              </a:pathLst>
            </a:custGeom>
            <a:solidFill>
              <a:srgbClr val="0070C0"/>
            </a:solidFill>
          </p:spPr>
          <p:txBody>
            <a:bodyPr wrap="square" lIns="0" tIns="0" rIns="0" bIns="0" rtlCol="0">
              <a:noAutofit/>
            </a:bodyPr>
            <a:lstStyle/>
            <a:p>
              <a:endParaRPr sz="1232"/>
            </a:p>
          </p:txBody>
        </p:sp>
        <p:sp>
          <p:nvSpPr>
            <p:cNvPr id="20" name="object 41"/>
            <p:cNvSpPr/>
            <p:nvPr/>
          </p:nvSpPr>
          <p:spPr>
            <a:xfrm>
              <a:off x="4917710" y="5583514"/>
              <a:ext cx="2412296" cy="260736"/>
            </a:xfrm>
            <a:prstGeom prst="rect">
              <a:avLst/>
            </a:prstGeom>
            <a:blipFill>
              <a:blip r:embed="rId13" cstate="print"/>
              <a:stretch>
                <a:fillRect/>
              </a:stretch>
            </a:blipFill>
          </p:spPr>
          <p:txBody>
            <a:bodyPr wrap="square" lIns="0" tIns="0" rIns="0" bIns="0" rtlCol="0">
              <a:noAutofit/>
            </a:bodyPr>
            <a:lstStyle/>
            <a:p>
              <a:endParaRPr sz="1232"/>
            </a:p>
          </p:txBody>
        </p:sp>
        <p:sp>
          <p:nvSpPr>
            <p:cNvPr id="21" name="object 42"/>
            <p:cNvSpPr/>
            <p:nvPr/>
          </p:nvSpPr>
          <p:spPr>
            <a:xfrm>
              <a:off x="4522050" y="5512476"/>
              <a:ext cx="3131212" cy="63625"/>
            </a:xfrm>
            <a:prstGeom prst="rect">
              <a:avLst/>
            </a:prstGeom>
            <a:blipFill>
              <a:blip r:embed="rId14" cstate="print"/>
              <a:stretch>
                <a:fillRect/>
              </a:stretch>
            </a:blipFill>
          </p:spPr>
          <p:txBody>
            <a:bodyPr wrap="square" lIns="0" tIns="0" rIns="0" bIns="0" rtlCol="0">
              <a:noAutofit/>
            </a:bodyPr>
            <a:lstStyle/>
            <a:p>
              <a:endParaRPr sz="1232"/>
            </a:p>
          </p:txBody>
        </p:sp>
        <p:sp>
          <p:nvSpPr>
            <p:cNvPr id="22" name="object 43"/>
            <p:cNvSpPr/>
            <p:nvPr/>
          </p:nvSpPr>
          <p:spPr>
            <a:xfrm>
              <a:off x="4531437" y="5521864"/>
              <a:ext cx="3131212" cy="63625"/>
            </a:xfrm>
            <a:prstGeom prst="rect">
              <a:avLst/>
            </a:prstGeom>
            <a:blipFill>
              <a:blip r:embed="rId15" cstate="print"/>
              <a:stretch>
                <a:fillRect/>
              </a:stretch>
            </a:blipFill>
          </p:spPr>
          <p:txBody>
            <a:bodyPr wrap="square" lIns="0" tIns="0" rIns="0" bIns="0" rtlCol="0">
              <a:noAutofit/>
            </a:bodyPr>
            <a:lstStyle/>
            <a:p>
              <a:endParaRPr sz="1232"/>
            </a:p>
          </p:txBody>
        </p:sp>
        <p:sp>
          <p:nvSpPr>
            <p:cNvPr id="23" name="object 44"/>
            <p:cNvSpPr/>
            <p:nvPr/>
          </p:nvSpPr>
          <p:spPr>
            <a:xfrm>
              <a:off x="4527630" y="5518279"/>
              <a:ext cx="3129125" cy="61386"/>
            </a:xfrm>
            <a:custGeom>
              <a:avLst/>
              <a:gdLst/>
              <a:ahLst/>
              <a:cxnLst/>
              <a:rect l="l" t="t" r="r" b="b"/>
              <a:pathLst>
                <a:path w="4572000" h="89692">
                  <a:moveTo>
                    <a:pt x="4572000" y="0"/>
                  </a:moveTo>
                  <a:lnTo>
                    <a:pt x="5562" y="0"/>
                  </a:lnTo>
                  <a:lnTo>
                    <a:pt x="5562" y="89692"/>
                  </a:lnTo>
                  <a:lnTo>
                    <a:pt x="4572000" y="89692"/>
                  </a:lnTo>
                  <a:lnTo>
                    <a:pt x="4572000" y="0"/>
                  </a:lnTo>
                  <a:close/>
                </a:path>
              </a:pathLst>
            </a:custGeom>
            <a:solidFill>
              <a:srgbClr val="0070C0"/>
            </a:solidFill>
          </p:spPr>
          <p:txBody>
            <a:bodyPr wrap="square" lIns="0" tIns="0" rIns="0" bIns="0" rtlCol="0">
              <a:noAutofit/>
            </a:bodyPr>
            <a:lstStyle/>
            <a:p>
              <a:endParaRPr sz="1232"/>
            </a:p>
          </p:txBody>
        </p:sp>
        <p:sp>
          <p:nvSpPr>
            <p:cNvPr id="24" name="object 45"/>
            <p:cNvSpPr/>
            <p:nvPr/>
          </p:nvSpPr>
          <p:spPr>
            <a:xfrm>
              <a:off x="4526222" y="5835819"/>
              <a:ext cx="3131212" cy="63625"/>
            </a:xfrm>
            <a:prstGeom prst="rect">
              <a:avLst/>
            </a:prstGeom>
            <a:blipFill>
              <a:blip r:embed="rId16" cstate="print"/>
              <a:stretch>
                <a:fillRect/>
              </a:stretch>
            </a:blipFill>
          </p:spPr>
          <p:txBody>
            <a:bodyPr wrap="square" lIns="0" tIns="0" rIns="0" bIns="0" rtlCol="0">
              <a:noAutofit/>
            </a:bodyPr>
            <a:lstStyle/>
            <a:p>
              <a:endParaRPr sz="1232"/>
            </a:p>
          </p:txBody>
        </p:sp>
        <p:sp>
          <p:nvSpPr>
            <p:cNvPr id="25" name="object 46"/>
            <p:cNvSpPr/>
            <p:nvPr/>
          </p:nvSpPr>
          <p:spPr>
            <a:xfrm>
              <a:off x="4535609" y="5844164"/>
              <a:ext cx="3131212" cy="63624"/>
            </a:xfrm>
            <a:prstGeom prst="rect">
              <a:avLst/>
            </a:prstGeom>
            <a:blipFill>
              <a:blip r:embed="rId12" cstate="print"/>
              <a:stretch>
                <a:fillRect/>
              </a:stretch>
            </a:blipFill>
          </p:spPr>
          <p:txBody>
            <a:bodyPr wrap="square" lIns="0" tIns="0" rIns="0" bIns="0" rtlCol="0">
              <a:noAutofit/>
            </a:bodyPr>
            <a:lstStyle/>
            <a:p>
              <a:endParaRPr sz="1232"/>
            </a:p>
          </p:txBody>
        </p:sp>
        <p:sp>
          <p:nvSpPr>
            <p:cNvPr id="26" name="object 47"/>
            <p:cNvSpPr/>
            <p:nvPr/>
          </p:nvSpPr>
          <p:spPr>
            <a:xfrm>
              <a:off x="4531985" y="5840926"/>
              <a:ext cx="3129125" cy="61386"/>
            </a:xfrm>
            <a:custGeom>
              <a:avLst/>
              <a:gdLst/>
              <a:ahLst/>
              <a:cxnLst/>
              <a:rect l="l" t="t" r="r" b="b"/>
              <a:pathLst>
                <a:path w="4572000" h="89692">
                  <a:moveTo>
                    <a:pt x="4571199" y="0"/>
                  </a:moveTo>
                  <a:lnTo>
                    <a:pt x="0" y="0"/>
                  </a:lnTo>
                  <a:lnTo>
                    <a:pt x="0" y="89692"/>
                  </a:lnTo>
                  <a:lnTo>
                    <a:pt x="4571199" y="89692"/>
                  </a:lnTo>
                  <a:lnTo>
                    <a:pt x="4571199" y="0"/>
                  </a:lnTo>
                  <a:close/>
                </a:path>
              </a:pathLst>
            </a:custGeom>
            <a:solidFill>
              <a:srgbClr val="0070C0"/>
            </a:solidFill>
          </p:spPr>
          <p:txBody>
            <a:bodyPr wrap="square" lIns="0" tIns="0" rIns="0" bIns="0" rtlCol="0">
              <a:noAutofit/>
            </a:bodyPr>
            <a:lstStyle/>
            <a:p>
              <a:endParaRPr sz="1232">
                <a:solidFill>
                  <a:srgbClr val="0070C0"/>
                </a:solidFill>
              </a:endParaRPr>
            </a:p>
          </p:txBody>
        </p:sp>
        <p:sp>
          <p:nvSpPr>
            <p:cNvPr id="28" name="object 49"/>
            <p:cNvSpPr/>
            <p:nvPr/>
          </p:nvSpPr>
          <p:spPr>
            <a:xfrm>
              <a:off x="4526222" y="5666847"/>
              <a:ext cx="334816" cy="116820"/>
            </a:xfrm>
            <a:prstGeom prst="rect">
              <a:avLst/>
            </a:prstGeom>
            <a:blipFill>
              <a:blip r:embed="rId17" cstate="print"/>
              <a:stretch>
                <a:fillRect/>
              </a:stretch>
            </a:blipFill>
          </p:spPr>
          <p:txBody>
            <a:bodyPr wrap="square" lIns="0" tIns="0" rIns="0" bIns="0" rtlCol="0">
              <a:noAutofit/>
            </a:bodyPr>
            <a:lstStyle/>
            <a:p>
              <a:endParaRPr sz="1232"/>
            </a:p>
          </p:txBody>
        </p:sp>
        <p:sp>
          <p:nvSpPr>
            <p:cNvPr id="29" name="object 50"/>
            <p:cNvSpPr/>
            <p:nvPr/>
          </p:nvSpPr>
          <p:spPr>
            <a:xfrm>
              <a:off x="4534567" y="5675190"/>
              <a:ext cx="334816" cy="117863"/>
            </a:xfrm>
            <a:prstGeom prst="rect">
              <a:avLst/>
            </a:prstGeom>
            <a:blipFill>
              <a:blip r:embed="rId18" cstate="print"/>
              <a:stretch>
                <a:fillRect/>
              </a:stretch>
            </a:blipFill>
          </p:spPr>
          <p:txBody>
            <a:bodyPr wrap="square" lIns="0" tIns="0" rIns="0" bIns="0" rtlCol="0">
              <a:noAutofit/>
            </a:bodyPr>
            <a:lstStyle/>
            <a:p>
              <a:endParaRPr sz="1232"/>
            </a:p>
          </p:txBody>
        </p:sp>
        <p:sp>
          <p:nvSpPr>
            <p:cNvPr id="31" name="object 21"/>
            <p:cNvSpPr txBox="1"/>
            <p:nvPr/>
          </p:nvSpPr>
          <p:spPr>
            <a:xfrm>
              <a:off x="4531645" y="3747219"/>
              <a:ext cx="525137" cy="349327"/>
            </a:xfrm>
            <a:prstGeom prst="rect">
              <a:avLst/>
            </a:prstGeom>
          </p:spPr>
          <p:txBody>
            <a:bodyPr wrap="square" lIns="0" tIns="0" rIns="0" bIns="0" rtlCol="0">
              <a:noAutofit/>
            </a:bodyPr>
            <a:lstStyle/>
            <a:p>
              <a:pPr marL="17384">
                <a:lnSpc>
                  <a:spcPts val="684"/>
                </a:lnSpc>
              </a:pPr>
              <a:endParaRPr sz="684"/>
            </a:p>
          </p:txBody>
        </p:sp>
        <p:sp>
          <p:nvSpPr>
            <p:cNvPr id="32" name="object 20"/>
            <p:cNvSpPr txBox="1"/>
            <p:nvPr/>
          </p:nvSpPr>
          <p:spPr>
            <a:xfrm>
              <a:off x="5056783" y="3747219"/>
              <a:ext cx="2052967" cy="349327"/>
            </a:xfrm>
            <a:prstGeom prst="rect">
              <a:avLst/>
            </a:prstGeom>
          </p:spPr>
          <p:txBody>
            <a:bodyPr wrap="square" lIns="0" tIns="0" rIns="0" bIns="0" rtlCol="0">
              <a:noAutofit/>
            </a:bodyPr>
            <a:lstStyle/>
            <a:p>
              <a:pPr marL="17384">
                <a:lnSpc>
                  <a:spcPts val="684"/>
                </a:lnSpc>
              </a:pPr>
              <a:endParaRPr sz="684"/>
            </a:p>
          </p:txBody>
        </p:sp>
        <p:sp>
          <p:nvSpPr>
            <p:cNvPr id="33" name="object 19"/>
            <p:cNvSpPr txBox="1"/>
            <p:nvPr/>
          </p:nvSpPr>
          <p:spPr>
            <a:xfrm>
              <a:off x="7109750" y="3747219"/>
              <a:ext cx="550586" cy="349327"/>
            </a:xfrm>
            <a:prstGeom prst="rect">
              <a:avLst/>
            </a:prstGeom>
          </p:spPr>
          <p:txBody>
            <a:bodyPr wrap="square" lIns="0" tIns="0" rIns="0" bIns="0" rtlCol="0">
              <a:noAutofit/>
            </a:bodyPr>
            <a:lstStyle/>
            <a:p>
              <a:pPr marL="17384">
                <a:lnSpc>
                  <a:spcPts val="684"/>
                </a:lnSpc>
              </a:pPr>
              <a:endParaRPr sz="684"/>
            </a:p>
          </p:txBody>
        </p:sp>
        <p:sp>
          <p:nvSpPr>
            <p:cNvPr id="35" name="object 17"/>
            <p:cNvSpPr txBox="1"/>
            <p:nvPr/>
          </p:nvSpPr>
          <p:spPr>
            <a:xfrm>
              <a:off x="4531646" y="5085328"/>
              <a:ext cx="3128691" cy="61388"/>
            </a:xfrm>
            <a:prstGeom prst="rect">
              <a:avLst/>
            </a:prstGeom>
          </p:spPr>
          <p:txBody>
            <a:bodyPr wrap="square" lIns="0" tIns="0" rIns="0" bIns="0" rtlCol="0">
              <a:noAutofit/>
            </a:bodyPr>
            <a:lstStyle/>
            <a:p>
              <a:pPr marL="17384">
                <a:lnSpc>
                  <a:spcPts val="479"/>
                </a:lnSpc>
                <a:spcBef>
                  <a:spcPts val="4"/>
                </a:spcBef>
              </a:pPr>
              <a:endParaRPr sz="479"/>
            </a:p>
          </p:txBody>
        </p:sp>
        <p:sp>
          <p:nvSpPr>
            <p:cNvPr id="36" name="object 16"/>
            <p:cNvSpPr txBox="1"/>
            <p:nvPr/>
          </p:nvSpPr>
          <p:spPr>
            <a:xfrm>
              <a:off x="4529206" y="5185332"/>
              <a:ext cx="380415" cy="152089"/>
            </a:xfrm>
            <a:prstGeom prst="rect">
              <a:avLst/>
            </a:prstGeom>
          </p:spPr>
          <p:txBody>
            <a:bodyPr wrap="square" lIns="0" tIns="0" rIns="0" bIns="0" rtlCol="0">
              <a:noAutofit/>
            </a:bodyPr>
            <a:lstStyle/>
            <a:p>
              <a:pPr marL="18357" algn="ctr">
                <a:lnSpc>
                  <a:spcPct val="95825"/>
                </a:lnSpc>
                <a:spcBef>
                  <a:spcPts val="185"/>
                </a:spcBef>
              </a:pPr>
              <a:r>
                <a:rPr b="1" dirty="0">
                  <a:solidFill>
                    <a:srgbClr val="FF0066"/>
                  </a:solidFill>
                  <a:latin typeface="Times New Roman"/>
                  <a:cs typeface="Times New Roman"/>
                </a:rPr>
                <a:t>P</a:t>
              </a:r>
              <a:r>
                <a:rPr b="1" spc="-6" dirty="0">
                  <a:solidFill>
                    <a:srgbClr val="FF0066"/>
                  </a:solidFill>
                  <a:latin typeface="Times New Roman"/>
                  <a:cs typeface="Times New Roman"/>
                </a:rPr>
                <a:t>r</a:t>
              </a:r>
              <a:r>
                <a:rPr b="1" spc="3" dirty="0">
                  <a:solidFill>
                    <a:srgbClr val="FF0066"/>
                  </a:solidFill>
                  <a:latin typeface="Times New Roman"/>
                  <a:cs typeface="Times New Roman"/>
                </a:rPr>
                <a:t>o</a:t>
              </a:r>
              <a:r>
                <a:rPr b="1" spc="-3" dirty="0">
                  <a:solidFill>
                    <a:srgbClr val="FF0066"/>
                  </a:solidFill>
                  <a:latin typeface="Times New Roman"/>
                  <a:cs typeface="Times New Roman"/>
                </a:rPr>
                <a:t>t</a:t>
              </a:r>
              <a:r>
                <a:rPr b="1" dirty="0">
                  <a:solidFill>
                    <a:srgbClr val="FF0066"/>
                  </a:solidFill>
                  <a:latin typeface="Times New Roman"/>
                  <a:cs typeface="Times New Roman"/>
                </a:rPr>
                <a:t>é</a:t>
              </a:r>
              <a:r>
                <a:rPr b="1" spc="3" dirty="0">
                  <a:solidFill>
                    <a:srgbClr val="FF0066"/>
                  </a:solidFill>
                  <a:latin typeface="Times New Roman"/>
                  <a:cs typeface="Times New Roman"/>
                </a:rPr>
                <a:t>i</a:t>
              </a:r>
              <a:r>
                <a:rPr b="1" spc="-3" dirty="0">
                  <a:solidFill>
                    <a:srgbClr val="FF0066"/>
                  </a:solidFill>
                  <a:latin typeface="Times New Roman"/>
                  <a:cs typeface="Times New Roman"/>
                </a:rPr>
                <a:t>n</a:t>
              </a:r>
              <a:r>
                <a:rPr b="1" dirty="0">
                  <a:solidFill>
                    <a:srgbClr val="FF0066"/>
                  </a:solidFill>
                  <a:latin typeface="Times New Roman"/>
                  <a:cs typeface="Times New Roman"/>
                </a:rPr>
                <a:t>es</a:t>
              </a:r>
              <a:endParaRPr dirty="0">
                <a:latin typeface="Times New Roman"/>
                <a:cs typeface="Times New Roman"/>
              </a:endParaRPr>
            </a:p>
          </p:txBody>
        </p:sp>
        <p:sp>
          <p:nvSpPr>
            <p:cNvPr id="37" name="object 15"/>
            <p:cNvSpPr txBox="1"/>
            <p:nvPr/>
          </p:nvSpPr>
          <p:spPr>
            <a:xfrm>
              <a:off x="4531646" y="5298805"/>
              <a:ext cx="3128691" cy="61386"/>
            </a:xfrm>
            <a:prstGeom prst="rect">
              <a:avLst/>
            </a:prstGeom>
          </p:spPr>
          <p:txBody>
            <a:bodyPr wrap="square" lIns="0" tIns="0" rIns="0" bIns="0" rtlCol="0">
              <a:noAutofit/>
            </a:bodyPr>
            <a:lstStyle/>
            <a:p>
              <a:pPr marL="17384">
                <a:lnSpc>
                  <a:spcPts val="479"/>
                </a:lnSpc>
                <a:spcBef>
                  <a:spcPts val="4"/>
                </a:spcBef>
              </a:pPr>
              <a:endParaRPr sz="479"/>
            </a:p>
          </p:txBody>
        </p:sp>
        <p:sp>
          <p:nvSpPr>
            <p:cNvPr id="38" name="object 14"/>
            <p:cNvSpPr txBox="1"/>
            <p:nvPr/>
          </p:nvSpPr>
          <p:spPr>
            <a:xfrm>
              <a:off x="4531437" y="5401481"/>
              <a:ext cx="363957" cy="158087"/>
            </a:xfrm>
            <a:prstGeom prst="rect">
              <a:avLst/>
            </a:prstGeom>
          </p:spPr>
          <p:txBody>
            <a:bodyPr wrap="square" lIns="0" tIns="0" rIns="0" bIns="0" rtlCol="0">
              <a:noAutofit/>
            </a:bodyPr>
            <a:lstStyle/>
            <a:p>
              <a:pPr marL="26910" algn="ctr">
                <a:lnSpc>
                  <a:spcPct val="95825"/>
                </a:lnSpc>
                <a:spcBef>
                  <a:spcPts val="253"/>
                </a:spcBef>
              </a:pPr>
              <a:r>
                <a:rPr b="1" spc="3" dirty="0">
                  <a:solidFill>
                    <a:srgbClr val="FF0066"/>
                  </a:solidFill>
                  <a:latin typeface="Times New Roman"/>
                  <a:cs typeface="Times New Roman"/>
                </a:rPr>
                <a:t>Li</a:t>
              </a:r>
              <a:r>
                <a:rPr b="1" spc="-3" dirty="0">
                  <a:solidFill>
                    <a:srgbClr val="FF0066"/>
                  </a:solidFill>
                  <a:latin typeface="Times New Roman"/>
                  <a:cs typeface="Times New Roman"/>
                </a:rPr>
                <a:t>p</a:t>
              </a:r>
              <a:r>
                <a:rPr b="1" spc="3" dirty="0">
                  <a:solidFill>
                    <a:srgbClr val="FF0066"/>
                  </a:solidFill>
                  <a:latin typeface="Times New Roman"/>
                  <a:cs typeface="Times New Roman"/>
                </a:rPr>
                <a:t>i</a:t>
              </a:r>
              <a:r>
                <a:rPr b="1" spc="-3" dirty="0">
                  <a:solidFill>
                    <a:srgbClr val="FF0066"/>
                  </a:solidFill>
                  <a:latin typeface="Times New Roman"/>
                  <a:cs typeface="Times New Roman"/>
                </a:rPr>
                <a:t>d</a:t>
              </a:r>
              <a:r>
                <a:rPr b="1" dirty="0">
                  <a:solidFill>
                    <a:srgbClr val="FF0066"/>
                  </a:solidFill>
                  <a:latin typeface="Times New Roman"/>
                  <a:cs typeface="Times New Roman"/>
                </a:rPr>
                <a:t>es</a:t>
              </a:r>
              <a:endParaRPr dirty="0">
                <a:latin typeface="Times New Roman"/>
                <a:cs typeface="Times New Roman"/>
              </a:endParaRPr>
            </a:p>
          </p:txBody>
        </p:sp>
        <p:sp>
          <p:nvSpPr>
            <p:cNvPr id="39" name="object 13"/>
            <p:cNvSpPr txBox="1"/>
            <p:nvPr/>
          </p:nvSpPr>
          <p:spPr>
            <a:xfrm>
              <a:off x="4531646" y="5518279"/>
              <a:ext cx="3128691" cy="61386"/>
            </a:xfrm>
            <a:prstGeom prst="rect">
              <a:avLst/>
            </a:prstGeom>
          </p:spPr>
          <p:txBody>
            <a:bodyPr wrap="square" lIns="0" tIns="0" rIns="0" bIns="0" rtlCol="0">
              <a:noAutofit/>
            </a:bodyPr>
            <a:lstStyle/>
            <a:p>
              <a:pPr marL="17384">
                <a:lnSpc>
                  <a:spcPts val="479"/>
                </a:lnSpc>
                <a:spcBef>
                  <a:spcPts val="4"/>
                </a:spcBef>
              </a:pPr>
              <a:endParaRPr sz="479"/>
            </a:p>
          </p:txBody>
        </p:sp>
        <p:sp>
          <p:nvSpPr>
            <p:cNvPr id="41" name="object 11"/>
            <p:cNvSpPr txBox="1"/>
            <p:nvPr/>
          </p:nvSpPr>
          <p:spPr>
            <a:xfrm>
              <a:off x="4531646" y="5840926"/>
              <a:ext cx="3128691" cy="61386"/>
            </a:xfrm>
            <a:prstGeom prst="rect">
              <a:avLst/>
            </a:prstGeom>
          </p:spPr>
          <p:txBody>
            <a:bodyPr wrap="square" lIns="0" tIns="0" rIns="0" bIns="0" rtlCol="0">
              <a:noAutofit/>
            </a:bodyPr>
            <a:lstStyle/>
            <a:p>
              <a:pPr marL="17384">
                <a:lnSpc>
                  <a:spcPts val="479"/>
                </a:lnSpc>
                <a:spcBef>
                  <a:spcPts val="4"/>
                </a:spcBef>
              </a:pPr>
              <a:endParaRPr sz="479"/>
            </a:p>
          </p:txBody>
        </p:sp>
        <p:sp>
          <p:nvSpPr>
            <p:cNvPr id="42" name="object 10"/>
            <p:cNvSpPr txBox="1"/>
            <p:nvPr/>
          </p:nvSpPr>
          <p:spPr>
            <a:xfrm>
              <a:off x="4531646" y="5902313"/>
              <a:ext cx="3128691" cy="187800"/>
            </a:xfrm>
            <a:prstGeom prst="rect">
              <a:avLst/>
            </a:prstGeom>
          </p:spPr>
          <p:txBody>
            <a:bodyPr wrap="square" lIns="0" tIns="0" rIns="0" bIns="0" rtlCol="0">
              <a:noAutofit/>
            </a:bodyPr>
            <a:lstStyle/>
            <a:p>
              <a:pPr marL="17384">
                <a:lnSpc>
                  <a:spcPts val="684"/>
                </a:lnSpc>
              </a:pPr>
              <a:endParaRPr sz="684"/>
            </a:p>
          </p:txBody>
        </p:sp>
      </p:grpSp>
      <p:sp>
        <p:nvSpPr>
          <p:cNvPr id="44" name="Rectangle 43"/>
          <p:cNvSpPr/>
          <p:nvPr/>
        </p:nvSpPr>
        <p:spPr>
          <a:xfrm>
            <a:off x="680104" y="4327567"/>
            <a:ext cx="582980" cy="369332"/>
          </a:xfrm>
          <a:prstGeom prst="rect">
            <a:avLst/>
          </a:prstGeom>
        </p:spPr>
        <p:txBody>
          <a:bodyPr wrap="none">
            <a:spAutoFit/>
          </a:bodyPr>
          <a:lstStyle/>
          <a:p>
            <a:r>
              <a:rPr lang="fr-FR" b="1" spc="3" dirty="0">
                <a:solidFill>
                  <a:srgbClr val="FF0066"/>
                </a:solidFill>
                <a:latin typeface="Times New Roman"/>
                <a:cs typeface="Times New Roman"/>
              </a:rPr>
              <a:t>Ea</a:t>
            </a:r>
            <a:r>
              <a:rPr lang="fr-FR" b="1" dirty="0">
                <a:solidFill>
                  <a:srgbClr val="FF0066"/>
                </a:solidFill>
                <a:latin typeface="Times New Roman"/>
                <a:cs typeface="Times New Roman"/>
              </a:rPr>
              <a:t>u</a:t>
            </a:r>
            <a:endParaRPr lang="fr-FR" dirty="0"/>
          </a:p>
        </p:txBody>
      </p:sp>
      <p:sp>
        <p:nvSpPr>
          <p:cNvPr id="45" name="object 14"/>
          <p:cNvSpPr txBox="1"/>
          <p:nvPr/>
        </p:nvSpPr>
        <p:spPr>
          <a:xfrm>
            <a:off x="514329" y="2159452"/>
            <a:ext cx="1054823" cy="511723"/>
          </a:xfrm>
          <a:prstGeom prst="rect">
            <a:avLst/>
          </a:prstGeom>
        </p:spPr>
        <p:txBody>
          <a:bodyPr wrap="square" lIns="0" tIns="0" rIns="0" bIns="0" rtlCol="0">
            <a:noAutofit/>
          </a:bodyPr>
          <a:lstStyle/>
          <a:p>
            <a:pPr marL="26910" algn="ctr">
              <a:lnSpc>
                <a:spcPct val="95825"/>
              </a:lnSpc>
              <a:spcBef>
                <a:spcPts val="253"/>
              </a:spcBef>
            </a:pPr>
            <a:r>
              <a:rPr lang="fr-FR" b="1" spc="3" dirty="0" err="1">
                <a:solidFill>
                  <a:srgbClr val="FF0066"/>
                </a:solidFill>
                <a:latin typeface="Times New Roman"/>
                <a:cs typeface="Times New Roman"/>
              </a:rPr>
              <a:t>Gluc</a:t>
            </a:r>
            <a:r>
              <a:rPr b="1" spc="3" dirty="0">
                <a:solidFill>
                  <a:srgbClr val="FF0066"/>
                </a:solidFill>
                <a:latin typeface="Times New Roman"/>
                <a:cs typeface="Times New Roman"/>
              </a:rPr>
              <a:t>i</a:t>
            </a:r>
            <a:r>
              <a:rPr b="1" spc="-3" dirty="0">
                <a:solidFill>
                  <a:srgbClr val="FF0066"/>
                </a:solidFill>
                <a:latin typeface="Times New Roman"/>
                <a:cs typeface="Times New Roman"/>
              </a:rPr>
              <a:t>d</a:t>
            </a:r>
            <a:r>
              <a:rPr b="1" dirty="0">
                <a:solidFill>
                  <a:srgbClr val="FF0066"/>
                </a:solidFill>
                <a:latin typeface="Times New Roman"/>
                <a:cs typeface="Times New Roman"/>
              </a:rPr>
              <a:t>es</a:t>
            </a:r>
            <a:endParaRPr dirty="0">
              <a:latin typeface="Times New Roman"/>
              <a:cs typeface="Times New Roman"/>
            </a:endParaRPr>
          </a:p>
        </p:txBody>
      </p:sp>
      <p:sp>
        <p:nvSpPr>
          <p:cNvPr id="46" name="ZoneTexte 45"/>
          <p:cNvSpPr txBox="1"/>
          <p:nvPr/>
        </p:nvSpPr>
        <p:spPr>
          <a:xfrm>
            <a:off x="523783" y="284085"/>
            <a:ext cx="11176986" cy="461665"/>
          </a:xfrm>
          <a:prstGeom prst="rect">
            <a:avLst/>
          </a:prstGeom>
          <a:solidFill>
            <a:srgbClr val="FF0000"/>
          </a:solidFill>
        </p:spPr>
        <p:txBody>
          <a:bodyPr wrap="square" rtlCol="0">
            <a:spAutoFit/>
          </a:bodyPr>
          <a:lstStyle/>
          <a:p>
            <a:pPr algn="ctr"/>
            <a:r>
              <a:rPr lang="fr-FR" sz="2400" b="1" dirty="0">
                <a:solidFill>
                  <a:schemeClr val="bg1"/>
                </a:solidFill>
              </a:rPr>
              <a:t>Apport alimentaire quotidien estimé</a:t>
            </a:r>
          </a:p>
        </p:txBody>
      </p:sp>
      <p:sp>
        <p:nvSpPr>
          <p:cNvPr id="2" name="Rectangle 1"/>
          <p:cNvSpPr/>
          <p:nvPr/>
        </p:nvSpPr>
        <p:spPr>
          <a:xfrm>
            <a:off x="4481385" y="2159450"/>
            <a:ext cx="996594" cy="1892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9970399" y="2146993"/>
            <a:ext cx="996594" cy="1892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7212458" y="2159452"/>
            <a:ext cx="996594" cy="18921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6873411" y="4551311"/>
            <a:ext cx="1099335" cy="573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0999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5250" y="227013"/>
            <a:ext cx="10515600" cy="1325562"/>
          </a:xfrm>
        </p:spPr>
        <p:txBody>
          <a:bodyPr rtlCol="0">
            <a:normAutofit/>
          </a:bodyPr>
          <a:lstStyle/>
          <a:p>
            <a:pPr algn="r" eaLnBrk="1" fontAlgn="auto" hangingPunct="1">
              <a:spcAft>
                <a:spcPts val="0"/>
              </a:spcAft>
              <a:defRPr/>
            </a:pPr>
            <a:r>
              <a:rPr lang="fr-FR" b="1" dirty="0">
                <a:solidFill>
                  <a:srgbClr val="002060"/>
                </a:solidFill>
                <a:latin typeface="+mn-lt"/>
              </a:rPr>
              <a:t>Jeûne du mois de Ramadan</a:t>
            </a:r>
          </a:p>
        </p:txBody>
      </p:sp>
      <p:sp>
        <p:nvSpPr>
          <p:cNvPr id="3" name="Espace réservé du contenu 2"/>
          <p:cNvSpPr>
            <a:spLocks noGrp="1"/>
          </p:cNvSpPr>
          <p:nvPr>
            <p:ph idx="1"/>
          </p:nvPr>
        </p:nvSpPr>
        <p:spPr>
          <a:xfrm>
            <a:off x="537383" y="1628962"/>
            <a:ext cx="10521950" cy="4375150"/>
          </a:xfrm>
        </p:spPr>
        <p:txBody>
          <a:bodyPr rtlCol="0">
            <a:normAutofit/>
          </a:bodyPr>
          <a:lstStyle/>
          <a:p>
            <a:pPr eaLnBrk="1" fontAlgn="auto" hangingPunct="1">
              <a:lnSpc>
                <a:spcPct val="100000"/>
              </a:lnSpc>
              <a:spcAft>
                <a:spcPts val="0"/>
              </a:spcAft>
              <a:buClr>
                <a:srgbClr val="C00000"/>
              </a:buClr>
              <a:buFont typeface="Wingdings" panose="05000000000000000000" pitchFamily="2" charset="2"/>
              <a:buChar char="§"/>
              <a:defRPr/>
            </a:pPr>
            <a:r>
              <a:rPr lang="fr-FR" dirty="0"/>
              <a:t>Jeûne de Ramadan est un jeûne sec et diurne. </a:t>
            </a:r>
          </a:p>
          <a:p>
            <a:pPr eaLnBrk="1" fontAlgn="auto" hangingPunct="1">
              <a:lnSpc>
                <a:spcPct val="100000"/>
              </a:lnSpc>
              <a:spcAft>
                <a:spcPts val="0"/>
              </a:spcAft>
              <a:buClr>
                <a:srgbClr val="C00000"/>
              </a:buClr>
              <a:buFont typeface="Wingdings" panose="05000000000000000000" pitchFamily="2" charset="2"/>
              <a:buChar char="§"/>
              <a:defRPr/>
            </a:pPr>
            <a:r>
              <a:rPr lang="fr-FR" dirty="0"/>
              <a:t>De l’aube au coucher du soleil alternant avec une alimentation sans restriction nocturne. </a:t>
            </a:r>
          </a:p>
          <a:p>
            <a:pPr eaLnBrk="1" fontAlgn="auto" hangingPunct="1">
              <a:lnSpc>
                <a:spcPct val="100000"/>
              </a:lnSpc>
              <a:spcAft>
                <a:spcPts val="0"/>
              </a:spcAft>
              <a:buClr>
                <a:srgbClr val="C00000"/>
              </a:buClr>
              <a:buFont typeface="Wingdings" panose="05000000000000000000" pitchFamily="2" charset="2"/>
              <a:buChar char="§"/>
              <a:defRPr/>
            </a:pPr>
            <a:r>
              <a:rPr lang="fr-FR" dirty="0"/>
              <a:t>La durée du jeûne (conditionnée par la durée du jour) varie progressivement selon les saisons.</a:t>
            </a:r>
          </a:p>
        </p:txBody>
      </p:sp>
      <p:pic>
        <p:nvPicPr>
          <p:cNvPr id="8196" name="Picture 2" descr="http://sajidine.com/titre/jeune_ramadan.jpg"/>
          <p:cNvPicPr>
            <a:picLocks noChangeAspect="1" noChangeArrowheads="1"/>
          </p:cNvPicPr>
          <p:nvPr/>
        </p:nvPicPr>
        <p:blipFill>
          <a:blip r:embed="rId2">
            <a:extLst>
              <a:ext uri="{28A0092B-C50C-407E-A947-70E740481C1C}">
                <a14:useLocalDpi xmlns:a14="http://schemas.microsoft.com/office/drawing/2010/main" val="0"/>
              </a:ext>
            </a:extLst>
          </a:blip>
          <a:srcRect t="3738"/>
          <a:stretch>
            <a:fillRect/>
          </a:stretch>
        </p:blipFill>
        <p:spPr bwMode="auto">
          <a:xfrm>
            <a:off x="26988" y="14288"/>
            <a:ext cx="48339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p:cNvGrpSpPr/>
          <p:nvPr/>
        </p:nvGrpSpPr>
        <p:grpSpPr>
          <a:xfrm>
            <a:off x="6641393" y="4293031"/>
            <a:ext cx="5367210" cy="2312548"/>
            <a:chOff x="2490716" y="3630599"/>
            <a:chExt cx="8634484" cy="3083468"/>
          </a:xfrm>
        </p:grpSpPr>
        <p:pic>
          <p:nvPicPr>
            <p:cNvPr id="5" name="Image 4"/>
            <p:cNvPicPr>
              <a:picLocks noChangeAspect="1"/>
            </p:cNvPicPr>
            <p:nvPr/>
          </p:nvPicPr>
          <p:blipFill>
            <a:blip r:embed="rId3"/>
            <a:stretch>
              <a:fillRect/>
            </a:stretch>
          </p:blipFill>
          <p:spPr>
            <a:xfrm>
              <a:off x="7150097" y="4220634"/>
              <a:ext cx="3353862" cy="2306803"/>
            </a:xfrm>
            <a:prstGeom prst="rect">
              <a:avLst/>
            </a:prstGeom>
          </p:spPr>
        </p:pic>
        <p:cxnSp>
          <p:nvCxnSpPr>
            <p:cNvPr id="6" name="Connecteur droit 5"/>
            <p:cNvCxnSpPr/>
            <p:nvPr/>
          </p:nvCxnSpPr>
          <p:spPr>
            <a:xfrm>
              <a:off x="6747933" y="3996267"/>
              <a:ext cx="4377267" cy="2717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H="1">
              <a:off x="6866467" y="3630599"/>
              <a:ext cx="4047066" cy="30411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194" y="4079939"/>
              <a:ext cx="3252649" cy="2439487"/>
            </a:xfrm>
            <a:prstGeom prst="rect">
              <a:avLst/>
            </a:prstGeom>
          </p:spPr>
        </p:pic>
        <p:cxnSp>
          <p:nvCxnSpPr>
            <p:cNvPr id="13" name="Connecteur droit 12"/>
            <p:cNvCxnSpPr/>
            <p:nvPr/>
          </p:nvCxnSpPr>
          <p:spPr>
            <a:xfrm flipH="1">
              <a:off x="2865092" y="4220634"/>
              <a:ext cx="4073337" cy="23838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490716" y="4601849"/>
              <a:ext cx="4447713" cy="19175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4" name="Image 13"/>
          <p:cNvPicPr>
            <a:picLocks noChangeAspect="1"/>
          </p:cNvPicPr>
          <p:nvPr/>
        </p:nvPicPr>
        <p:blipFill rotWithShape="1">
          <a:blip r:embed="rId5"/>
          <a:srcRect l="949" t="1454" b="1714"/>
          <a:stretch/>
        </p:blipFill>
        <p:spPr>
          <a:xfrm>
            <a:off x="308620" y="4675676"/>
            <a:ext cx="3676204" cy="2218464"/>
          </a:xfrm>
          <a:prstGeom prst="rect">
            <a:avLst/>
          </a:prstGeom>
        </p:spPr>
      </p:pic>
      <p:sp>
        <p:nvSpPr>
          <p:cNvPr id="15" name="ZoneTexte 14"/>
          <p:cNvSpPr txBox="1"/>
          <p:nvPr/>
        </p:nvSpPr>
        <p:spPr>
          <a:xfrm>
            <a:off x="346337" y="4319939"/>
            <a:ext cx="3600769" cy="400110"/>
          </a:xfrm>
          <a:prstGeom prst="rect">
            <a:avLst/>
          </a:prstGeom>
          <a:solidFill>
            <a:srgbClr val="FF0000"/>
          </a:solidFill>
        </p:spPr>
        <p:txBody>
          <a:bodyPr wrap="square" rtlCol="0">
            <a:spAutoFit/>
          </a:bodyPr>
          <a:lstStyle/>
          <a:p>
            <a:pPr algn="ctr"/>
            <a:r>
              <a:rPr lang="fr-FR" sz="2000" b="1" dirty="0">
                <a:solidFill>
                  <a:schemeClr val="bg1"/>
                </a:solidFill>
              </a:rPr>
              <a:t>Calendrier lunaire</a:t>
            </a:r>
          </a:p>
        </p:txBody>
      </p:sp>
    </p:spTree>
    <p:extLst>
      <p:ext uri="{BB962C8B-B14F-4D97-AF65-F5344CB8AC3E}">
        <p14:creationId xmlns:p14="http://schemas.microsoft.com/office/powerpoint/2010/main" val="2617713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162605" y="1491449"/>
            <a:ext cx="10297976" cy="5366551"/>
          </a:xfrm>
          <a:prstGeom prst="rect">
            <a:avLst/>
          </a:prstGeom>
        </p:spPr>
      </p:pic>
      <p:sp>
        <p:nvSpPr>
          <p:cNvPr id="7" name="ZoneTexte 6"/>
          <p:cNvSpPr txBox="1"/>
          <p:nvPr/>
        </p:nvSpPr>
        <p:spPr>
          <a:xfrm>
            <a:off x="221942" y="381740"/>
            <a:ext cx="11398928" cy="584775"/>
          </a:xfrm>
          <a:prstGeom prst="rect">
            <a:avLst/>
          </a:prstGeom>
          <a:solidFill>
            <a:srgbClr val="FF0000"/>
          </a:solidFill>
        </p:spPr>
        <p:txBody>
          <a:bodyPr wrap="square" rtlCol="0">
            <a:spAutoFit/>
          </a:bodyPr>
          <a:lstStyle/>
          <a:p>
            <a:pPr algn="ctr"/>
            <a:r>
              <a:rPr lang="fr-FR" sz="3200" b="1" dirty="0">
                <a:solidFill>
                  <a:schemeClr val="bg1"/>
                </a:solidFill>
              </a:rPr>
              <a:t>Variation de la masse corporelle</a:t>
            </a:r>
            <a:endParaRPr lang="fr-FR" sz="3200" dirty="0">
              <a:solidFill>
                <a:schemeClr val="bg1"/>
              </a:solidFill>
            </a:endParaRPr>
          </a:p>
        </p:txBody>
      </p:sp>
      <p:sp>
        <p:nvSpPr>
          <p:cNvPr id="8" name="ZoneTexte 7"/>
          <p:cNvSpPr txBox="1"/>
          <p:nvPr/>
        </p:nvSpPr>
        <p:spPr>
          <a:xfrm>
            <a:off x="1269506" y="1331649"/>
            <a:ext cx="4563122" cy="523220"/>
          </a:xfrm>
          <a:prstGeom prst="rect">
            <a:avLst/>
          </a:prstGeom>
          <a:noFill/>
        </p:spPr>
        <p:txBody>
          <a:bodyPr wrap="square" rtlCol="0">
            <a:spAutoFit/>
          </a:bodyPr>
          <a:lstStyle/>
          <a:p>
            <a:pPr algn="ctr"/>
            <a:r>
              <a:rPr lang="fr-FR" sz="2800" b="1" dirty="0">
                <a:solidFill>
                  <a:srgbClr val="0070C0"/>
                </a:solidFill>
              </a:rPr>
              <a:t>Diminution</a:t>
            </a:r>
          </a:p>
        </p:txBody>
      </p:sp>
      <p:sp>
        <p:nvSpPr>
          <p:cNvPr id="31" name="ZoneTexte 30"/>
          <p:cNvSpPr txBox="1"/>
          <p:nvPr/>
        </p:nvSpPr>
        <p:spPr>
          <a:xfrm>
            <a:off x="6677487" y="1306783"/>
            <a:ext cx="4563122" cy="523220"/>
          </a:xfrm>
          <a:prstGeom prst="rect">
            <a:avLst/>
          </a:prstGeom>
          <a:noFill/>
        </p:spPr>
        <p:txBody>
          <a:bodyPr wrap="square" rtlCol="0">
            <a:spAutoFit/>
          </a:bodyPr>
          <a:lstStyle/>
          <a:p>
            <a:pPr algn="ctr"/>
            <a:r>
              <a:rPr lang="fr-FR" sz="2800" b="1" dirty="0">
                <a:solidFill>
                  <a:srgbClr val="FF0000"/>
                </a:solidFill>
              </a:rPr>
              <a:t>Pas de Variation </a:t>
            </a:r>
          </a:p>
        </p:txBody>
      </p:sp>
    </p:spTree>
    <p:extLst>
      <p:ext uri="{BB962C8B-B14F-4D97-AF65-F5344CB8AC3E}">
        <p14:creationId xmlns:p14="http://schemas.microsoft.com/office/powerpoint/2010/main" val="93795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16977" y="387407"/>
            <a:ext cx="11530738" cy="5509200"/>
          </a:xfrm>
          <a:prstGeom prst="rect">
            <a:avLst/>
          </a:prstGeom>
        </p:spPr>
        <p:txBody>
          <a:bodyPr wrap="square">
            <a:spAutoFit/>
          </a:bodyPr>
          <a:lstStyle/>
          <a:p>
            <a:r>
              <a:rPr lang="fr-FR" sz="3200" dirty="0">
                <a:solidFill>
                  <a:srgbClr val="333399"/>
                </a:solidFill>
                <a:latin typeface="Arial" panose="020B0604020202020204" pitchFamily="34" charset="0"/>
                <a:cs typeface="Arial" panose="020B0604020202020204" pitchFamily="34" charset="0"/>
              </a:rPr>
              <a:t>L’origine de ces différences pourrait tenir aux:</a:t>
            </a:r>
          </a:p>
          <a:p>
            <a:endParaRPr lang="fr-FR" sz="3200" dirty="0">
              <a:solidFill>
                <a:srgbClr val="33339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3200" dirty="0">
                <a:solidFill>
                  <a:srgbClr val="333399"/>
                </a:solidFill>
                <a:latin typeface="Arial" panose="020B0604020202020204" pitchFamily="34" charset="0"/>
                <a:cs typeface="Arial" panose="020B0604020202020204" pitchFamily="34" charset="0"/>
              </a:rPr>
              <a:t>variabilités touchant les apports caloriques conditionnés par les traditions gastronomiques ou aux différences des méthodes employées pour l’estimation des apports énergétiques</a:t>
            </a:r>
          </a:p>
          <a:p>
            <a:pPr marL="342900" indent="-342900">
              <a:buFont typeface="Arial" panose="020B0604020202020204" pitchFamily="34" charset="0"/>
              <a:buChar char="•"/>
            </a:pPr>
            <a:endParaRPr lang="fr-FR" sz="3200" dirty="0">
              <a:solidFill>
                <a:srgbClr val="33339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3200" dirty="0">
                <a:solidFill>
                  <a:srgbClr val="333399"/>
                </a:solidFill>
                <a:latin typeface="Arial" panose="020B0604020202020204" pitchFamily="34" charset="0"/>
                <a:cs typeface="Arial" panose="020B0604020202020204" pitchFamily="34" charset="0"/>
              </a:rPr>
              <a:t>le niveau de l’activité physique des populations étudiées</a:t>
            </a:r>
          </a:p>
          <a:p>
            <a:pPr marL="342900" indent="-342900">
              <a:buFont typeface="Arial" panose="020B0604020202020204" pitchFamily="34" charset="0"/>
              <a:buChar char="•"/>
            </a:pPr>
            <a:endParaRPr lang="fr-FR" sz="3200" dirty="0">
              <a:solidFill>
                <a:srgbClr val="33339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3200" dirty="0">
                <a:solidFill>
                  <a:srgbClr val="333399"/>
                </a:solidFill>
                <a:latin typeface="Arial" panose="020B0604020202020204" pitchFamily="34" charset="0"/>
                <a:cs typeface="Arial" panose="020B0604020202020204" pitchFamily="34" charset="0"/>
              </a:rPr>
              <a:t>La spécificité de l’activité pratiquée (sport d’endurance, sport </a:t>
            </a:r>
            <a:r>
              <a:rPr lang="fr-FR" sz="3200" dirty="0" err="1">
                <a:solidFill>
                  <a:srgbClr val="333399"/>
                </a:solidFill>
                <a:latin typeface="Arial" panose="020B0604020202020204" pitchFamily="34" charset="0"/>
                <a:cs typeface="Arial" panose="020B0604020202020204" pitchFamily="34" charset="0"/>
              </a:rPr>
              <a:t>co</a:t>
            </a:r>
            <a:r>
              <a:rPr lang="fr-FR" sz="3200" dirty="0">
                <a:solidFill>
                  <a:srgbClr val="333399"/>
                </a:solidFill>
                <a:latin typeface="Arial" panose="020B0604020202020204" pitchFamily="34" charset="0"/>
                <a:cs typeface="Arial" panose="020B0604020202020204" pitchFamily="34" charset="0"/>
              </a:rPr>
              <a:t>, sport de combat…)</a:t>
            </a:r>
            <a:endParaRPr lang="fr-F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485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15294" y="2360857"/>
            <a:ext cx="11176986" cy="1938992"/>
          </a:xfrm>
          <a:prstGeom prst="rect">
            <a:avLst/>
          </a:prstGeom>
          <a:solidFill>
            <a:srgbClr val="0000FF"/>
          </a:solidFill>
        </p:spPr>
        <p:txBody>
          <a:bodyPr wrap="square" rtlCol="0">
            <a:spAutoFit/>
          </a:bodyPr>
          <a:lstStyle/>
          <a:p>
            <a:pPr algn="ctr"/>
            <a:endParaRPr lang="fr-FR" sz="4000" b="1" dirty="0">
              <a:solidFill>
                <a:schemeClr val="bg1"/>
              </a:solidFill>
            </a:endParaRPr>
          </a:p>
          <a:p>
            <a:pPr algn="ctr"/>
            <a:r>
              <a:rPr lang="fr-FR" sz="4000" b="1" dirty="0">
                <a:solidFill>
                  <a:schemeClr val="bg1"/>
                </a:solidFill>
              </a:rPr>
              <a:t>Rythme circadien</a:t>
            </a:r>
          </a:p>
          <a:p>
            <a:pPr algn="ctr"/>
            <a:endParaRPr lang="fr-FR" sz="4000" b="1" dirty="0">
              <a:solidFill>
                <a:schemeClr val="bg1"/>
              </a:solidFill>
            </a:endParaRPr>
          </a:p>
        </p:txBody>
      </p:sp>
    </p:spTree>
    <p:extLst>
      <p:ext uri="{BB962C8B-B14F-4D97-AF65-F5344CB8AC3E}">
        <p14:creationId xmlns:p14="http://schemas.microsoft.com/office/powerpoint/2010/main" val="1372105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antevitalite.be/wp-content/uploads/2014/06/luminotherapi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416" y="874713"/>
            <a:ext cx="8497888" cy="598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a:spLocks noGrp="1"/>
          </p:cNvSpPr>
          <p:nvPr>
            <p:ph type="title"/>
          </p:nvPr>
        </p:nvSpPr>
        <p:spPr>
          <a:xfrm>
            <a:off x="838200" y="365126"/>
            <a:ext cx="10515600" cy="590372"/>
          </a:xfrm>
          <a:solidFill>
            <a:srgbClr val="FF0000"/>
          </a:solidFill>
        </p:spPr>
        <p:txBody>
          <a:bodyPr rtlCol="0">
            <a:normAutofit fontScale="90000"/>
          </a:bodyPr>
          <a:lstStyle/>
          <a:p>
            <a:pPr algn="ctr" eaLnBrk="1" fontAlgn="auto" hangingPunct="1">
              <a:spcAft>
                <a:spcPts val="0"/>
              </a:spcAft>
              <a:defRPr/>
            </a:pPr>
            <a:r>
              <a:rPr lang="fr-FR" altLang="fr-FR" b="1" dirty="0">
                <a:solidFill>
                  <a:schemeClr val="bg1"/>
                </a:solidFill>
                <a:latin typeface="+mn-lt"/>
              </a:rPr>
              <a:t>Rythme circadien</a:t>
            </a:r>
          </a:p>
        </p:txBody>
      </p:sp>
      <p:sp>
        <p:nvSpPr>
          <p:cNvPr id="2" name="Rectangle 1"/>
          <p:cNvSpPr/>
          <p:nvPr/>
        </p:nvSpPr>
        <p:spPr>
          <a:xfrm>
            <a:off x="8493641" y="2090238"/>
            <a:ext cx="1777822" cy="646331"/>
          </a:xfrm>
          <a:prstGeom prst="rect">
            <a:avLst/>
          </a:prstGeom>
          <a:solidFill>
            <a:schemeClr val="bg1"/>
          </a:solidFill>
        </p:spPr>
        <p:txBody>
          <a:bodyPr wrap="square">
            <a:spAutoFit/>
          </a:bodyPr>
          <a:lstStyle/>
          <a:p>
            <a:r>
              <a:rPr lang="fr-FR" b="1" dirty="0"/>
              <a:t>Le Balancier </a:t>
            </a:r>
            <a:r>
              <a:rPr lang="fr-FR" b="1" dirty="0" err="1"/>
              <a:t>Homéostasique</a:t>
            </a:r>
            <a:r>
              <a:rPr lang="fr-FR" dirty="0"/>
              <a:t> </a:t>
            </a:r>
          </a:p>
        </p:txBody>
      </p:sp>
    </p:spTree>
    <p:extLst>
      <p:ext uri="{BB962C8B-B14F-4D97-AF65-F5344CB8AC3E}">
        <p14:creationId xmlns:p14="http://schemas.microsoft.com/office/powerpoint/2010/main" val="267871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http://www.passeportsante.net/DocumentsProteus/images/sommeil_dereglements_cycles_d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657546"/>
            <a:ext cx="11176000" cy="621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a:spLocks noGrp="1"/>
          </p:cNvSpPr>
          <p:nvPr>
            <p:ph type="title"/>
          </p:nvPr>
        </p:nvSpPr>
        <p:spPr>
          <a:xfrm>
            <a:off x="731713" y="447319"/>
            <a:ext cx="10515600" cy="590372"/>
          </a:xfrm>
          <a:solidFill>
            <a:srgbClr val="FF0000"/>
          </a:solidFill>
        </p:spPr>
        <p:txBody>
          <a:bodyPr rtlCol="0">
            <a:normAutofit fontScale="90000"/>
          </a:bodyPr>
          <a:lstStyle/>
          <a:p>
            <a:pPr algn="ctr" eaLnBrk="1" fontAlgn="auto" hangingPunct="1">
              <a:spcAft>
                <a:spcPts val="0"/>
              </a:spcAft>
              <a:defRPr/>
            </a:pPr>
            <a:r>
              <a:rPr lang="fr-FR" altLang="fr-FR" b="1" dirty="0">
                <a:solidFill>
                  <a:schemeClr val="bg1"/>
                </a:solidFill>
                <a:latin typeface="+mn-lt"/>
              </a:rPr>
              <a:t>Quelques rythmes circadien</a:t>
            </a:r>
          </a:p>
        </p:txBody>
      </p:sp>
    </p:spTree>
    <p:extLst>
      <p:ext uri="{BB962C8B-B14F-4D97-AF65-F5344CB8AC3E}">
        <p14:creationId xmlns:p14="http://schemas.microsoft.com/office/powerpoint/2010/main" val="3252253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http://www.passeportsante.net/DocumentsProteus/images/sommeil_dereglements_cycles_d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657546"/>
            <a:ext cx="11176000" cy="621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1"/>
          <p:cNvSpPr>
            <a:spLocks noGrp="1"/>
          </p:cNvSpPr>
          <p:nvPr>
            <p:ph type="title"/>
          </p:nvPr>
        </p:nvSpPr>
        <p:spPr>
          <a:xfrm>
            <a:off x="731713" y="447319"/>
            <a:ext cx="10515600" cy="590372"/>
          </a:xfrm>
          <a:solidFill>
            <a:srgbClr val="FF0000"/>
          </a:solidFill>
        </p:spPr>
        <p:txBody>
          <a:bodyPr rtlCol="0">
            <a:normAutofit fontScale="90000"/>
          </a:bodyPr>
          <a:lstStyle/>
          <a:p>
            <a:pPr algn="ctr" eaLnBrk="1" fontAlgn="auto" hangingPunct="1">
              <a:spcAft>
                <a:spcPts val="0"/>
              </a:spcAft>
              <a:defRPr/>
            </a:pPr>
            <a:r>
              <a:rPr lang="fr-FR" altLang="fr-FR" b="1" dirty="0">
                <a:solidFill>
                  <a:schemeClr val="bg1"/>
                </a:solidFill>
                <a:latin typeface="+mn-lt"/>
              </a:rPr>
              <a:t>Quels Impacts pendant Ramadan</a:t>
            </a:r>
          </a:p>
        </p:txBody>
      </p:sp>
      <p:sp>
        <p:nvSpPr>
          <p:cNvPr id="2" name="ZoneTexte 1"/>
          <p:cNvSpPr txBox="1"/>
          <p:nvPr/>
        </p:nvSpPr>
        <p:spPr>
          <a:xfrm>
            <a:off x="8121112" y="1906292"/>
            <a:ext cx="3254644" cy="369332"/>
          </a:xfrm>
          <a:prstGeom prst="rect">
            <a:avLst/>
          </a:prstGeom>
          <a:noFill/>
        </p:spPr>
        <p:txBody>
          <a:bodyPr wrap="square" rtlCol="0">
            <a:spAutoFit/>
          </a:bodyPr>
          <a:lstStyle/>
          <a:p>
            <a:r>
              <a:rPr lang="fr-FR" b="1" dirty="0">
                <a:solidFill>
                  <a:srgbClr val="FF0000"/>
                </a:solidFill>
              </a:rPr>
              <a:t>Réveil pour </a:t>
            </a:r>
            <a:r>
              <a:rPr lang="fr-FR" b="1" dirty="0" err="1">
                <a:solidFill>
                  <a:srgbClr val="FF0000"/>
                </a:solidFill>
              </a:rPr>
              <a:t>Shour</a:t>
            </a:r>
            <a:r>
              <a:rPr lang="fr-FR" b="1" dirty="0">
                <a:solidFill>
                  <a:srgbClr val="FF0000"/>
                </a:solidFill>
              </a:rPr>
              <a:t> </a:t>
            </a:r>
          </a:p>
        </p:txBody>
      </p:sp>
      <p:sp>
        <p:nvSpPr>
          <p:cNvPr id="3" name="Organigramme : Extraire 2"/>
          <p:cNvSpPr/>
          <p:nvPr/>
        </p:nvSpPr>
        <p:spPr>
          <a:xfrm rot="3372592" flipH="1" flipV="1">
            <a:off x="7705670" y="2053753"/>
            <a:ext cx="334451" cy="373520"/>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6" name="ZoneTexte 5"/>
          <p:cNvSpPr txBox="1"/>
          <p:nvPr/>
        </p:nvSpPr>
        <p:spPr>
          <a:xfrm>
            <a:off x="2022357" y="2325658"/>
            <a:ext cx="1065267" cy="369332"/>
          </a:xfrm>
          <a:prstGeom prst="rect">
            <a:avLst/>
          </a:prstGeom>
          <a:noFill/>
        </p:spPr>
        <p:txBody>
          <a:bodyPr wrap="square" rtlCol="0">
            <a:spAutoFit/>
          </a:bodyPr>
          <a:lstStyle/>
          <a:p>
            <a:r>
              <a:rPr lang="fr-FR" b="1" dirty="0" err="1">
                <a:solidFill>
                  <a:srgbClr val="FF0000"/>
                </a:solidFill>
              </a:rPr>
              <a:t>Iftar</a:t>
            </a:r>
            <a:endParaRPr lang="fr-FR" b="1" dirty="0">
              <a:solidFill>
                <a:srgbClr val="FF0000"/>
              </a:solidFill>
            </a:endParaRPr>
          </a:p>
        </p:txBody>
      </p:sp>
      <p:sp>
        <p:nvSpPr>
          <p:cNvPr id="7" name="Organigramme : Extraire 6"/>
          <p:cNvSpPr/>
          <p:nvPr/>
        </p:nvSpPr>
        <p:spPr>
          <a:xfrm rot="6551644">
            <a:off x="3811426" y="2321598"/>
            <a:ext cx="329714" cy="476000"/>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8" name="ZoneTexte 7"/>
          <p:cNvSpPr txBox="1"/>
          <p:nvPr/>
        </p:nvSpPr>
        <p:spPr>
          <a:xfrm>
            <a:off x="4370036" y="1037691"/>
            <a:ext cx="3254644" cy="369332"/>
          </a:xfrm>
          <a:prstGeom prst="rect">
            <a:avLst/>
          </a:prstGeom>
          <a:noFill/>
        </p:spPr>
        <p:txBody>
          <a:bodyPr wrap="square" rtlCol="0">
            <a:spAutoFit/>
          </a:bodyPr>
          <a:lstStyle/>
          <a:p>
            <a:r>
              <a:rPr lang="fr-FR" b="1" dirty="0">
                <a:solidFill>
                  <a:srgbClr val="FF0000"/>
                </a:solidFill>
              </a:rPr>
              <a:t>Collation</a:t>
            </a:r>
          </a:p>
        </p:txBody>
      </p:sp>
      <p:sp>
        <p:nvSpPr>
          <p:cNvPr id="9" name="Organigramme : Extraire 8"/>
          <p:cNvSpPr/>
          <p:nvPr/>
        </p:nvSpPr>
        <p:spPr>
          <a:xfrm rot="20652714" flipV="1">
            <a:off x="5388765" y="1575203"/>
            <a:ext cx="295586" cy="437275"/>
          </a:xfrm>
          <a:prstGeom prst="flowChartExtra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Tree>
    <p:extLst>
      <p:ext uri="{BB962C8B-B14F-4D97-AF65-F5344CB8AC3E}">
        <p14:creationId xmlns:p14="http://schemas.microsoft.com/office/powerpoint/2010/main" val="1825278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31796" y="1327946"/>
            <a:ext cx="4804475" cy="4487172"/>
          </a:xfrm>
        </p:spPr>
        <p:txBody>
          <a:bodyPr>
            <a:normAutofit/>
          </a:bodyPr>
          <a:lstStyle/>
          <a:p>
            <a:r>
              <a:rPr lang="fr-FR" sz="3200" dirty="0"/>
              <a:t>La décroissance de la puissance pendant le test de Wingate à 17h /à 7h pendant Ramadan pourrait suggérer que le jeûne modifie le rythme circadien de la force musculaire et de la fatigue en augmentant la fatigue musculaire.</a:t>
            </a:r>
          </a:p>
        </p:txBody>
      </p:sp>
      <p:sp>
        <p:nvSpPr>
          <p:cNvPr id="5" name="Rectangle 4"/>
          <p:cNvSpPr/>
          <p:nvPr/>
        </p:nvSpPr>
        <p:spPr>
          <a:xfrm>
            <a:off x="333849" y="6488668"/>
            <a:ext cx="1828514" cy="307777"/>
          </a:xfrm>
          <a:prstGeom prst="rect">
            <a:avLst/>
          </a:prstGeom>
        </p:spPr>
        <p:txBody>
          <a:bodyPr wrap="none">
            <a:spAutoFit/>
          </a:bodyPr>
          <a:lstStyle/>
          <a:p>
            <a:r>
              <a:rPr lang="fr-FR" sz="1400" dirty="0" err="1"/>
              <a:t>Chtourou</a:t>
            </a:r>
            <a:r>
              <a:rPr lang="fr-FR" sz="1400" dirty="0"/>
              <a:t> et al. ( 2012)</a:t>
            </a:r>
          </a:p>
        </p:txBody>
      </p:sp>
      <p:pic>
        <p:nvPicPr>
          <p:cNvPr id="6" name="Image 5"/>
          <p:cNvPicPr>
            <a:picLocks noChangeAspect="1"/>
          </p:cNvPicPr>
          <p:nvPr/>
        </p:nvPicPr>
        <p:blipFill rotWithShape="1">
          <a:blip r:embed="rId2"/>
          <a:srcRect b="22219"/>
          <a:stretch/>
        </p:blipFill>
        <p:spPr>
          <a:xfrm>
            <a:off x="828584" y="1288105"/>
            <a:ext cx="5207633" cy="3530475"/>
          </a:xfrm>
          <a:prstGeom prst="rect">
            <a:avLst/>
          </a:prstGeom>
        </p:spPr>
      </p:pic>
      <p:pic>
        <p:nvPicPr>
          <p:cNvPr id="7" name="Image 6"/>
          <p:cNvPicPr>
            <a:picLocks noChangeAspect="1"/>
          </p:cNvPicPr>
          <p:nvPr/>
        </p:nvPicPr>
        <p:blipFill rotWithShape="1">
          <a:blip r:embed="rId2"/>
          <a:srcRect t="78045"/>
          <a:stretch/>
        </p:blipFill>
        <p:spPr>
          <a:xfrm>
            <a:off x="828583" y="4818580"/>
            <a:ext cx="5207633" cy="996538"/>
          </a:xfrm>
          <a:prstGeom prst="rect">
            <a:avLst/>
          </a:prstGeom>
        </p:spPr>
      </p:pic>
      <p:sp>
        <p:nvSpPr>
          <p:cNvPr id="9" name="Titre 1"/>
          <p:cNvSpPr>
            <a:spLocks noGrp="1"/>
          </p:cNvSpPr>
          <p:nvPr>
            <p:ph type="title"/>
          </p:nvPr>
        </p:nvSpPr>
        <p:spPr>
          <a:xfrm>
            <a:off x="838200" y="365126"/>
            <a:ext cx="10515600" cy="590372"/>
          </a:xfrm>
          <a:solidFill>
            <a:srgbClr val="FF0000"/>
          </a:solidFill>
        </p:spPr>
        <p:txBody>
          <a:bodyPr rtlCol="0">
            <a:normAutofit fontScale="90000"/>
          </a:bodyPr>
          <a:lstStyle/>
          <a:p>
            <a:pPr algn="ctr" eaLnBrk="1" fontAlgn="auto" hangingPunct="1">
              <a:spcAft>
                <a:spcPts val="0"/>
              </a:spcAft>
              <a:defRPr/>
            </a:pPr>
            <a:r>
              <a:rPr lang="fr-FR" altLang="fr-FR" b="1" dirty="0">
                <a:solidFill>
                  <a:schemeClr val="bg1"/>
                </a:solidFill>
                <a:latin typeface="+mn-lt"/>
              </a:rPr>
              <a:t>Rythme circadien et exercices courts et intenses</a:t>
            </a:r>
          </a:p>
        </p:txBody>
      </p:sp>
    </p:spTree>
    <p:extLst>
      <p:ext uri="{BB962C8B-B14F-4D97-AF65-F5344CB8AC3E}">
        <p14:creationId xmlns:p14="http://schemas.microsoft.com/office/powerpoint/2010/main" val="1250822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791705" y="2743200"/>
            <a:ext cx="10515600" cy="867906"/>
          </a:xfrm>
          <a:prstGeom prst="rect">
            <a:avLst/>
          </a:prstGeom>
          <a:solidFill>
            <a:srgbClr val="0000FF"/>
          </a:solidFill>
        </p:spPr>
        <p:txBody>
          <a:bodyPr/>
          <a:lstStyle>
            <a:defPPr>
              <a:defRPr lang="fr-FR"/>
            </a:defPPr>
            <a:lvl1pPr algn="ctr">
              <a:lnSpc>
                <a:spcPct val="90000"/>
              </a:lnSpc>
              <a:spcBef>
                <a:spcPct val="0"/>
              </a:spcBef>
              <a:buNone/>
              <a:defRPr sz="4800" b="1">
                <a:solidFill>
                  <a:schemeClr val="bg1"/>
                </a:solidFill>
                <a:latin typeface="+mj-lt"/>
                <a:ea typeface="+mj-ea"/>
                <a:cs typeface="+mj-cs"/>
              </a:defRPr>
            </a:lvl1pPr>
          </a:lstStyle>
          <a:p>
            <a:r>
              <a:rPr lang="fr-FR" dirty="0"/>
              <a:t>Sommeil et Ramadan</a:t>
            </a:r>
          </a:p>
        </p:txBody>
      </p:sp>
    </p:spTree>
    <p:extLst>
      <p:ext uri="{BB962C8B-B14F-4D97-AF65-F5344CB8AC3E}">
        <p14:creationId xmlns:p14="http://schemas.microsoft.com/office/powerpoint/2010/main" val="8019907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838200" y="365125"/>
            <a:ext cx="10515600" cy="779463"/>
          </a:xfrm>
          <a:solidFill>
            <a:srgbClr val="FF0000"/>
          </a:solidFill>
        </p:spPr>
        <p:txBody>
          <a:bodyPr/>
          <a:lstStyle/>
          <a:p>
            <a:pPr algn="ctr" eaLnBrk="1" hangingPunct="1"/>
            <a:r>
              <a:rPr lang="fr-FR" b="1" dirty="0">
                <a:solidFill>
                  <a:schemeClr val="bg1"/>
                </a:solidFill>
              </a:rPr>
              <a:t>Sommeil et Ramadan</a:t>
            </a:r>
          </a:p>
        </p:txBody>
      </p:sp>
      <p:pic>
        <p:nvPicPr>
          <p:cNvPr id="3" name="Image 2"/>
          <p:cNvPicPr>
            <a:picLocks noChangeAspect="1"/>
          </p:cNvPicPr>
          <p:nvPr/>
        </p:nvPicPr>
        <p:blipFill>
          <a:blip r:embed="rId2"/>
          <a:stretch>
            <a:fillRect/>
          </a:stretch>
        </p:blipFill>
        <p:spPr>
          <a:xfrm>
            <a:off x="495720" y="2438399"/>
            <a:ext cx="11156814" cy="3080658"/>
          </a:xfrm>
          <a:prstGeom prst="rect">
            <a:avLst/>
          </a:prstGeom>
        </p:spPr>
      </p:pic>
      <p:sp>
        <p:nvSpPr>
          <p:cNvPr id="2" name="Rectangle 1"/>
          <p:cNvSpPr/>
          <p:nvPr/>
        </p:nvSpPr>
        <p:spPr>
          <a:xfrm>
            <a:off x="4274049" y="3657600"/>
            <a:ext cx="2958958" cy="15000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1755168" y="5835721"/>
            <a:ext cx="8681663" cy="461665"/>
          </a:xfrm>
          <a:prstGeom prst="rect">
            <a:avLst/>
          </a:prstGeom>
          <a:noFill/>
        </p:spPr>
        <p:txBody>
          <a:bodyPr wrap="square" rtlCol="0">
            <a:spAutoFit/>
          </a:bodyPr>
          <a:lstStyle/>
          <a:p>
            <a:r>
              <a:rPr lang="fr-FR" sz="2400" b="1" dirty="0">
                <a:solidFill>
                  <a:srgbClr val="FF0000"/>
                </a:solidFill>
              </a:rPr>
              <a:t>En général diminution entre 30 et 60min du temps de sommeil</a:t>
            </a:r>
          </a:p>
        </p:txBody>
      </p:sp>
      <p:sp>
        <p:nvSpPr>
          <p:cNvPr id="5" name="Rectangle à coins arrondis 4"/>
          <p:cNvSpPr/>
          <p:nvPr/>
        </p:nvSpPr>
        <p:spPr>
          <a:xfrm>
            <a:off x="712922" y="4184541"/>
            <a:ext cx="10640877" cy="23319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8" name="Rectangle à coins arrondis 7"/>
          <p:cNvSpPr/>
          <p:nvPr/>
        </p:nvSpPr>
        <p:spPr>
          <a:xfrm>
            <a:off x="712922" y="4662400"/>
            <a:ext cx="10640877" cy="250562"/>
          </a:xfrm>
          <a:prstGeom prst="roundRect">
            <a:avLst/>
          </a:prstGeom>
          <a:solidFill>
            <a:srgbClr val="99FF33">
              <a:alpha val="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497985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03350" y="3016250"/>
            <a:ext cx="8915400" cy="1446550"/>
          </a:xfrm>
          <a:prstGeom prst="rect">
            <a:avLst/>
          </a:prstGeom>
          <a:solidFill>
            <a:srgbClr val="FF0000"/>
          </a:solidFill>
        </p:spPr>
        <p:txBody>
          <a:bodyPr wrap="square" rtlCol="0">
            <a:spAutoFit/>
          </a:bodyPr>
          <a:lstStyle/>
          <a:p>
            <a:pPr algn="ctr"/>
            <a:r>
              <a:rPr lang="fr-FR" sz="4400" b="1" dirty="0">
                <a:solidFill>
                  <a:schemeClr val="bg1"/>
                </a:solidFill>
              </a:rPr>
              <a:t>VI. Performance, qualités physiques  et Ramadan</a:t>
            </a:r>
          </a:p>
        </p:txBody>
      </p:sp>
    </p:spTree>
    <p:extLst>
      <p:ext uri="{BB962C8B-B14F-4D97-AF65-F5344CB8AC3E}">
        <p14:creationId xmlns:p14="http://schemas.microsoft.com/office/powerpoint/2010/main" val="188196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3070225" y="2027573"/>
            <a:ext cx="7160217" cy="3980576"/>
            <a:chOff x="3070225" y="2027573"/>
            <a:chExt cx="7160217" cy="3980576"/>
          </a:xfrm>
        </p:grpSpPr>
        <p:pic>
          <p:nvPicPr>
            <p:cNvPr id="14" name="Image 13"/>
            <p:cNvPicPr>
              <a:picLocks noChangeAspect="1"/>
            </p:cNvPicPr>
            <p:nvPr/>
          </p:nvPicPr>
          <p:blipFill rotWithShape="1">
            <a:blip r:embed="rId3"/>
            <a:srcRect l="7793" t="17320" r="37175" b="57045"/>
            <a:stretch/>
          </p:blipFill>
          <p:spPr>
            <a:xfrm>
              <a:off x="3070225" y="2027573"/>
              <a:ext cx="7160217" cy="1875295"/>
            </a:xfrm>
            <a:prstGeom prst="rect">
              <a:avLst/>
            </a:prstGeom>
          </p:spPr>
        </p:pic>
        <p:pic>
          <p:nvPicPr>
            <p:cNvPr id="5" name="Image 4"/>
            <p:cNvPicPr>
              <a:picLocks noChangeAspect="1"/>
            </p:cNvPicPr>
            <p:nvPr/>
          </p:nvPicPr>
          <p:blipFill rotWithShape="1">
            <a:blip r:embed="rId4"/>
            <a:srcRect l="7100" t="65982" r="37166" b="9587"/>
            <a:stretch/>
          </p:blipFill>
          <p:spPr>
            <a:xfrm>
              <a:off x="3084163" y="3901400"/>
              <a:ext cx="7146279" cy="2106749"/>
            </a:xfrm>
            <a:prstGeom prst="rect">
              <a:avLst/>
            </a:prstGeom>
          </p:spPr>
        </p:pic>
      </p:grpSp>
      <p:sp>
        <p:nvSpPr>
          <p:cNvPr id="9218" name="AutoShape 4" descr="http://www.atlasinfo.fr/photo/art/default/4487774-6736421.jpg?v=1341566909"/>
          <p:cNvSpPr>
            <a:spLocks noChangeAspect="1" noChangeArrowheads="1"/>
          </p:cNvSpPr>
          <p:nvPr/>
        </p:nvSpPr>
        <p:spPr bwMode="auto">
          <a:xfrm>
            <a:off x="1679575" y="-1409700"/>
            <a:ext cx="45148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fr-FR" sz="1800"/>
          </a:p>
        </p:txBody>
      </p:sp>
      <p:pic>
        <p:nvPicPr>
          <p:cNvPr id="9219" name="Picture 2" descr="http://sajidine.com/titre/jeune_ramadan.jpg"/>
          <p:cNvPicPr>
            <a:picLocks noChangeAspect="1" noChangeArrowheads="1"/>
          </p:cNvPicPr>
          <p:nvPr/>
        </p:nvPicPr>
        <p:blipFill>
          <a:blip r:embed="rId5">
            <a:extLst>
              <a:ext uri="{28A0092B-C50C-407E-A947-70E740481C1C}">
                <a14:useLocalDpi xmlns:a14="http://schemas.microsoft.com/office/drawing/2010/main" val="0"/>
              </a:ext>
            </a:extLst>
          </a:blip>
          <a:srcRect t="3738"/>
          <a:stretch>
            <a:fillRect/>
          </a:stretch>
        </p:blipFill>
        <p:spPr bwMode="auto">
          <a:xfrm>
            <a:off x="0" y="-26988"/>
            <a:ext cx="7497763"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ZoneTexte 8"/>
          <p:cNvSpPr txBox="1">
            <a:spLocks noChangeArrowheads="1"/>
          </p:cNvSpPr>
          <p:nvPr/>
        </p:nvSpPr>
        <p:spPr bwMode="auto">
          <a:xfrm>
            <a:off x="7396163" y="0"/>
            <a:ext cx="4795837" cy="1631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sz="10000" dirty="0">
                <a:solidFill>
                  <a:schemeClr val="bg1"/>
                </a:solidFill>
              </a:rPr>
              <a:t>2018</a:t>
            </a:r>
          </a:p>
        </p:txBody>
      </p:sp>
      <p:sp>
        <p:nvSpPr>
          <p:cNvPr id="11" name="ZoneTexte 10"/>
          <p:cNvSpPr txBox="1">
            <a:spLocks noChangeArrowheads="1"/>
          </p:cNvSpPr>
          <p:nvPr/>
        </p:nvSpPr>
        <p:spPr bwMode="auto">
          <a:xfrm>
            <a:off x="331788" y="6173788"/>
            <a:ext cx="118602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lnSpc>
                <a:spcPct val="100000"/>
              </a:lnSpc>
              <a:spcBef>
                <a:spcPct val="0"/>
              </a:spcBef>
              <a:buClr>
                <a:srgbClr val="800000"/>
              </a:buClr>
              <a:buNone/>
            </a:pPr>
            <a:r>
              <a:rPr lang="fr-FR" sz="2000" b="1" dirty="0">
                <a:solidFill>
                  <a:srgbClr val="FF0000"/>
                </a:solidFill>
              </a:rPr>
              <a:t>En 2018 Ramadan au Maroc: entre 16 H 28 et 16H 39  d’abstinence de boire et de manger.</a:t>
            </a:r>
          </a:p>
        </p:txBody>
      </p:sp>
      <p:sp>
        <p:nvSpPr>
          <p:cNvPr id="9222" name="AutoShape 2" descr="Calendrier 2015 Ramadan heures de prière Casablanca"/>
          <p:cNvSpPr>
            <a:spLocks noChangeAspect="1" noChangeArrowheads="1"/>
          </p:cNvSpPr>
          <p:nvPr/>
        </p:nvSpPr>
        <p:spPr bwMode="auto">
          <a:xfrm>
            <a:off x="155575" y="-2286000"/>
            <a:ext cx="58293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fr-FR" sz="1800"/>
          </a:p>
        </p:txBody>
      </p:sp>
      <p:grpSp>
        <p:nvGrpSpPr>
          <p:cNvPr id="12" name="Groupe 11"/>
          <p:cNvGrpSpPr/>
          <p:nvPr/>
        </p:nvGrpSpPr>
        <p:grpSpPr>
          <a:xfrm>
            <a:off x="4487863" y="2409825"/>
            <a:ext cx="4857616" cy="3598324"/>
            <a:chOff x="4487863" y="2138363"/>
            <a:chExt cx="5373688" cy="3624467"/>
          </a:xfrm>
        </p:grpSpPr>
        <p:sp>
          <p:nvSpPr>
            <p:cNvPr id="15" name="Rectangle 14"/>
            <p:cNvSpPr/>
            <p:nvPr/>
          </p:nvSpPr>
          <p:spPr>
            <a:xfrm>
              <a:off x="4554538" y="2138364"/>
              <a:ext cx="885825" cy="36244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Rectangle 15"/>
            <p:cNvSpPr/>
            <p:nvPr/>
          </p:nvSpPr>
          <p:spPr>
            <a:xfrm>
              <a:off x="8920163" y="2138363"/>
              <a:ext cx="885825" cy="362446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7" name="Rectangle 16"/>
            <p:cNvSpPr/>
            <p:nvPr/>
          </p:nvSpPr>
          <p:spPr>
            <a:xfrm>
              <a:off x="4487863" y="2152650"/>
              <a:ext cx="5373687" cy="266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8" name="Rectangle 17"/>
            <p:cNvSpPr/>
            <p:nvPr/>
          </p:nvSpPr>
          <p:spPr>
            <a:xfrm>
              <a:off x="4487863" y="5494541"/>
              <a:ext cx="5373688" cy="2682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grpSp>
    </p:spTree>
    <p:extLst>
      <p:ext uri="{BB962C8B-B14F-4D97-AF65-F5344CB8AC3E}">
        <p14:creationId xmlns:p14="http://schemas.microsoft.com/office/powerpoint/2010/main" val="3239776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4804" y="2849733"/>
            <a:ext cx="10644326" cy="769441"/>
          </a:xfrm>
          <a:prstGeom prst="rect">
            <a:avLst/>
          </a:prstGeom>
          <a:solidFill>
            <a:srgbClr val="0070C0"/>
          </a:solidFill>
        </p:spPr>
        <p:txBody>
          <a:bodyPr wrap="square" rtlCol="0">
            <a:spAutoFit/>
          </a:bodyPr>
          <a:lstStyle/>
          <a:p>
            <a:pPr algn="ctr"/>
            <a:r>
              <a:rPr lang="fr-FR" sz="4400" b="1" dirty="0">
                <a:solidFill>
                  <a:schemeClr val="bg1"/>
                </a:solidFill>
              </a:rPr>
              <a:t>Exercice aérobie</a:t>
            </a:r>
          </a:p>
        </p:txBody>
      </p:sp>
    </p:spTree>
    <p:extLst>
      <p:ext uri="{BB962C8B-B14F-4D97-AF65-F5344CB8AC3E}">
        <p14:creationId xmlns:p14="http://schemas.microsoft.com/office/powerpoint/2010/main" val="31978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74946" y="651025"/>
            <a:ext cx="10380134" cy="1261884"/>
          </a:xfrm>
          <a:prstGeom prst="rect">
            <a:avLst/>
          </a:prstGeom>
        </p:spPr>
        <p:txBody>
          <a:bodyPr wrap="square">
            <a:spAutoFit/>
          </a:bodyPr>
          <a:lstStyle/>
          <a:p>
            <a:r>
              <a:rPr lang="fr-FR" sz="2800" b="1" dirty="0" err="1">
                <a:solidFill>
                  <a:srgbClr val="000000"/>
                </a:solidFill>
                <a:latin typeface="Times New Roman" panose="02020603050405020304" pitchFamily="18" charset="0"/>
              </a:rPr>
              <a:t>Gleeson</a:t>
            </a:r>
            <a:r>
              <a:rPr lang="fr-FR" sz="2800" b="1" dirty="0">
                <a:solidFill>
                  <a:srgbClr val="000000"/>
                </a:solidFill>
                <a:latin typeface="Times New Roman" panose="02020603050405020304" pitchFamily="18" charset="0"/>
              </a:rPr>
              <a:t> et al. 1988  </a:t>
            </a:r>
            <a:r>
              <a:rPr lang="fr-FR" sz="2800" b="1" dirty="0">
                <a:solidFill>
                  <a:srgbClr val="000000"/>
                </a:solidFill>
                <a:latin typeface="Times New Roman" panose="02020603050405020304" pitchFamily="18" charset="0"/>
                <a:sym typeface="Wingdings" panose="05000000000000000000" pitchFamily="2" charset="2"/>
              </a:rPr>
              <a:t>  </a:t>
            </a:r>
            <a:r>
              <a:rPr lang="fr-FR" sz="2400" dirty="0">
                <a:solidFill>
                  <a:srgbClr val="000000"/>
                </a:solidFill>
                <a:latin typeface="Times New Roman" panose="02020603050405020304" pitchFamily="18" charset="0"/>
              </a:rPr>
              <a:t>24 h </a:t>
            </a:r>
            <a:r>
              <a:rPr lang="fr-FR" sz="2400" b="1" dirty="0">
                <a:solidFill>
                  <a:srgbClr val="000000"/>
                </a:solidFill>
                <a:latin typeface="Times New Roman" panose="02020603050405020304" pitchFamily="18" charset="0"/>
                <a:sym typeface="Wingdings" panose="05000000000000000000" pitchFamily="2" charset="2"/>
              </a:rPr>
              <a:t> </a:t>
            </a:r>
            <a:r>
              <a:rPr lang="fr-FR" sz="2400" b="1" dirty="0">
                <a:solidFill>
                  <a:srgbClr val="FF0000"/>
                </a:solidFill>
                <a:latin typeface="Times New Roman" panose="02020603050405020304" pitchFamily="18" charset="0"/>
                <a:sym typeface="Wingdings" panose="05000000000000000000" pitchFamily="2" charset="2"/>
              </a:rPr>
              <a:t>diminution </a:t>
            </a:r>
            <a:r>
              <a:rPr lang="fr-FR" sz="2400" dirty="0">
                <a:solidFill>
                  <a:srgbClr val="000000"/>
                </a:solidFill>
                <a:latin typeface="Times New Roman" panose="02020603050405020304" pitchFamily="18" charset="0"/>
              </a:rPr>
              <a:t>de la performance de pédalage à 100% VO</a:t>
            </a:r>
            <a:r>
              <a:rPr lang="fr-FR" sz="1000" dirty="0">
                <a:solidFill>
                  <a:srgbClr val="000000"/>
                </a:solidFill>
                <a:latin typeface="Times New Roman" panose="02020603050405020304" pitchFamily="18" charset="0"/>
              </a:rPr>
              <a:t>2 </a:t>
            </a:r>
            <a:r>
              <a:rPr lang="fr-FR" sz="2400" dirty="0">
                <a:solidFill>
                  <a:srgbClr val="000000"/>
                </a:solidFill>
                <a:latin typeface="Times New Roman" panose="02020603050405020304" pitchFamily="18" charset="0"/>
              </a:rPr>
              <a:t>max ( </a:t>
            </a:r>
            <a:r>
              <a:rPr lang="fr-FR" sz="2400" b="1" i="1" dirty="0">
                <a:solidFill>
                  <a:srgbClr val="FF0066"/>
                </a:solidFill>
                <a:latin typeface="Times New Roman" panose="02020603050405020304" pitchFamily="18" charset="0"/>
              </a:rPr>
              <a:t>212 ± 27s  VS  243 ± 17s </a:t>
            </a:r>
            <a:r>
              <a:rPr lang="fr-FR" sz="2400" b="1" i="1" dirty="0">
                <a:latin typeface="Times New Roman" panose="02020603050405020304" pitchFamily="18" charset="0"/>
              </a:rPr>
              <a:t>)</a:t>
            </a:r>
          </a:p>
          <a:p>
            <a:endParaRPr lang="fr-FR" sz="2400" dirty="0">
              <a:solidFill>
                <a:srgbClr val="000000"/>
              </a:solidFill>
              <a:latin typeface="Times New Roman" panose="02020603050405020304" pitchFamily="18" charset="0"/>
            </a:endParaRPr>
          </a:p>
        </p:txBody>
      </p:sp>
      <p:sp>
        <p:nvSpPr>
          <p:cNvPr id="17" name="Rectangle 16"/>
          <p:cNvSpPr/>
          <p:nvPr/>
        </p:nvSpPr>
        <p:spPr>
          <a:xfrm>
            <a:off x="660400" y="1961903"/>
            <a:ext cx="2607733" cy="707886"/>
          </a:xfrm>
          <a:prstGeom prst="rect">
            <a:avLst/>
          </a:prstGeom>
        </p:spPr>
        <p:txBody>
          <a:bodyPr wrap="square">
            <a:spAutoFit/>
          </a:bodyPr>
          <a:lstStyle/>
          <a:p>
            <a:r>
              <a:rPr lang="fr-FR" sz="2000" b="1" i="1" dirty="0" err="1">
                <a:solidFill>
                  <a:srgbClr val="FF3300"/>
                </a:solidFill>
                <a:latin typeface="Times New Roman" panose="02020603050405020304" pitchFamily="18" charset="0"/>
              </a:rPr>
              <a:t>Maughan</a:t>
            </a:r>
            <a:r>
              <a:rPr lang="fr-FR" sz="2000" b="1" i="1" dirty="0">
                <a:solidFill>
                  <a:srgbClr val="FF3300"/>
                </a:solidFill>
                <a:latin typeface="Times New Roman" panose="02020603050405020304" pitchFamily="18" charset="0"/>
              </a:rPr>
              <a:t> et al. 1981</a:t>
            </a:r>
          </a:p>
          <a:p>
            <a:r>
              <a:rPr lang="fr-FR" sz="2000" b="1" i="1" dirty="0" err="1">
                <a:solidFill>
                  <a:srgbClr val="FF3300"/>
                </a:solidFill>
                <a:latin typeface="Times New Roman" panose="02020603050405020304" pitchFamily="18" charset="0"/>
              </a:rPr>
              <a:t>Greenlaff</a:t>
            </a:r>
            <a:r>
              <a:rPr lang="fr-FR" sz="2000" b="1" i="1" dirty="0">
                <a:solidFill>
                  <a:srgbClr val="FF3300"/>
                </a:solidFill>
                <a:latin typeface="Times New Roman" panose="02020603050405020304" pitchFamily="18" charset="0"/>
              </a:rPr>
              <a:t> et al. 1987</a:t>
            </a:r>
          </a:p>
        </p:txBody>
      </p:sp>
      <p:sp>
        <p:nvSpPr>
          <p:cNvPr id="18" name="Rectangle 17"/>
          <p:cNvSpPr/>
          <p:nvPr/>
        </p:nvSpPr>
        <p:spPr>
          <a:xfrm>
            <a:off x="3961336" y="1830654"/>
            <a:ext cx="1572359" cy="1015663"/>
          </a:xfrm>
          <a:prstGeom prst="rect">
            <a:avLst/>
          </a:prstGeom>
        </p:spPr>
        <p:txBody>
          <a:bodyPr wrap="square">
            <a:spAutoFit/>
          </a:bodyPr>
          <a:lstStyle/>
          <a:p>
            <a:r>
              <a:rPr lang="fr-FR" sz="2000" dirty="0">
                <a:solidFill>
                  <a:srgbClr val="000000"/>
                </a:solidFill>
                <a:latin typeface="Times New Roman" panose="02020603050405020304" pitchFamily="18" charset="0"/>
              </a:rPr>
              <a:t>3j </a:t>
            </a:r>
            <a:r>
              <a:rPr lang="fr-FR" sz="2000" dirty="0" err="1">
                <a:solidFill>
                  <a:srgbClr val="000000"/>
                </a:solidFill>
                <a:latin typeface="Times New Roman" panose="02020603050405020304" pitchFamily="18" charset="0"/>
              </a:rPr>
              <a:t>low</a:t>
            </a:r>
            <a:r>
              <a:rPr lang="fr-FR" sz="2000" dirty="0">
                <a:solidFill>
                  <a:srgbClr val="000000"/>
                </a:solidFill>
                <a:latin typeface="Times New Roman" panose="02020603050405020304" pitchFamily="18" charset="0"/>
              </a:rPr>
              <a:t> COH</a:t>
            </a:r>
          </a:p>
          <a:p>
            <a:r>
              <a:rPr lang="fr-FR" sz="2000" dirty="0">
                <a:solidFill>
                  <a:srgbClr val="000000"/>
                </a:solidFill>
                <a:latin typeface="Times New Roman" panose="02020603050405020304" pitchFamily="18" charset="0"/>
              </a:rPr>
              <a:t>(3%)</a:t>
            </a:r>
          </a:p>
          <a:p>
            <a:r>
              <a:rPr lang="fr-FR" sz="2000" dirty="0">
                <a:solidFill>
                  <a:srgbClr val="000000"/>
                </a:solidFill>
                <a:latin typeface="Times New Roman" panose="02020603050405020304" pitchFamily="18" charset="0"/>
              </a:rPr>
              <a:t>(10%)</a:t>
            </a:r>
          </a:p>
        </p:txBody>
      </p:sp>
      <p:sp>
        <p:nvSpPr>
          <p:cNvPr id="19" name="Rectangle 18"/>
          <p:cNvSpPr/>
          <p:nvPr/>
        </p:nvSpPr>
        <p:spPr>
          <a:xfrm>
            <a:off x="6195021" y="1830654"/>
            <a:ext cx="6096000" cy="830997"/>
          </a:xfrm>
          <a:prstGeom prst="rect">
            <a:avLst/>
          </a:prstGeom>
        </p:spPr>
        <p:txBody>
          <a:bodyPr>
            <a:spAutoFit/>
          </a:bodyPr>
          <a:lstStyle/>
          <a:p>
            <a:r>
              <a:rPr lang="fr-FR" sz="2400" dirty="0" err="1">
                <a:solidFill>
                  <a:srgbClr val="000000"/>
                </a:solidFill>
                <a:latin typeface="Times New Roman" panose="02020603050405020304" pitchFamily="18" charset="0"/>
              </a:rPr>
              <a:t>Tlim</a:t>
            </a:r>
            <a:r>
              <a:rPr lang="fr-FR" sz="2400" dirty="0">
                <a:solidFill>
                  <a:srgbClr val="000000"/>
                </a:solidFill>
                <a:latin typeface="Times New Roman" panose="02020603050405020304" pitchFamily="18" charset="0"/>
              </a:rPr>
              <a:t> 104%VO</a:t>
            </a:r>
            <a:r>
              <a:rPr lang="fr-FR" sz="1000" dirty="0">
                <a:solidFill>
                  <a:srgbClr val="000000"/>
                </a:solidFill>
                <a:latin typeface="Times New Roman" panose="02020603050405020304" pitchFamily="18" charset="0"/>
              </a:rPr>
              <a:t>2 </a:t>
            </a:r>
            <a:r>
              <a:rPr lang="fr-FR" sz="2400" dirty="0">
                <a:solidFill>
                  <a:srgbClr val="000000"/>
                </a:solidFill>
                <a:latin typeface="Times New Roman" panose="02020603050405020304" pitchFamily="18" charset="0"/>
              </a:rPr>
              <a:t>max </a:t>
            </a:r>
            <a:r>
              <a:rPr lang="fr-FR" sz="2400" i="1" dirty="0">
                <a:solidFill>
                  <a:srgbClr val="FF0000"/>
                </a:solidFill>
                <a:latin typeface="Times New Roman" panose="02020603050405020304" pitchFamily="18" charset="0"/>
              </a:rPr>
              <a:t>(4,87 VS 3,32)</a:t>
            </a:r>
          </a:p>
          <a:p>
            <a:r>
              <a:rPr lang="fr-FR" sz="2400" dirty="0" err="1">
                <a:solidFill>
                  <a:srgbClr val="000000"/>
                </a:solidFill>
                <a:latin typeface="Times New Roman" panose="02020603050405020304" pitchFamily="18" charset="0"/>
              </a:rPr>
              <a:t>Tlim</a:t>
            </a:r>
            <a:r>
              <a:rPr lang="fr-FR" sz="2400" dirty="0">
                <a:solidFill>
                  <a:srgbClr val="000000"/>
                </a:solidFill>
                <a:latin typeface="Times New Roman" panose="02020603050405020304" pitchFamily="18" charset="0"/>
              </a:rPr>
              <a:t> 100%VO</a:t>
            </a:r>
            <a:r>
              <a:rPr lang="fr-FR" sz="1000" dirty="0">
                <a:solidFill>
                  <a:srgbClr val="000000"/>
                </a:solidFill>
                <a:latin typeface="Times New Roman" panose="02020603050405020304" pitchFamily="18" charset="0"/>
              </a:rPr>
              <a:t>2 </a:t>
            </a:r>
            <a:r>
              <a:rPr lang="fr-FR" sz="2400" dirty="0">
                <a:solidFill>
                  <a:srgbClr val="000000"/>
                </a:solidFill>
                <a:latin typeface="Times New Roman" panose="02020603050405020304" pitchFamily="18" charset="0"/>
              </a:rPr>
              <a:t>max </a:t>
            </a:r>
            <a:r>
              <a:rPr lang="fr-FR" sz="2400" i="1" dirty="0">
                <a:solidFill>
                  <a:srgbClr val="FF0000"/>
                </a:solidFill>
                <a:latin typeface="Times New Roman" panose="02020603050405020304" pitchFamily="18" charset="0"/>
              </a:rPr>
              <a:t>(5,13 VS 3,68)</a:t>
            </a:r>
            <a:endParaRPr lang="fr-FR" sz="2400" dirty="0"/>
          </a:p>
        </p:txBody>
      </p:sp>
      <p:sp>
        <p:nvSpPr>
          <p:cNvPr id="20" name="Flèche droite 19"/>
          <p:cNvSpPr/>
          <p:nvPr/>
        </p:nvSpPr>
        <p:spPr>
          <a:xfrm>
            <a:off x="3263171" y="2218266"/>
            <a:ext cx="52473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a:off x="5240870" y="2225799"/>
            <a:ext cx="516466" cy="221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avec flèche vers le bas 22"/>
          <p:cNvSpPr/>
          <p:nvPr/>
        </p:nvSpPr>
        <p:spPr>
          <a:xfrm>
            <a:off x="573982" y="435592"/>
            <a:ext cx="11457151" cy="3906262"/>
          </a:xfrm>
          <a:prstGeom prst="downArrow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773824" y="4654744"/>
            <a:ext cx="11057466" cy="1569660"/>
          </a:xfrm>
          <a:prstGeom prst="rect">
            <a:avLst/>
          </a:prstGeom>
        </p:spPr>
        <p:txBody>
          <a:bodyPr wrap="square">
            <a:spAutoFit/>
          </a:bodyPr>
          <a:lstStyle/>
          <a:p>
            <a:pPr marL="342900" indent="-342900">
              <a:buFont typeface="Arial" panose="020B0604020202020204" pitchFamily="34" charset="0"/>
              <a:buChar char="•"/>
            </a:pPr>
            <a:r>
              <a:rPr lang="fr-FR" sz="2400" dirty="0">
                <a:solidFill>
                  <a:srgbClr val="000000"/>
                </a:solidFill>
                <a:latin typeface="Times New Roman" panose="02020603050405020304" pitchFamily="18" charset="0"/>
              </a:rPr>
              <a:t>Il est clair qu’il y a effet de la réduction du glycogène musculaire avec comme conséquence une perte de la performance durant un exercice de longue durée et de haute intensité.</a:t>
            </a:r>
          </a:p>
          <a:p>
            <a:pPr marL="342900" indent="-342900">
              <a:buFont typeface="Arial" panose="020B0604020202020204" pitchFamily="34" charset="0"/>
              <a:buChar char="•"/>
            </a:pPr>
            <a:endParaRPr lang="fr-FR"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47345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 40"/>
          <p:cNvPicPr>
            <a:picLocks noChangeAspect="1"/>
          </p:cNvPicPr>
          <p:nvPr/>
        </p:nvPicPr>
        <p:blipFill>
          <a:blip r:embed="rId2"/>
          <a:stretch>
            <a:fillRect/>
          </a:stretch>
        </p:blipFill>
        <p:spPr>
          <a:xfrm>
            <a:off x="523982" y="386345"/>
            <a:ext cx="10818688" cy="4438436"/>
          </a:xfrm>
          <a:prstGeom prst="rect">
            <a:avLst/>
          </a:prstGeom>
        </p:spPr>
      </p:pic>
      <p:sp>
        <p:nvSpPr>
          <p:cNvPr id="42" name="Rectangle 41"/>
          <p:cNvSpPr/>
          <p:nvPr/>
        </p:nvSpPr>
        <p:spPr>
          <a:xfrm>
            <a:off x="651933" y="5122672"/>
            <a:ext cx="11413067" cy="1569660"/>
          </a:xfrm>
          <a:prstGeom prst="rect">
            <a:avLst/>
          </a:prstGeom>
        </p:spPr>
        <p:txBody>
          <a:bodyPr wrap="square">
            <a:spAutoFit/>
          </a:bodyPr>
          <a:lstStyle/>
          <a:p>
            <a:r>
              <a:rPr lang="fr-FR" sz="2400" dirty="0">
                <a:solidFill>
                  <a:srgbClr val="000000"/>
                </a:solidFill>
                <a:latin typeface="Times New Roman" panose="02020603050405020304" pitchFamily="18" charset="0"/>
              </a:rPr>
              <a:t>Collectivement, ces données soutiennent l’idée que le jeûne d’une durée limitée</a:t>
            </a:r>
          </a:p>
          <a:p>
            <a:r>
              <a:rPr lang="fr-FR" sz="2400" dirty="0">
                <a:solidFill>
                  <a:srgbClr val="000000"/>
                </a:solidFill>
                <a:latin typeface="Times New Roman" panose="02020603050405020304" pitchFamily="18" charset="0"/>
              </a:rPr>
              <a:t>(jusqu’à approximativement 24h) combiné à un exercice physique et d’une durée de </a:t>
            </a:r>
          </a:p>
          <a:p>
            <a:r>
              <a:rPr lang="fr-FR" sz="2400" dirty="0">
                <a:solidFill>
                  <a:srgbClr val="000000"/>
                </a:solidFill>
                <a:latin typeface="Times New Roman" panose="02020603050405020304" pitchFamily="18" charset="0"/>
              </a:rPr>
              <a:t>90 min ou moins ne cause pas de perturbations métaboliques suffisantes pour</a:t>
            </a:r>
          </a:p>
          <a:p>
            <a:r>
              <a:rPr lang="fr-FR" sz="2400" dirty="0">
                <a:solidFill>
                  <a:srgbClr val="000000"/>
                </a:solidFill>
                <a:latin typeface="Times New Roman" panose="02020603050405020304" pitchFamily="18" charset="0"/>
              </a:rPr>
              <a:t>altérer la performance </a:t>
            </a:r>
            <a:r>
              <a:rPr lang="fr-FR" sz="1600" i="1" dirty="0">
                <a:solidFill>
                  <a:srgbClr val="3612BA"/>
                </a:solidFill>
                <a:latin typeface="Times New Roman" panose="02020603050405020304" pitchFamily="18" charset="0"/>
              </a:rPr>
              <a:t>(</a:t>
            </a:r>
            <a:r>
              <a:rPr lang="fr-FR" sz="1600" i="1" dirty="0" err="1">
                <a:solidFill>
                  <a:srgbClr val="3612BA"/>
                </a:solidFill>
                <a:latin typeface="Times New Roman" panose="02020603050405020304" pitchFamily="18" charset="0"/>
              </a:rPr>
              <a:t>Schisler</a:t>
            </a:r>
            <a:r>
              <a:rPr lang="fr-FR" sz="1600" i="1" dirty="0">
                <a:solidFill>
                  <a:srgbClr val="3612BA"/>
                </a:solidFill>
                <a:latin typeface="Times New Roman" panose="02020603050405020304" pitchFamily="18" charset="0"/>
              </a:rPr>
              <a:t> et </a:t>
            </a:r>
            <a:r>
              <a:rPr lang="fr-FR" sz="1600" i="1" dirty="0" err="1">
                <a:solidFill>
                  <a:srgbClr val="3612BA"/>
                </a:solidFill>
                <a:latin typeface="Times New Roman" panose="02020603050405020304" pitchFamily="18" charset="0"/>
              </a:rPr>
              <a:t>Lanuzzo</a:t>
            </a:r>
            <a:r>
              <a:rPr lang="fr-FR" sz="1600" i="1" dirty="0">
                <a:solidFill>
                  <a:srgbClr val="3612BA"/>
                </a:solidFill>
                <a:latin typeface="Times New Roman" panose="02020603050405020304" pitchFamily="18" charset="0"/>
              </a:rPr>
              <a:t>, 2007)</a:t>
            </a:r>
          </a:p>
        </p:txBody>
      </p:sp>
      <p:sp>
        <p:nvSpPr>
          <p:cNvPr id="2" name="ZoneTexte 1"/>
          <p:cNvSpPr txBox="1"/>
          <p:nvPr/>
        </p:nvSpPr>
        <p:spPr>
          <a:xfrm>
            <a:off x="589941" y="170478"/>
            <a:ext cx="10537843" cy="369332"/>
          </a:xfrm>
          <a:prstGeom prst="rect">
            <a:avLst/>
          </a:prstGeom>
          <a:noFill/>
        </p:spPr>
        <p:txBody>
          <a:bodyPr wrap="square" rtlCol="0">
            <a:spAutoFit/>
          </a:bodyPr>
          <a:lstStyle/>
          <a:p>
            <a:r>
              <a:rPr lang="fr-FR" b="1" dirty="0"/>
              <a:t>Références                                           Durée de jeûne                                      Résultats</a:t>
            </a:r>
          </a:p>
        </p:txBody>
      </p:sp>
    </p:spTree>
    <p:extLst>
      <p:ext uri="{BB962C8B-B14F-4D97-AF65-F5344CB8AC3E}">
        <p14:creationId xmlns:p14="http://schemas.microsoft.com/office/powerpoint/2010/main" val="419178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962364" y="2198668"/>
            <a:ext cx="7808360" cy="2393880"/>
            <a:chOff x="3028950" y="2447539"/>
            <a:chExt cx="6134100" cy="1322974"/>
          </a:xfrm>
        </p:grpSpPr>
        <p:pic>
          <p:nvPicPr>
            <p:cNvPr id="2" name="Image 1"/>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t="16761" b="66611"/>
            <a:stretch/>
          </p:blipFill>
          <p:spPr>
            <a:xfrm>
              <a:off x="3028950" y="2447539"/>
              <a:ext cx="6134100" cy="490969"/>
            </a:xfrm>
            <a:prstGeom prst="rect">
              <a:avLst/>
            </a:prstGeom>
          </p:spPr>
        </p:pic>
        <p:pic>
          <p:nvPicPr>
            <p:cNvPr id="3" name="Image 2"/>
            <p:cNvPicPr>
              <a:picLocks noChangeAspect="1"/>
            </p:cNvPicPr>
            <p:nvPr/>
          </p:nvPicPr>
          <p:blipFill rotWithShape="1">
            <a:blip r:embed="rId4"/>
            <a:srcRect t="73326"/>
            <a:stretch/>
          </p:blipFill>
          <p:spPr>
            <a:xfrm>
              <a:off x="3028950" y="2982897"/>
              <a:ext cx="6134100" cy="787616"/>
            </a:xfrm>
            <a:prstGeom prst="rect">
              <a:avLst/>
            </a:prstGeom>
          </p:spPr>
        </p:pic>
      </p:grpSp>
      <p:sp>
        <p:nvSpPr>
          <p:cNvPr id="5" name="ZoneTexte 4"/>
          <p:cNvSpPr txBox="1"/>
          <p:nvPr/>
        </p:nvSpPr>
        <p:spPr>
          <a:xfrm>
            <a:off x="636998" y="565079"/>
            <a:ext cx="10274157" cy="523220"/>
          </a:xfrm>
          <a:prstGeom prst="rect">
            <a:avLst/>
          </a:prstGeom>
          <a:solidFill>
            <a:srgbClr val="FF0000"/>
          </a:solidFill>
        </p:spPr>
        <p:txBody>
          <a:bodyPr wrap="square" rtlCol="0">
            <a:spAutoFit/>
          </a:bodyPr>
          <a:lstStyle/>
          <a:p>
            <a:pPr algn="ctr"/>
            <a:r>
              <a:rPr lang="fr-FR" sz="2800" b="1" dirty="0">
                <a:solidFill>
                  <a:schemeClr val="bg1"/>
                </a:solidFill>
              </a:rPr>
              <a:t>Variation du VO2max.</a:t>
            </a:r>
          </a:p>
        </p:txBody>
      </p:sp>
    </p:spTree>
    <p:extLst>
      <p:ext uri="{BB962C8B-B14F-4D97-AF65-F5344CB8AC3E}">
        <p14:creationId xmlns:p14="http://schemas.microsoft.com/office/powerpoint/2010/main" val="1016977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2667"/>
          <a:stretch/>
        </p:blipFill>
        <p:spPr>
          <a:xfrm>
            <a:off x="1443617" y="1450196"/>
            <a:ext cx="8990438" cy="4133858"/>
          </a:xfrm>
          <a:prstGeom prst="rect">
            <a:avLst/>
          </a:prstGeom>
        </p:spPr>
      </p:pic>
      <p:sp>
        <p:nvSpPr>
          <p:cNvPr id="3" name="Rectangle 2"/>
          <p:cNvSpPr/>
          <p:nvPr/>
        </p:nvSpPr>
        <p:spPr>
          <a:xfrm>
            <a:off x="1752600" y="3190875"/>
            <a:ext cx="8372475"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752599" y="2600325"/>
            <a:ext cx="8372475"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752599" y="3476625"/>
            <a:ext cx="8372475" cy="285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443617" y="4098196"/>
            <a:ext cx="8990438" cy="2031325"/>
          </a:xfrm>
          <a:prstGeom prst="rect">
            <a:avLst/>
          </a:prstGeom>
          <a:solidFill>
            <a:schemeClr val="bg1"/>
          </a:solidFill>
        </p:spPr>
        <p:txBody>
          <a:bodyPr wrap="square" rtlCol="0">
            <a:spAutoFit/>
          </a:bodyPr>
          <a:lstStyle/>
          <a:p>
            <a:r>
              <a:rPr lang="fr-FR" b="1" dirty="0"/>
              <a:t>RD: Distance de course</a:t>
            </a:r>
          </a:p>
          <a:p>
            <a:r>
              <a:rPr lang="fr-FR" b="1" dirty="0"/>
              <a:t>RT: temps de course</a:t>
            </a:r>
          </a:p>
          <a:p>
            <a:r>
              <a:rPr lang="fr-FR" b="1" dirty="0"/>
              <a:t>RV: vitesse de course</a:t>
            </a:r>
          </a:p>
          <a:p>
            <a:r>
              <a:rPr lang="fr-FR" b="1" dirty="0"/>
              <a:t>LA: </a:t>
            </a:r>
            <a:r>
              <a:rPr lang="fr-FR" b="1" dirty="0" err="1"/>
              <a:t>lactattémie</a:t>
            </a:r>
            <a:endParaRPr lang="fr-FR" b="1" dirty="0"/>
          </a:p>
          <a:p>
            <a:r>
              <a:rPr lang="fr-FR" b="1" dirty="0"/>
              <a:t>HR: Fréquence cardiaque</a:t>
            </a:r>
          </a:p>
          <a:p>
            <a:r>
              <a:rPr lang="fr-FR" b="1" dirty="0"/>
              <a:t>RPE: score de perception de fatigue</a:t>
            </a:r>
          </a:p>
          <a:p>
            <a:r>
              <a:rPr lang="fr-FR" b="1" dirty="0"/>
              <a:t>* Signification à p&lt;0,05</a:t>
            </a:r>
          </a:p>
        </p:txBody>
      </p:sp>
    </p:spTree>
    <p:extLst>
      <p:ext uri="{BB962C8B-B14F-4D97-AF65-F5344CB8AC3E}">
        <p14:creationId xmlns:p14="http://schemas.microsoft.com/office/powerpoint/2010/main" val="3776881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756"/>
          <a:stretch/>
        </p:blipFill>
        <p:spPr>
          <a:xfrm>
            <a:off x="1020842" y="1346438"/>
            <a:ext cx="9321644" cy="4530580"/>
          </a:xfrm>
          <a:prstGeom prst="rect">
            <a:avLst/>
          </a:prstGeom>
        </p:spPr>
      </p:pic>
      <p:sp>
        <p:nvSpPr>
          <p:cNvPr id="3" name="ZoneTexte 2"/>
          <p:cNvSpPr txBox="1"/>
          <p:nvPr/>
        </p:nvSpPr>
        <p:spPr>
          <a:xfrm>
            <a:off x="9880146" y="2229490"/>
            <a:ext cx="1863212" cy="307777"/>
          </a:xfrm>
          <a:prstGeom prst="rect">
            <a:avLst/>
          </a:prstGeom>
          <a:solidFill>
            <a:schemeClr val="bg1"/>
          </a:solidFill>
        </p:spPr>
        <p:txBody>
          <a:bodyPr wrap="square" rtlCol="0">
            <a:spAutoFit/>
          </a:bodyPr>
          <a:lstStyle/>
          <a:p>
            <a:r>
              <a:rPr lang="fr-FR" sz="1400" b="1" dirty="0">
                <a:solidFill>
                  <a:schemeClr val="bg1">
                    <a:lumMod val="50000"/>
                  </a:schemeClr>
                </a:solidFill>
              </a:rPr>
              <a:t>Ramadan et al. 2000</a:t>
            </a:r>
          </a:p>
        </p:txBody>
      </p:sp>
      <p:sp>
        <p:nvSpPr>
          <p:cNvPr id="4" name="ZoneTexte 3"/>
          <p:cNvSpPr txBox="1"/>
          <p:nvPr/>
        </p:nvSpPr>
        <p:spPr>
          <a:xfrm>
            <a:off x="9833038" y="3133618"/>
            <a:ext cx="1358000" cy="307777"/>
          </a:xfrm>
          <a:prstGeom prst="rect">
            <a:avLst/>
          </a:prstGeom>
          <a:solidFill>
            <a:schemeClr val="bg1"/>
          </a:solidFill>
        </p:spPr>
        <p:txBody>
          <a:bodyPr wrap="none" rtlCol="0">
            <a:spAutoFit/>
          </a:bodyPr>
          <a:lstStyle/>
          <a:p>
            <a:r>
              <a:rPr lang="fr-FR" sz="1400" b="1" dirty="0">
                <a:solidFill>
                  <a:schemeClr val="bg1">
                    <a:lumMod val="50000"/>
                  </a:schemeClr>
                </a:solidFill>
              </a:rPr>
              <a:t> Faye  et al 2005</a:t>
            </a:r>
          </a:p>
        </p:txBody>
      </p:sp>
      <p:sp>
        <p:nvSpPr>
          <p:cNvPr id="5" name="ZoneTexte 4"/>
          <p:cNvSpPr txBox="1"/>
          <p:nvPr/>
        </p:nvSpPr>
        <p:spPr>
          <a:xfrm>
            <a:off x="9833038" y="2681554"/>
            <a:ext cx="1289392" cy="307777"/>
          </a:xfrm>
          <a:prstGeom prst="rect">
            <a:avLst/>
          </a:prstGeom>
          <a:solidFill>
            <a:schemeClr val="bg1"/>
          </a:solidFill>
        </p:spPr>
        <p:txBody>
          <a:bodyPr wrap="none" rtlCol="0">
            <a:spAutoFit/>
          </a:bodyPr>
          <a:lstStyle/>
          <a:p>
            <a:r>
              <a:rPr lang="fr-FR" sz="1400" b="1" dirty="0">
                <a:solidFill>
                  <a:schemeClr val="bg1">
                    <a:lumMod val="50000"/>
                  </a:schemeClr>
                </a:solidFill>
              </a:rPr>
              <a:t> </a:t>
            </a:r>
            <a:r>
              <a:rPr lang="fr-FR" sz="1400" b="1" dirty="0" err="1">
                <a:solidFill>
                  <a:schemeClr val="bg1">
                    <a:lumMod val="50000"/>
                  </a:schemeClr>
                </a:solidFill>
              </a:rPr>
              <a:t>Fall</a:t>
            </a:r>
            <a:r>
              <a:rPr lang="fr-FR" sz="1400" b="1" dirty="0">
                <a:solidFill>
                  <a:schemeClr val="bg1">
                    <a:lumMod val="50000"/>
                  </a:schemeClr>
                </a:solidFill>
              </a:rPr>
              <a:t>  et al 2007</a:t>
            </a:r>
          </a:p>
        </p:txBody>
      </p:sp>
      <p:sp>
        <p:nvSpPr>
          <p:cNvPr id="6" name="ZoneTexte 5"/>
          <p:cNvSpPr txBox="1"/>
          <p:nvPr/>
        </p:nvSpPr>
        <p:spPr>
          <a:xfrm>
            <a:off x="9916998" y="3585682"/>
            <a:ext cx="1420838" cy="307777"/>
          </a:xfrm>
          <a:prstGeom prst="rect">
            <a:avLst/>
          </a:prstGeom>
          <a:solidFill>
            <a:schemeClr val="bg1"/>
          </a:solidFill>
        </p:spPr>
        <p:txBody>
          <a:bodyPr wrap="none" rtlCol="0">
            <a:spAutoFit/>
          </a:bodyPr>
          <a:lstStyle/>
          <a:p>
            <a:r>
              <a:rPr lang="fr-FR" sz="1400" b="1" dirty="0">
                <a:solidFill>
                  <a:schemeClr val="bg1">
                    <a:lumMod val="50000"/>
                  </a:schemeClr>
                </a:solidFill>
              </a:rPr>
              <a:t>Gueye et al 2004</a:t>
            </a:r>
          </a:p>
        </p:txBody>
      </p:sp>
      <p:sp>
        <p:nvSpPr>
          <p:cNvPr id="7" name="ZoneTexte 6"/>
          <p:cNvSpPr txBox="1"/>
          <p:nvPr/>
        </p:nvSpPr>
        <p:spPr>
          <a:xfrm>
            <a:off x="9916998" y="4037746"/>
            <a:ext cx="1542474" cy="307777"/>
          </a:xfrm>
          <a:prstGeom prst="rect">
            <a:avLst/>
          </a:prstGeom>
          <a:solidFill>
            <a:schemeClr val="bg1"/>
          </a:solidFill>
        </p:spPr>
        <p:txBody>
          <a:bodyPr wrap="none" rtlCol="0">
            <a:spAutoFit/>
          </a:bodyPr>
          <a:lstStyle/>
          <a:p>
            <a:r>
              <a:rPr lang="fr-FR" sz="1400" b="1" dirty="0" err="1">
                <a:solidFill>
                  <a:schemeClr val="bg1">
                    <a:lumMod val="50000"/>
                  </a:schemeClr>
                </a:solidFill>
              </a:rPr>
              <a:t>Zerguini</a:t>
            </a:r>
            <a:r>
              <a:rPr lang="fr-FR" sz="1400" b="1" dirty="0">
                <a:solidFill>
                  <a:schemeClr val="bg1">
                    <a:lumMod val="50000"/>
                  </a:schemeClr>
                </a:solidFill>
              </a:rPr>
              <a:t> et al 2007</a:t>
            </a:r>
          </a:p>
        </p:txBody>
      </p:sp>
      <p:sp>
        <p:nvSpPr>
          <p:cNvPr id="8" name="ZoneTexte 7"/>
          <p:cNvSpPr txBox="1"/>
          <p:nvPr/>
        </p:nvSpPr>
        <p:spPr>
          <a:xfrm>
            <a:off x="9916998" y="4489810"/>
            <a:ext cx="1520994" cy="307777"/>
          </a:xfrm>
          <a:prstGeom prst="rect">
            <a:avLst/>
          </a:prstGeom>
          <a:solidFill>
            <a:schemeClr val="bg1"/>
          </a:solidFill>
        </p:spPr>
        <p:txBody>
          <a:bodyPr wrap="none" rtlCol="0">
            <a:spAutoFit/>
          </a:bodyPr>
          <a:lstStyle/>
          <a:p>
            <a:r>
              <a:rPr lang="fr-FR" sz="1400" b="1" dirty="0">
                <a:solidFill>
                  <a:schemeClr val="bg1">
                    <a:lumMod val="50000"/>
                  </a:schemeClr>
                </a:solidFill>
              </a:rPr>
              <a:t>Meckel et al 2007</a:t>
            </a:r>
          </a:p>
        </p:txBody>
      </p:sp>
    </p:spTree>
    <p:extLst>
      <p:ext uri="{BB962C8B-B14F-4D97-AF65-F5344CB8AC3E}">
        <p14:creationId xmlns:p14="http://schemas.microsoft.com/office/powerpoint/2010/main" val="17038443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876424" y="422695"/>
            <a:ext cx="8582025" cy="5538726"/>
          </a:xfrm>
          <a:prstGeom prst="rect">
            <a:avLst/>
          </a:prstGeom>
        </p:spPr>
      </p:pic>
    </p:spTree>
    <p:extLst>
      <p:ext uri="{BB962C8B-B14F-4D97-AF65-F5344CB8AC3E}">
        <p14:creationId xmlns:p14="http://schemas.microsoft.com/office/powerpoint/2010/main" val="2879008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2922" y="1239864"/>
            <a:ext cx="10616339" cy="4031873"/>
          </a:xfrm>
          <a:prstGeom prst="rect">
            <a:avLst/>
          </a:prstGeom>
          <a:noFill/>
        </p:spPr>
        <p:txBody>
          <a:bodyPr wrap="square" rtlCol="0">
            <a:spAutoFit/>
          </a:bodyPr>
          <a:lstStyle/>
          <a:p>
            <a:pPr marL="342900" indent="-342900">
              <a:buFont typeface="Arial" panose="020B0604020202020204" pitchFamily="34" charset="0"/>
              <a:buChar char="•"/>
            </a:pPr>
            <a:r>
              <a:rPr lang="fr-FR" sz="3200" dirty="0"/>
              <a:t>Autant d’études qui démontrent que Ramadan diminue la performance que d’études qui ne présentent aucun effets sur la performance aérobie.</a:t>
            </a:r>
          </a:p>
          <a:p>
            <a:pPr marL="342900" indent="-342900">
              <a:buFont typeface="Arial" panose="020B0604020202020204" pitchFamily="34" charset="0"/>
              <a:buChar char="•"/>
            </a:pPr>
            <a:endParaRPr lang="fr-FR" sz="3200" dirty="0"/>
          </a:p>
          <a:p>
            <a:pPr marL="342900" indent="-342900">
              <a:buFont typeface="Arial" panose="020B0604020202020204" pitchFamily="34" charset="0"/>
              <a:buChar char="•"/>
            </a:pPr>
            <a:r>
              <a:rPr lang="fr-FR" sz="3200" dirty="0"/>
              <a:t>Pas de précision sur le moment de la saison sportive.</a:t>
            </a:r>
          </a:p>
          <a:p>
            <a:pPr marL="342900" indent="-342900">
              <a:buFont typeface="Arial" panose="020B0604020202020204" pitchFamily="34" charset="0"/>
              <a:buChar char="•"/>
            </a:pPr>
            <a:endParaRPr lang="fr-FR" sz="3200" dirty="0"/>
          </a:p>
          <a:p>
            <a:pPr marL="342900" indent="-342900">
              <a:buFont typeface="Arial" panose="020B0604020202020204" pitchFamily="34" charset="0"/>
              <a:buChar char="•"/>
            </a:pPr>
            <a:r>
              <a:rPr lang="fr-FR" sz="3200" dirty="0"/>
              <a:t>Peu de précision sur le nombre d’années d’entraînement des joueurs ainsi que le niveau des sportifs </a:t>
            </a:r>
          </a:p>
        </p:txBody>
      </p:sp>
    </p:spTree>
    <p:extLst>
      <p:ext uri="{BB962C8B-B14F-4D97-AF65-F5344CB8AC3E}">
        <p14:creationId xmlns:p14="http://schemas.microsoft.com/office/powerpoint/2010/main" val="376769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94804" y="2849733"/>
            <a:ext cx="10644326" cy="707886"/>
          </a:xfrm>
          <a:prstGeom prst="rect">
            <a:avLst/>
          </a:prstGeom>
          <a:solidFill>
            <a:srgbClr val="0070C0"/>
          </a:solidFill>
        </p:spPr>
        <p:txBody>
          <a:bodyPr wrap="square" rtlCol="0">
            <a:spAutoFit/>
          </a:bodyPr>
          <a:lstStyle/>
          <a:p>
            <a:pPr algn="ctr"/>
            <a:r>
              <a:rPr lang="fr-FR" sz="4000" b="1" dirty="0">
                <a:solidFill>
                  <a:schemeClr val="bg1"/>
                </a:solidFill>
              </a:rPr>
              <a:t>Exercices courts et intenses</a:t>
            </a:r>
          </a:p>
        </p:txBody>
      </p:sp>
    </p:spTree>
    <p:extLst>
      <p:ext uri="{BB962C8B-B14F-4D97-AF65-F5344CB8AC3E}">
        <p14:creationId xmlns:p14="http://schemas.microsoft.com/office/powerpoint/2010/main" val="2635625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8311073" y="6703457"/>
            <a:ext cx="91023" cy="121688"/>
          </a:xfrm>
          <a:prstGeom prst="rect">
            <a:avLst/>
          </a:prstGeom>
        </p:spPr>
        <p:txBody>
          <a:bodyPr wrap="square" lIns="0" tIns="0" rIns="0" bIns="0" rtlCol="0">
            <a:noAutofit/>
          </a:bodyPr>
          <a:lstStyle/>
          <a:p>
            <a:pPr marL="8692">
              <a:lnSpc>
                <a:spcPts val="907"/>
              </a:lnSpc>
              <a:spcBef>
                <a:spcPts val="45"/>
              </a:spcBef>
            </a:pPr>
            <a:r>
              <a:rPr sz="821" dirty="0">
                <a:latin typeface="Arial"/>
                <a:cs typeface="Arial"/>
              </a:rPr>
              <a:t>7</a:t>
            </a:r>
            <a:endParaRPr sz="821">
              <a:latin typeface="Arial"/>
              <a:cs typeface="Arial"/>
            </a:endParaRPr>
          </a:p>
        </p:txBody>
      </p:sp>
      <p:sp>
        <p:nvSpPr>
          <p:cNvPr id="39" name="Rectangle 38"/>
          <p:cNvSpPr/>
          <p:nvPr/>
        </p:nvSpPr>
        <p:spPr>
          <a:xfrm>
            <a:off x="5829283" y="1722439"/>
            <a:ext cx="5145626" cy="3785652"/>
          </a:xfrm>
          <a:prstGeom prst="rect">
            <a:avLst/>
          </a:prstGeom>
          <a:solidFill>
            <a:srgbClr val="0070C0"/>
          </a:solidFill>
        </p:spPr>
        <p:txBody>
          <a:bodyPr wrap="square">
            <a:spAutoFit/>
          </a:bodyPr>
          <a:lstStyle/>
          <a:p>
            <a:pPr marL="285750" indent="-285750">
              <a:buFont typeface="Arial" panose="020B0604020202020204" pitchFamily="34" charset="0"/>
              <a:buChar char="•"/>
            </a:pPr>
            <a:r>
              <a:rPr lang="fr-FR" sz="2400" b="1" dirty="0">
                <a:solidFill>
                  <a:schemeClr val="bg1"/>
                </a:solidFill>
                <a:latin typeface="Times New Roman" panose="02020603050405020304" pitchFamily="18" charset="0"/>
              </a:rPr>
              <a:t>Aucune possibilité pour ingestion des glucides durant l’exercice</a:t>
            </a:r>
          </a:p>
          <a:p>
            <a:pPr marL="285750" indent="-285750">
              <a:buFont typeface="Arial" panose="020B0604020202020204" pitchFamily="34" charset="0"/>
              <a:buChar char="•"/>
            </a:pPr>
            <a:r>
              <a:rPr lang="fr-FR" sz="2400" b="1" dirty="0">
                <a:solidFill>
                  <a:schemeClr val="bg1"/>
                </a:solidFill>
                <a:latin typeface="Times New Roman" panose="02020603050405020304" pitchFamily="18" charset="0"/>
              </a:rPr>
              <a:t>Implication du jeûne est limitée à l’apport alimentaire avant exercice.</a:t>
            </a:r>
          </a:p>
          <a:p>
            <a:pPr marL="285750" indent="-285750">
              <a:buFont typeface="Arial" panose="020B0604020202020204" pitchFamily="34" charset="0"/>
              <a:buChar char="•"/>
            </a:pPr>
            <a:r>
              <a:rPr lang="fr-FR" sz="2400" b="1" dirty="0">
                <a:solidFill>
                  <a:schemeClr val="bg1"/>
                </a:solidFill>
                <a:latin typeface="Times New Roman" panose="02020603050405020304" pitchFamily="18" charset="0"/>
              </a:rPr>
              <a:t>Les facteurs responsables de la fatigue au cours des exercices prolongés (déplétion des réserves, hyperthermie, déshydratation) ne semblent pas se manifester durant un exercice de courte durée.</a:t>
            </a:r>
            <a:endParaRPr lang="fr-FR" sz="2400" b="1" dirty="0">
              <a:solidFill>
                <a:schemeClr val="bg1"/>
              </a:solidFill>
            </a:endParaRPr>
          </a:p>
        </p:txBody>
      </p:sp>
      <p:sp>
        <p:nvSpPr>
          <p:cNvPr id="40" name="Rectangle avec flèche vers la droite 39"/>
          <p:cNvSpPr/>
          <p:nvPr/>
        </p:nvSpPr>
        <p:spPr>
          <a:xfrm>
            <a:off x="1964267" y="2810933"/>
            <a:ext cx="3276600" cy="1608667"/>
          </a:xfrm>
          <a:prstGeom prst="rightArrowCallo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ZoneTexte 40"/>
          <p:cNvSpPr txBox="1"/>
          <p:nvPr/>
        </p:nvSpPr>
        <p:spPr>
          <a:xfrm>
            <a:off x="2108199" y="3138212"/>
            <a:ext cx="1921934" cy="954107"/>
          </a:xfrm>
          <a:prstGeom prst="rect">
            <a:avLst/>
          </a:prstGeom>
          <a:noFill/>
        </p:spPr>
        <p:txBody>
          <a:bodyPr wrap="square" rtlCol="0">
            <a:spAutoFit/>
          </a:bodyPr>
          <a:lstStyle/>
          <a:p>
            <a:pPr algn="ctr"/>
            <a:r>
              <a:rPr lang="fr-FR" sz="2800" b="1" dirty="0">
                <a:solidFill>
                  <a:schemeClr val="bg1"/>
                </a:solidFill>
              </a:rPr>
              <a:t>Exercices intenses</a:t>
            </a:r>
          </a:p>
        </p:txBody>
      </p:sp>
    </p:spTree>
    <p:extLst>
      <p:ext uri="{BB962C8B-B14F-4D97-AF65-F5344CB8AC3E}">
        <p14:creationId xmlns:p14="http://schemas.microsoft.com/office/powerpoint/2010/main" val="258306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3649" y="946735"/>
            <a:ext cx="9223112" cy="4351338"/>
          </a:xfrm>
        </p:spPr>
        <p:txBody>
          <a:bodyPr rtlCol="0">
            <a:normAutofit/>
          </a:bodyPr>
          <a:lstStyle/>
          <a:p>
            <a:pPr marL="0" indent="0" algn="just" eaLnBrk="1" fontAlgn="auto" hangingPunct="1">
              <a:lnSpc>
                <a:spcPct val="150000"/>
              </a:lnSpc>
              <a:spcAft>
                <a:spcPts val="0"/>
              </a:spcAft>
              <a:buClr>
                <a:srgbClr val="C00000"/>
              </a:buClr>
              <a:buFont typeface="Arial" panose="020B0604020202020204" pitchFamily="34" charset="0"/>
              <a:buNone/>
              <a:defRPr/>
            </a:pPr>
            <a:r>
              <a:rPr lang="fr-FR" altLang="fr-FR" dirty="0"/>
              <a:t>Selon le </a:t>
            </a:r>
            <a:r>
              <a:rPr lang="fr-FR" altLang="fr-FR" b="1" dirty="0"/>
              <a:t>NHS </a:t>
            </a:r>
            <a:r>
              <a:rPr lang="fr-FR" altLang="fr-FR" dirty="0"/>
              <a:t>(National </a:t>
            </a:r>
            <a:r>
              <a:rPr lang="fr-FR" altLang="fr-FR" dirty="0" err="1"/>
              <a:t>Health</a:t>
            </a:r>
            <a:r>
              <a:rPr lang="fr-FR" altLang="fr-FR" dirty="0"/>
              <a:t> Service) "</a:t>
            </a:r>
            <a:r>
              <a:rPr lang="fr-FR" altLang="fr-FR" i="1" dirty="0"/>
              <a:t>le corps entre dans une période de jeûne </a:t>
            </a:r>
            <a:r>
              <a:rPr lang="fr-FR" altLang="fr-FR" b="1" i="1" dirty="0"/>
              <a:t>huit heures </a:t>
            </a:r>
            <a:r>
              <a:rPr lang="fr-FR" altLang="fr-FR" i="1" dirty="0"/>
              <a:t>environ après le dernier repas consommé, lorsque l’intestin termine d’absorber les derniers éléments nutritifs</a:t>
            </a:r>
            <a:r>
              <a:rPr lang="fr-FR" altLang="fr-FR" dirty="0"/>
              <a:t>".</a:t>
            </a:r>
          </a:p>
          <a:p>
            <a:pPr algn="just" eaLnBrk="1" fontAlgn="auto" hangingPunct="1">
              <a:lnSpc>
                <a:spcPct val="150000"/>
              </a:lnSpc>
              <a:spcAft>
                <a:spcPts val="0"/>
              </a:spcAft>
              <a:buClr>
                <a:srgbClr val="C00000"/>
              </a:buClr>
              <a:buFont typeface="Wingdings" panose="05000000000000000000" pitchFamily="2" charset="2"/>
              <a:buChar char="§"/>
              <a:defRPr/>
            </a:pPr>
            <a:endParaRPr lang="fr-FR" dirty="0"/>
          </a:p>
        </p:txBody>
      </p:sp>
      <p:sp>
        <p:nvSpPr>
          <p:cNvPr id="11268" name="AutoShape 2" descr="http://upload.wikimedia.org/wikipedia/id/b/bb/National_Health_Service.jpg"/>
          <p:cNvSpPr>
            <a:spLocks noChangeAspect="1" noChangeArrowheads="1"/>
          </p:cNvSpPr>
          <p:nvPr/>
        </p:nvSpPr>
        <p:spPr bwMode="auto">
          <a:xfrm>
            <a:off x="155575" y="-1881188"/>
            <a:ext cx="4486275" cy="39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FontTx/>
              <a:buNone/>
            </a:pPr>
            <a:endParaRPr lang="fr-FR" sz="1800"/>
          </a:p>
        </p:txBody>
      </p:sp>
      <p:pic>
        <p:nvPicPr>
          <p:cNvPr id="11269" name="Picture 2" descr="http://upload.wikimedia.org/wikipedia/id/b/bb/National_Health_Serv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541" y="242888"/>
            <a:ext cx="2057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1942" y="4750285"/>
            <a:ext cx="11203619" cy="1493358"/>
          </a:xfrm>
          <a:prstGeom prst="rect">
            <a:avLst/>
          </a:prstGeom>
        </p:spPr>
        <p:txBody>
          <a:bodyPr wrap="square">
            <a:spAutoFit/>
          </a:bodyPr>
          <a:lstStyle/>
          <a:p>
            <a:pPr algn="just">
              <a:lnSpc>
                <a:spcPct val="150000"/>
              </a:lnSpc>
              <a:defRPr/>
            </a:pPr>
            <a:r>
              <a:rPr lang="fr-FR" sz="3200" b="1" dirty="0"/>
              <a:t>On commence à parler de jeûne à partir d’une abstinence alimentaire de:  8H</a:t>
            </a:r>
          </a:p>
        </p:txBody>
      </p:sp>
    </p:spTree>
    <p:extLst>
      <p:ext uri="{BB962C8B-B14F-4D97-AF65-F5344CB8AC3E}">
        <p14:creationId xmlns:p14="http://schemas.microsoft.com/office/powerpoint/2010/main" val="4045276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866080" y="2209206"/>
            <a:ext cx="1283115" cy="839866"/>
          </a:xfrm>
          <a:prstGeom prst="rect">
            <a:avLst/>
          </a:prstGeom>
        </p:spPr>
        <p:txBody>
          <a:bodyPr wrap="square" lIns="0" tIns="0" rIns="0" bIns="0" rtlCol="0">
            <a:noAutofit/>
          </a:bodyPr>
          <a:lstStyle/>
          <a:p>
            <a:pPr marL="17384">
              <a:lnSpc>
                <a:spcPts val="684"/>
              </a:lnSpc>
            </a:pPr>
            <a:endParaRPr sz="684"/>
          </a:p>
        </p:txBody>
      </p:sp>
      <p:sp>
        <p:nvSpPr>
          <p:cNvPr id="3" name="object 3"/>
          <p:cNvSpPr txBox="1"/>
          <p:nvPr/>
        </p:nvSpPr>
        <p:spPr>
          <a:xfrm>
            <a:off x="5969445" y="1294910"/>
            <a:ext cx="1623755" cy="637238"/>
          </a:xfrm>
          <a:prstGeom prst="rect">
            <a:avLst/>
          </a:prstGeom>
        </p:spPr>
        <p:txBody>
          <a:bodyPr wrap="square" lIns="0" tIns="0" rIns="0" bIns="0" rtlCol="0">
            <a:noAutofit/>
          </a:bodyPr>
          <a:lstStyle/>
          <a:p>
            <a:pPr marL="17384">
              <a:lnSpc>
                <a:spcPts val="684"/>
              </a:lnSpc>
            </a:pPr>
            <a:endParaRPr sz="684"/>
          </a:p>
        </p:txBody>
      </p:sp>
      <p:sp>
        <p:nvSpPr>
          <p:cNvPr id="2" name="object 2"/>
          <p:cNvSpPr txBox="1"/>
          <p:nvPr/>
        </p:nvSpPr>
        <p:spPr>
          <a:xfrm>
            <a:off x="4531646" y="761682"/>
            <a:ext cx="3128691" cy="2345974"/>
          </a:xfrm>
          <a:prstGeom prst="rect">
            <a:avLst/>
          </a:prstGeom>
        </p:spPr>
        <p:txBody>
          <a:bodyPr wrap="square" lIns="0" tIns="0" rIns="0" bIns="0" rtlCol="0">
            <a:noAutofit/>
          </a:bodyPr>
          <a:lstStyle/>
          <a:p>
            <a:pPr marL="17384">
              <a:lnSpc>
                <a:spcPts val="684"/>
              </a:lnSpc>
            </a:pPr>
            <a:endParaRPr sz="684"/>
          </a:p>
        </p:txBody>
      </p:sp>
      <p:pic>
        <p:nvPicPr>
          <p:cNvPr id="6" name="Image 5"/>
          <p:cNvPicPr>
            <a:picLocks noChangeAspect="1"/>
          </p:cNvPicPr>
          <p:nvPr/>
        </p:nvPicPr>
        <p:blipFill rotWithShape="1">
          <a:blip r:embed="rId3"/>
          <a:srcRect r="56759" b="50525"/>
          <a:stretch/>
        </p:blipFill>
        <p:spPr>
          <a:xfrm>
            <a:off x="535588" y="229238"/>
            <a:ext cx="4299884" cy="2978912"/>
          </a:xfrm>
          <a:prstGeom prst="rect">
            <a:avLst/>
          </a:prstGeom>
        </p:spPr>
      </p:pic>
      <p:sp>
        <p:nvSpPr>
          <p:cNvPr id="7" name="Rectangle 6"/>
          <p:cNvSpPr/>
          <p:nvPr/>
        </p:nvSpPr>
        <p:spPr>
          <a:xfrm>
            <a:off x="223616" y="6474946"/>
            <a:ext cx="4308030" cy="261610"/>
          </a:xfrm>
          <a:prstGeom prst="rect">
            <a:avLst/>
          </a:prstGeom>
        </p:spPr>
        <p:txBody>
          <a:bodyPr wrap="square">
            <a:spAutoFit/>
          </a:bodyPr>
          <a:lstStyle/>
          <a:p>
            <a:r>
              <a:rPr lang="fr-FR" sz="1100" dirty="0">
                <a:solidFill>
                  <a:srgbClr val="231F20"/>
                </a:solidFill>
                <a:latin typeface="Times New Roman" panose="02020603050405020304" pitchFamily="18" charset="0"/>
              </a:rPr>
              <a:t>KIRKENDALL</a:t>
            </a:r>
            <a:r>
              <a:rPr lang="fr-FR" sz="1100" dirty="0"/>
              <a:t> et al. 2008</a:t>
            </a:r>
            <a:endParaRPr lang="fr-FR" sz="1100" dirty="0">
              <a:solidFill>
                <a:srgbClr val="231F20"/>
              </a:solidFill>
              <a:latin typeface="Times New Roman" panose="02020603050405020304" pitchFamily="18" charset="0"/>
            </a:endParaRPr>
          </a:p>
        </p:txBody>
      </p:sp>
      <p:sp>
        <p:nvSpPr>
          <p:cNvPr id="8" name="Rectangle 7"/>
          <p:cNvSpPr/>
          <p:nvPr/>
        </p:nvSpPr>
        <p:spPr>
          <a:xfrm>
            <a:off x="5507637" y="1250487"/>
            <a:ext cx="5492102" cy="1384995"/>
          </a:xfrm>
          <a:prstGeom prst="rect">
            <a:avLst/>
          </a:prstGeom>
        </p:spPr>
        <p:txBody>
          <a:bodyPr wrap="square">
            <a:spAutoFit/>
          </a:bodyPr>
          <a:lstStyle/>
          <a:p>
            <a:r>
              <a:rPr lang="fr-FR" sz="2800" dirty="0">
                <a:solidFill>
                  <a:srgbClr val="FF0000"/>
                </a:solidFill>
              </a:rPr>
              <a:t>Ramadan a eu peu d'effet sur les exercices courts et intenses des jeûneurs et non jeûneurs.</a:t>
            </a:r>
          </a:p>
        </p:txBody>
      </p:sp>
      <p:pic>
        <p:nvPicPr>
          <p:cNvPr id="10" name="Image 9"/>
          <p:cNvPicPr>
            <a:picLocks noChangeAspect="1"/>
          </p:cNvPicPr>
          <p:nvPr/>
        </p:nvPicPr>
        <p:blipFill rotWithShape="1">
          <a:blip r:embed="rId4"/>
          <a:srcRect t="4303" b="70373"/>
          <a:stretch/>
        </p:blipFill>
        <p:spPr>
          <a:xfrm>
            <a:off x="479521" y="4184542"/>
            <a:ext cx="10979848" cy="1411112"/>
          </a:xfrm>
          <a:prstGeom prst="rect">
            <a:avLst/>
          </a:prstGeom>
        </p:spPr>
      </p:pic>
      <p:sp>
        <p:nvSpPr>
          <p:cNvPr id="11" name="Rectangle 10"/>
          <p:cNvSpPr/>
          <p:nvPr/>
        </p:nvSpPr>
        <p:spPr>
          <a:xfrm>
            <a:off x="2231756" y="4285036"/>
            <a:ext cx="1301858"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45062" y="4270304"/>
            <a:ext cx="1854640"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513377" y="4282456"/>
            <a:ext cx="1945992"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31489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866080" y="2209206"/>
            <a:ext cx="1283115" cy="839866"/>
          </a:xfrm>
          <a:prstGeom prst="rect">
            <a:avLst/>
          </a:prstGeom>
        </p:spPr>
        <p:txBody>
          <a:bodyPr wrap="square" lIns="0" tIns="0" rIns="0" bIns="0" rtlCol="0">
            <a:noAutofit/>
          </a:bodyPr>
          <a:lstStyle/>
          <a:p>
            <a:pPr marL="17384">
              <a:lnSpc>
                <a:spcPts val="684"/>
              </a:lnSpc>
            </a:pPr>
            <a:endParaRPr sz="684"/>
          </a:p>
        </p:txBody>
      </p:sp>
      <p:sp>
        <p:nvSpPr>
          <p:cNvPr id="4" name="object 4"/>
          <p:cNvSpPr txBox="1"/>
          <p:nvPr/>
        </p:nvSpPr>
        <p:spPr>
          <a:xfrm>
            <a:off x="6311649" y="1962048"/>
            <a:ext cx="1108753" cy="1117445"/>
          </a:xfrm>
          <a:prstGeom prst="rect">
            <a:avLst/>
          </a:prstGeom>
        </p:spPr>
        <p:txBody>
          <a:bodyPr wrap="square" lIns="0" tIns="0" rIns="0" bIns="0" rtlCol="0">
            <a:noAutofit/>
          </a:bodyPr>
          <a:lstStyle/>
          <a:p>
            <a:pPr marL="17384">
              <a:lnSpc>
                <a:spcPts val="684"/>
              </a:lnSpc>
            </a:pPr>
            <a:endParaRPr sz="684"/>
          </a:p>
        </p:txBody>
      </p:sp>
      <p:sp>
        <p:nvSpPr>
          <p:cNvPr id="3" name="object 3"/>
          <p:cNvSpPr txBox="1"/>
          <p:nvPr/>
        </p:nvSpPr>
        <p:spPr>
          <a:xfrm>
            <a:off x="5969445" y="1294910"/>
            <a:ext cx="1623755" cy="637238"/>
          </a:xfrm>
          <a:prstGeom prst="rect">
            <a:avLst/>
          </a:prstGeom>
        </p:spPr>
        <p:txBody>
          <a:bodyPr wrap="square" lIns="0" tIns="0" rIns="0" bIns="0" rtlCol="0">
            <a:noAutofit/>
          </a:bodyPr>
          <a:lstStyle/>
          <a:p>
            <a:pPr marL="17384">
              <a:lnSpc>
                <a:spcPts val="684"/>
              </a:lnSpc>
            </a:pPr>
            <a:endParaRPr sz="684"/>
          </a:p>
        </p:txBody>
      </p:sp>
      <p:sp>
        <p:nvSpPr>
          <p:cNvPr id="2" name="object 2"/>
          <p:cNvSpPr txBox="1"/>
          <p:nvPr/>
        </p:nvSpPr>
        <p:spPr>
          <a:xfrm>
            <a:off x="4531646" y="761682"/>
            <a:ext cx="3128691" cy="2345974"/>
          </a:xfrm>
          <a:prstGeom prst="rect">
            <a:avLst/>
          </a:prstGeom>
        </p:spPr>
        <p:txBody>
          <a:bodyPr wrap="square" lIns="0" tIns="0" rIns="0" bIns="0" rtlCol="0">
            <a:noAutofit/>
          </a:bodyPr>
          <a:lstStyle/>
          <a:p>
            <a:pPr marL="17384">
              <a:lnSpc>
                <a:spcPts val="684"/>
              </a:lnSpc>
            </a:pPr>
            <a:endParaRPr sz="684"/>
          </a:p>
        </p:txBody>
      </p:sp>
      <p:pic>
        <p:nvPicPr>
          <p:cNvPr id="6" name="Image 5"/>
          <p:cNvPicPr>
            <a:picLocks noChangeAspect="1"/>
          </p:cNvPicPr>
          <p:nvPr/>
        </p:nvPicPr>
        <p:blipFill rotWithShape="1">
          <a:blip r:embed="rId3"/>
          <a:srcRect l="45111" b="62108"/>
          <a:stretch/>
        </p:blipFill>
        <p:spPr>
          <a:xfrm>
            <a:off x="5021451" y="229238"/>
            <a:ext cx="5458235" cy="2281488"/>
          </a:xfrm>
          <a:prstGeom prst="rect">
            <a:avLst/>
          </a:prstGeom>
        </p:spPr>
      </p:pic>
      <p:sp>
        <p:nvSpPr>
          <p:cNvPr id="7" name="Rectangle 6"/>
          <p:cNvSpPr/>
          <p:nvPr/>
        </p:nvSpPr>
        <p:spPr>
          <a:xfrm>
            <a:off x="223616" y="6474946"/>
            <a:ext cx="4308030" cy="261610"/>
          </a:xfrm>
          <a:prstGeom prst="rect">
            <a:avLst/>
          </a:prstGeom>
        </p:spPr>
        <p:txBody>
          <a:bodyPr wrap="square">
            <a:spAutoFit/>
          </a:bodyPr>
          <a:lstStyle/>
          <a:p>
            <a:r>
              <a:rPr lang="fr-FR" sz="1100" dirty="0">
                <a:solidFill>
                  <a:srgbClr val="231F20"/>
                </a:solidFill>
                <a:latin typeface="Times New Roman" panose="02020603050405020304" pitchFamily="18" charset="0"/>
              </a:rPr>
              <a:t>KIRKENDALL</a:t>
            </a:r>
            <a:r>
              <a:rPr lang="fr-FR" sz="1100" dirty="0"/>
              <a:t> et al. 2008</a:t>
            </a:r>
            <a:endParaRPr lang="fr-FR" sz="1100" dirty="0">
              <a:solidFill>
                <a:srgbClr val="231F20"/>
              </a:solidFill>
              <a:latin typeface="Times New Roman" panose="02020603050405020304" pitchFamily="18" charset="0"/>
            </a:endParaRPr>
          </a:p>
        </p:txBody>
      </p:sp>
      <p:sp>
        <p:nvSpPr>
          <p:cNvPr id="8" name="Rectangle 7"/>
          <p:cNvSpPr/>
          <p:nvPr/>
        </p:nvSpPr>
        <p:spPr>
          <a:xfrm>
            <a:off x="606076" y="929899"/>
            <a:ext cx="3925570" cy="2554545"/>
          </a:xfrm>
          <a:prstGeom prst="rect">
            <a:avLst/>
          </a:prstGeom>
        </p:spPr>
        <p:txBody>
          <a:bodyPr wrap="square">
            <a:spAutoFit/>
          </a:bodyPr>
          <a:lstStyle/>
          <a:p>
            <a:r>
              <a:rPr lang="fr-FR" sz="3200" dirty="0">
                <a:solidFill>
                  <a:srgbClr val="FF0000"/>
                </a:solidFill>
              </a:rPr>
              <a:t>Ramadan a eu peu d'effet sur les exercices courts et intenses des jeûneurs et non jeûneurs.</a:t>
            </a:r>
          </a:p>
        </p:txBody>
      </p:sp>
      <p:grpSp>
        <p:nvGrpSpPr>
          <p:cNvPr id="12" name="Groupe 11"/>
          <p:cNvGrpSpPr/>
          <p:nvPr/>
        </p:nvGrpSpPr>
        <p:grpSpPr>
          <a:xfrm>
            <a:off x="476473" y="4777882"/>
            <a:ext cx="11109451" cy="1359448"/>
            <a:chOff x="476473" y="2716606"/>
            <a:chExt cx="11109451" cy="1359448"/>
          </a:xfrm>
        </p:grpSpPr>
        <p:pic>
          <p:nvPicPr>
            <p:cNvPr id="10" name="Image 9"/>
            <p:cNvPicPr>
              <a:picLocks noChangeAspect="1"/>
            </p:cNvPicPr>
            <p:nvPr/>
          </p:nvPicPr>
          <p:blipFill rotWithShape="1">
            <a:blip r:embed="rId4"/>
            <a:srcRect t="44652" b="38401"/>
            <a:stretch/>
          </p:blipFill>
          <p:spPr>
            <a:xfrm>
              <a:off x="606076" y="3130657"/>
              <a:ext cx="10979848" cy="945397"/>
            </a:xfrm>
            <a:prstGeom prst="rect">
              <a:avLst/>
            </a:prstGeom>
          </p:spPr>
        </p:pic>
        <p:pic>
          <p:nvPicPr>
            <p:cNvPr id="11" name="Image 10"/>
            <p:cNvPicPr>
              <a:picLocks noChangeAspect="1"/>
            </p:cNvPicPr>
            <p:nvPr/>
          </p:nvPicPr>
          <p:blipFill rotWithShape="1">
            <a:blip r:embed="rId5"/>
            <a:srcRect b="86299"/>
            <a:stretch/>
          </p:blipFill>
          <p:spPr>
            <a:xfrm>
              <a:off x="476473" y="2716606"/>
              <a:ext cx="10985944" cy="440188"/>
            </a:xfrm>
            <a:prstGeom prst="rect">
              <a:avLst/>
            </a:prstGeom>
          </p:spPr>
        </p:pic>
      </p:grpSp>
      <p:sp>
        <p:nvSpPr>
          <p:cNvPr id="13" name="Rectangle 12"/>
          <p:cNvSpPr/>
          <p:nvPr/>
        </p:nvSpPr>
        <p:spPr>
          <a:xfrm>
            <a:off x="2238970" y="4887798"/>
            <a:ext cx="1301858"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41536" y="4833937"/>
            <a:ext cx="2078866"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376474" y="4833937"/>
            <a:ext cx="2209450"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464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866080" y="2209206"/>
            <a:ext cx="1283115" cy="839866"/>
          </a:xfrm>
          <a:prstGeom prst="rect">
            <a:avLst/>
          </a:prstGeom>
        </p:spPr>
        <p:txBody>
          <a:bodyPr wrap="square" lIns="0" tIns="0" rIns="0" bIns="0" rtlCol="0">
            <a:noAutofit/>
          </a:bodyPr>
          <a:lstStyle/>
          <a:p>
            <a:pPr marL="17384">
              <a:lnSpc>
                <a:spcPts val="684"/>
              </a:lnSpc>
            </a:pPr>
            <a:endParaRPr sz="684"/>
          </a:p>
        </p:txBody>
      </p:sp>
      <p:sp>
        <p:nvSpPr>
          <p:cNvPr id="4" name="object 4"/>
          <p:cNvSpPr txBox="1"/>
          <p:nvPr/>
        </p:nvSpPr>
        <p:spPr>
          <a:xfrm>
            <a:off x="6311649" y="1962048"/>
            <a:ext cx="1108753" cy="1117445"/>
          </a:xfrm>
          <a:prstGeom prst="rect">
            <a:avLst/>
          </a:prstGeom>
        </p:spPr>
        <p:txBody>
          <a:bodyPr wrap="square" lIns="0" tIns="0" rIns="0" bIns="0" rtlCol="0">
            <a:noAutofit/>
          </a:bodyPr>
          <a:lstStyle/>
          <a:p>
            <a:pPr marL="17384">
              <a:lnSpc>
                <a:spcPts val="684"/>
              </a:lnSpc>
            </a:pPr>
            <a:endParaRPr sz="684"/>
          </a:p>
        </p:txBody>
      </p:sp>
      <p:sp>
        <p:nvSpPr>
          <p:cNvPr id="3" name="object 3"/>
          <p:cNvSpPr txBox="1"/>
          <p:nvPr/>
        </p:nvSpPr>
        <p:spPr>
          <a:xfrm>
            <a:off x="5969445" y="1294910"/>
            <a:ext cx="1623755" cy="637238"/>
          </a:xfrm>
          <a:prstGeom prst="rect">
            <a:avLst/>
          </a:prstGeom>
        </p:spPr>
        <p:txBody>
          <a:bodyPr wrap="square" lIns="0" tIns="0" rIns="0" bIns="0" rtlCol="0">
            <a:noAutofit/>
          </a:bodyPr>
          <a:lstStyle/>
          <a:p>
            <a:pPr marL="17384">
              <a:lnSpc>
                <a:spcPts val="684"/>
              </a:lnSpc>
            </a:pPr>
            <a:endParaRPr sz="684"/>
          </a:p>
        </p:txBody>
      </p:sp>
      <p:sp>
        <p:nvSpPr>
          <p:cNvPr id="2" name="object 2"/>
          <p:cNvSpPr txBox="1"/>
          <p:nvPr/>
        </p:nvSpPr>
        <p:spPr>
          <a:xfrm>
            <a:off x="4531646" y="761682"/>
            <a:ext cx="3128691" cy="2345974"/>
          </a:xfrm>
          <a:prstGeom prst="rect">
            <a:avLst/>
          </a:prstGeom>
        </p:spPr>
        <p:txBody>
          <a:bodyPr wrap="square" lIns="0" tIns="0" rIns="0" bIns="0" rtlCol="0">
            <a:noAutofit/>
          </a:bodyPr>
          <a:lstStyle/>
          <a:p>
            <a:pPr marL="17384">
              <a:lnSpc>
                <a:spcPts val="684"/>
              </a:lnSpc>
            </a:pPr>
            <a:endParaRPr sz="684"/>
          </a:p>
        </p:txBody>
      </p:sp>
      <p:pic>
        <p:nvPicPr>
          <p:cNvPr id="6" name="Image 5"/>
          <p:cNvPicPr>
            <a:picLocks noChangeAspect="1"/>
          </p:cNvPicPr>
          <p:nvPr/>
        </p:nvPicPr>
        <p:blipFill rotWithShape="1">
          <a:blip r:embed="rId3"/>
          <a:srcRect l="8953" t="50247" r="47564"/>
          <a:stretch/>
        </p:blipFill>
        <p:spPr>
          <a:xfrm>
            <a:off x="223616" y="243989"/>
            <a:ext cx="4324028" cy="2995634"/>
          </a:xfrm>
          <a:prstGeom prst="rect">
            <a:avLst/>
          </a:prstGeom>
        </p:spPr>
      </p:pic>
      <p:sp>
        <p:nvSpPr>
          <p:cNvPr id="7" name="Rectangle 6"/>
          <p:cNvSpPr/>
          <p:nvPr/>
        </p:nvSpPr>
        <p:spPr>
          <a:xfrm>
            <a:off x="223616" y="6474946"/>
            <a:ext cx="4308030" cy="261610"/>
          </a:xfrm>
          <a:prstGeom prst="rect">
            <a:avLst/>
          </a:prstGeom>
        </p:spPr>
        <p:txBody>
          <a:bodyPr wrap="square">
            <a:spAutoFit/>
          </a:bodyPr>
          <a:lstStyle/>
          <a:p>
            <a:r>
              <a:rPr lang="fr-FR" sz="1100" dirty="0">
                <a:solidFill>
                  <a:srgbClr val="231F20"/>
                </a:solidFill>
                <a:latin typeface="Times New Roman" panose="02020603050405020304" pitchFamily="18" charset="0"/>
              </a:rPr>
              <a:t>KIRKENDALL</a:t>
            </a:r>
            <a:r>
              <a:rPr lang="fr-FR" sz="1100" dirty="0"/>
              <a:t> et al. 2008</a:t>
            </a:r>
            <a:endParaRPr lang="fr-FR" sz="1100" dirty="0">
              <a:solidFill>
                <a:srgbClr val="231F20"/>
              </a:solidFill>
              <a:latin typeface="Times New Roman" panose="02020603050405020304" pitchFamily="18" charset="0"/>
            </a:endParaRPr>
          </a:p>
        </p:txBody>
      </p:sp>
      <p:sp>
        <p:nvSpPr>
          <p:cNvPr id="8" name="Rectangle 7"/>
          <p:cNvSpPr/>
          <p:nvPr/>
        </p:nvSpPr>
        <p:spPr>
          <a:xfrm>
            <a:off x="5507637" y="931299"/>
            <a:ext cx="5266415" cy="2308324"/>
          </a:xfrm>
          <a:prstGeom prst="rect">
            <a:avLst/>
          </a:prstGeom>
        </p:spPr>
        <p:txBody>
          <a:bodyPr wrap="square">
            <a:spAutoFit/>
          </a:bodyPr>
          <a:lstStyle/>
          <a:p>
            <a:r>
              <a:rPr lang="fr-FR" sz="3600" dirty="0">
                <a:solidFill>
                  <a:srgbClr val="FF0000"/>
                </a:solidFill>
              </a:rPr>
              <a:t>Ramadan a eu peu d'effet sur les exercices courts et intenses des jeûneurs et non jeûneurs.</a:t>
            </a:r>
          </a:p>
        </p:txBody>
      </p:sp>
      <p:grpSp>
        <p:nvGrpSpPr>
          <p:cNvPr id="12" name="Groupe 11"/>
          <p:cNvGrpSpPr/>
          <p:nvPr/>
        </p:nvGrpSpPr>
        <p:grpSpPr>
          <a:xfrm>
            <a:off x="466220" y="3931623"/>
            <a:ext cx="11006450" cy="1487070"/>
            <a:chOff x="606067" y="3657600"/>
            <a:chExt cx="11006450" cy="1487070"/>
          </a:xfrm>
        </p:grpSpPr>
        <p:pic>
          <p:nvPicPr>
            <p:cNvPr id="10" name="Image 9"/>
            <p:cNvPicPr>
              <a:picLocks noChangeAspect="1"/>
            </p:cNvPicPr>
            <p:nvPr/>
          </p:nvPicPr>
          <p:blipFill rotWithShape="1">
            <a:blip r:embed="rId4"/>
            <a:srcRect t="61346" b="22539"/>
            <a:stretch/>
          </p:blipFill>
          <p:spPr>
            <a:xfrm>
              <a:off x="632669" y="4245770"/>
              <a:ext cx="10979848" cy="898900"/>
            </a:xfrm>
            <a:prstGeom prst="rect">
              <a:avLst/>
            </a:prstGeom>
          </p:spPr>
        </p:pic>
        <p:pic>
          <p:nvPicPr>
            <p:cNvPr id="11" name="Image 10"/>
            <p:cNvPicPr>
              <a:picLocks noChangeAspect="1"/>
            </p:cNvPicPr>
            <p:nvPr/>
          </p:nvPicPr>
          <p:blipFill rotWithShape="1">
            <a:blip r:embed="rId4"/>
            <a:srcRect t="4148" b="87239"/>
            <a:stretch/>
          </p:blipFill>
          <p:spPr>
            <a:xfrm>
              <a:off x="606067" y="3657600"/>
              <a:ext cx="10979848" cy="480448"/>
            </a:xfrm>
            <a:prstGeom prst="rect">
              <a:avLst/>
            </a:prstGeom>
          </p:spPr>
        </p:pic>
      </p:grpSp>
      <p:sp>
        <p:nvSpPr>
          <p:cNvPr id="13" name="Rectangle 12"/>
          <p:cNvSpPr/>
          <p:nvPr/>
        </p:nvSpPr>
        <p:spPr>
          <a:xfrm>
            <a:off x="2107769" y="4040393"/>
            <a:ext cx="1301858"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331817" y="4065677"/>
            <a:ext cx="1936888"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438466" y="4040393"/>
            <a:ext cx="2247255"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41697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866080" y="2209206"/>
            <a:ext cx="1283115" cy="839866"/>
          </a:xfrm>
          <a:prstGeom prst="rect">
            <a:avLst/>
          </a:prstGeom>
        </p:spPr>
        <p:txBody>
          <a:bodyPr wrap="square" lIns="0" tIns="0" rIns="0" bIns="0" rtlCol="0">
            <a:noAutofit/>
          </a:bodyPr>
          <a:lstStyle/>
          <a:p>
            <a:pPr marL="17384">
              <a:lnSpc>
                <a:spcPts val="684"/>
              </a:lnSpc>
            </a:pPr>
            <a:endParaRPr sz="684"/>
          </a:p>
        </p:txBody>
      </p:sp>
      <p:sp>
        <p:nvSpPr>
          <p:cNvPr id="4" name="object 4"/>
          <p:cNvSpPr txBox="1"/>
          <p:nvPr/>
        </p:nvSpPr>
        <p:spPr>
          <a:xfrm>
            <a:off x="6311649" y="1962048"/>
            <a:ext cx="1108753" cy="1117445"/>
          </a:xfrm>
          <a:prstGeom prst="rect">
            <a:avLst/>
          </a:prstGeom>
        </p:spPr>
        <p:txBody>
          <a:bodyPr wrap="square" lIns="0" tIns="0" rIns="0" bIns="0" rtlCol="0">
            <a:noAutofit/>
          </a:bodyPr>
          <a:lstStyle/>
          <a:p>
            <a:pPr marL="17384">
              <a:lnSpc>
                <a:spcPts val="684"/>
              </a:lnSpc>
            </a:pPr>
            <a:endParaRPr sz="684"/>
          </a:p>
        </p:txBody>
      </p:sp>
      <p:sp>
        <p:nvSpPr>
          <p:cNvPr id="3" name="object 3"/>
          <p:cNvSpPr txBox="1"/>
          <p:nvPr/>
        </p:nvSpPr>
        <p:spPr>
          <a:xfrm>
            <a:off x="5969445" y="1294910"/>
            <a:ext cx="1623755" cy="637238"/>
          </a:xfrm>
          <a:prstGeom prst="rect">
            <a:avLst/>
          </a:prstGeom>
        </p:spPr>
        <p:txBody>
          <a:bodyPr wrap="square" lIns="0" tIns="0" rIns="0" bIns="0" rtlCol="0">
            <a:noAutofit/>
          </a:bodyPr>
          <a:lstStyle/>
          <a:p>
            <a:pPr marL="17384">
              <a:lnSpc>
                <a:spcPts val="684"/>
              </a:lnSpc>
            </a:pPr>
            <a:endParaRPr sz="684"/>
          </a:p>
        </p:txBody>
      </p:sp>
      <p:sp>
        <p:nvSpPr>
          <p:cNvPr id="2" name="object 2"/>
          <p:cNvSpPr txBox="1"/>
          <p:nvPr/>
        </p:nvSpPr>
        <p:spPr>
          <a:xfrm>
            <a:off x="4531646" y="761682"/>
            <a:ext cx="3128691" cy="2345974"/>
          </a:xfrm>
          <a:prstGeom prst="rect">
            <a:avLst/>
          </a:prstGeom>
        </p:spPr>
        <p:txBody>
          <a:bodyPr wrap="square" lIns="0" tIns="0" rIns="0" bIns="0" rtlCol="0">
            <a:noAutofit/>
          </a:bodyPr>
          <a:lstStyle/>
          <a:p>
            <a:pPr marL="17384">
              <a:lnSpc>
                <a:spcPts val="684"/>
              </a:lnSpc>
            </a:pPr>
            <a:endParaRPr sz="684"/>
          </a:p>
        </p:txBody>
      </p:sp>
      <p:pic>
        <p:nvPicPr>
          <p:cNvPr id="6" name="Image 5"/>
          <p:cNvPicPr>
            <a:picLocks noChangeAspect="1"/>
          </p:cNvPicPr>
          <p:nvPr/>
        </p:nvPicPr>
        <p:blipFill rotWithShape="1">
          <a:blip r:embed="rId3"/>
          <a:srcRect l="56332" t="37377" r="5639"/>
          <a:stretch/>
        </p:blipFill>
        <p:spPr>
          <a:xfrm>
            <a:off x="8169319" y="323931"/>
            <a:ext cx="3781586" cy="3770549"/>
          </a:xfrm>
          <a:prstGeom prst="rect">
            <a:avLst/>
          </a:prstGeom>
        </p:spPr>
      </p:pic>
      <p:sp>
        <p:nvSpPr>
          <p:cNvPr id="7" name="Rectangle 6"/>
          <p:cNvSpPr/>
          <p:nvPr/>
        </p:nvSpPr>
        <p:spPr>
          <a:xfrm>
            <a:off x="223616" y="6474946"/>
            <a:ext cx="4308030" cy="261610"/>
          </a:xfrm>
          <a:prstGeom prst="rect">
            <a:avLst/>
          </a:prstGeom>
        </p:spPr>
        <p:txBody>
          <a:bodyPr wrap="square">
            <a:spAutoFit/>
          </a:bodyPr>
          <a:lstStyle/>
          <a:p>
            <a:r>
              <a:rPr lang="fr-FR" sz="1100" dirty="0">
                <a:solidFill>
                  <a:srgbClr val="231F20"/>
                </a:solidFill>
                <a:latin typeface="Times New Roman" panose="02020603050405020304" pitchFamily="18" charset="0"/>
              </a:rPr>
              <a:t>KIRKENDALL</a:t>
            </a:r>
            <a:r>
              <a:rPr lang="fr-FR" sz="1100" dirty="0"/>
              <a:t> et al. 2008</a:t>
            </a:r>
            <a:endParaRPr lang="fr-FR" sz="1100" dirty="0">
              <a:solidFill>
                <a:srgbClr val="231F20"/>
              </a:solidFill>
              <a:latin typeface="Times New Roman" panose="02020603050405020304" pitchFamily="18" charset="0"/>
            </a:endParaRPr>
          </a:p>
        </p:txBody>
      </p:sp>
      <p:sp>
        <p:nvSpPr>
          <p:cNvPr id="8" name="Rectangle 7"/>
          <p:cNvSpPr/>
          <p:nvPr/>
        </p:nvSpPr>
        <p:spPr>
          <a:xfrm>
            <a:off x="772666" y="1424346"/>
            <a:ext cx="5968302" cy="1569660"/>
          </a:xfrm>
          <a:prstGeom prst="rect">
            <a:avLst/>
          </a:prstGeom>
        </p:spPr>
        <p:txBody>
          <a:bodyPr wrap="square">
            <a:spAutoFit/>
          </a:bodyPr>
          <a:lstStyle/>
          <a:p>
            <a:r>
              <a:rPr lang="fr-FR" sz="3200" dirty="0">
                <a:solidFill>
                  <a:srgbClr val="FF0000"/>
                </a:solidFill>
              </a:rPr>
              <a:t>Ramadan a eu peu d'effet sur les exercices courts et intenses des jeûneurs et non jeûneurs.</a:t>
            </a:r>
          </a:p>
        </p:txBody>
      </p:sp>
      <p:grpSp>
        <p:nvGrpSpPr>
          <p:cNvPr id="12" name="Groupe 11"/>
          <p:cNvGrpSpPr/>
          <p:nvPr/>
        </p:nvGrpSpPr>
        <p:grpSpPr>
          <a:xfrm>
            <a:off x="466220" y="4365573"/>
            <a:ext cx="11119695" cy="1659626"/>
            <a:chOff x="466220" y="3931623"/>
            <a:chExt cx="11119695" cy="1659626"/>
          </a:xfrm>
        </p:grpSpPr>
        <p:pic>
          <p:nvPicPr>
            <p:cNvPr id="10" name="Image 9"/>
            <p:cNvPicPr>
              <a:picLocks noChangeAspect="1"/>
            </p:cNvPicPr>
            <p:nvPr/>
          </p:nvPicPr>
          <p:blipFill rotWithShape="1">
            <a:blip r:embed="rId4"/>
            <a:srcRect t="4148" b="87239"/>
            <a:stretch/>
          </p:blipFill>
          <p:spPr>
            <a:xfrm>
              <a:off x="466220" y="3931623"/>
              <a:ext cx="10979848" cy="480448"/>
            </a:xfrm>
            <a:prstGeom prst="rect">
              <a:avLst/>
            </a:prstGeom>
          </p:spPr>
        </p:pic>
        <p:pic>
          <p:nvPicPr>
            <p:cNvPr id="11" name="Image 10"/>
            <p:cNvPicPr>
              <a:picLocks noChangeAspect="1"/>
            </p:cNvPicPr>
            <p:nvPr/>
          </p:nvPicPr>
          <p:blipFill rotWithShape="1">
            <a:blip r:embed="rId4"/>
            <a:srcRect t="76880" b="4505"/>
            <a:stretch/>
          </p:blipFill>
          <p:spPr>
            <a:xfrm>
              <a:off x="606067" y="4552863"/>
              <a:ext cx="10979848" cy="1038386"/>
            </a:xfrm>
            <a:prstGeom prst="rect">
              <a:avLst/>
            </a:prstGeom>
          </p:spPr>
        </p:pic>
      </p:grpSp>
      <p:sp>
        <p:nvSpPr>
          <p:cNvPr id="13" name="Rectangle 12"/>
          <p:cNvSpPr/>
          <p:nvPr/>
        </p:nvSpPr>
        <p:spPr>
          <a:xfrm>
            <a:off x="2169763" y="4506070"/>
            <a:ext cx="1371065" cy="14029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45061" y="4498378"/>
            <a:ext cx="1823643" cy="141834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409182" y="4467500"/>
            <a:ext cx="2292037" cy="148021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2601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743991" y="231105"/>
            <a:ext cx="5943160" cy="2126069"/>
          </a:xfrm>
          <a:prstGeom prst="rect">
            <a:avLst/>
          </a:prstGeom>
          <a:blipFill>
            <a:blip r:embed="rId2" cstate="print"/>
            <a:stretch>
              <a:fillRect/>
            </a:stretch>
          </a:blipFill>
        </p:spPr>
        <p:txBody>
          <a:bodyPr wrap="square" lIns="0" tIns="0" rIns="0" bIns="0" rtlCol="0">
            <a:noAutofit/>
          </a:bodyPr>
          <a:lstStyle/>
          <a:p>
            <a:endParaRPr sz="1232"/>
          </a:p>
        </p:txBody>
      </p:sp>
      <p:sp>
        <p:nvSpPr>
          <p:cNvPr id="8" name="object 8"/>
          <p:cNvSpPr txBox="1"/>
          <p:nvPr/>
        </p:nvSpPr>
        <p:spPr>
          <a:xfrm>
            <a:off x="4612924" y="2296109"/>
            <a:ext cx="2977537" cy="201020"/>
          </a:xfrm>
          <a:prstGeom prst="rect">
            <a:avLst/>
          </a:prstGeom>
        </p:spPr>
        <p:txBody>
          <a:bodyPr wrap="square" lIns="0" tIns="0" rIns="0" bIns="0" rtlCol="0">
            <a:noAutofit/>
          </a:bodyPr>
          <a:lstStyle/>
          <a:p>
            <a:pPr marL="17384">
              <a:lnSpc>
                <a:spcPts val="684"/>
              </a:lnSpc>
            </a:pPr>
            <a:endParaRPr sz="684"/>
          </a:p>
        </p:txBody>
      </p:sp>
      <p:sp>
        <p:nvSpPr>
          <p:cNvPr id="7" name="object 7"/>
          <p:cNvSpPr txBox="1"/>
          <p:nvPr/>
        </p:nvSpPr>
        <p:spPr>
          <a:xfrm>
            <a:off x="4612925" y="2497128"/>
            <a:ext cx="2925428" cy="391141"/>
          </a:xfrm>
          <a:prstGeom prst="rect">
            <a:avLst/>
          </a:prstGeom>
        </p:spPr>
        <p:txBody>
          <a:bodyPr wrap="square" lIns="0" tIns="0" rIns="0" bIns="0" rtlCol="0">
            <a:noAutofit/>
          </a:bodyPr>
          <a:lstStyle/>
          <a:p>
            <a:pPr marL="17384">
              <a:lnSpc>
                <a:spcPts val="684"/>
              </a:lnSpc>
            </a:pPr>
            <a:endParaRPr sz="684"/>
          </a:p>
        </p:txBody>
      </p:sp>
      <p:sp>
        <p:nvSpPr>
          <p:cNvPr id="6" name="object 6"/>
          <p:cNvSpPr txBox="1"/>
          <p:nvPr/>
        </p:nvSpPr>
        <p:spPr>
          <a:xfrm>
            <a:off x="7538353" y="2497128"/>
            <a:ext cx="52108" cy="391141"/>
          </a:xfrm>
          <a:prstGeom prst="rect">
            <a:avLst/>
          </a:prstGeom>
        </p:spPr>
        <p:txBody>
          <a:bodyPr wrap="square" lIns="0" tIns="0" rIns="0" bIns="0" rtlCol="0">
            <a:noAutofit/>
          </a:bodyPr>
          <a:lstStyle/>
          <a:p>
            <a:pPr marL="17384">
              <a:lnSpc>
                <a:spcPts val="684"/>
              </a:lnSpc>
            </a:pPr>
            <a:endParaRPr sz="684"/>
          </a:p>
        </p:txBody>
      </p:sp>
      <p:sp>
        <p:nvSpPr>
          <p:cNvPr id="5" name="object 5"/>
          <p:cNvSpPr txBox="1"/>
          <p:nvPr/>
        </p:nvSpPr>
        <p:spPr>
          <a:xfrm>
            <a:off x="4612924" y="2888270"/>
            <a:ext cx="2977537" cy="135248"/>
          </a:xfrm>
          <a:prstGeom prst="rect">
            <a:avLst/>
          </a:prstGeom>
        </p:spPr>
        <p:txBody>
          <a:bodyPr wrap="square" lIns="0" tIns="0" rIns="0" bIns="0" rtlCol="0">
            <a:noAutofit/>
          </a:bodyPr>
          <a:lstStyle/>
          <a:p>
            <a:pPr marL="17384">
              <a:lnSpc>
                <a:spcPts val="684"/>
              </a:lnSpc>
            </a:pPr>
            <a:endParaRPr sz="684"/>
          </a:p>
        </p:txBody>
      </p:sp>
      <p:sp>
        <p:nvSpPr>
          <p:cNvPr id="4" name="object 4"/>
          <p:cNvSpPr txBox="1"/>
          <p:nvPr/>
        </p:nvSpPr>
        <p:spPr>
          <a:xfrm>
            <a:off x="4654255" y="1433399"/>
            <a:ext cx="2895484" cy="295529"/>
          </a:xfrm>
          <a:prstGeom prst="rect">
            <a:avLst/>
          </a:prstGeom>
        </p:spPr>
        <p:txBody>
          <a:bodyPr wrap="square" lIns="0" tIns="0" rIns="0" bIns="0" rtlCol="0">
            <a:noAutofit/>
          </a:bodyPr>
          <a:lstStyle/>
          <a:p>
            <a:pPr marL="17384">
              <a:lnSpc>
                <a:spcPts val="684"/>
              </a:lnSpc>
            </a:pPr>
            <a:endParaRPr sz="684"/>
          </a:p>
        </p:txBody>
      </p:sp>
      <p:sp>
        <p:nvSpPr>
          <p:cNvPr id="3" name="object 3"/>
          <p:cNvSpPr txBox="1"/>
          <p:nvPr/>
        </p:nvSpPr>
        <p:spPr>
          <a:xfrm>
            <a:off x="4612925" y="1166643"/>
            <a:ext cx="2966150" cy="1001755"/>
          </a:xfrm>
          <a:prstGeom prst="rect">
            <a:avLst/>
          </a:prstGeom>
        </p:spPr>
        <p:txBody>
          <a:bodyPr wrap="square" lIns="0" tIns="0" rIns="0" bIns="0" rtlCol="0">
            <a:noAutofit/>
          </a:bodyPr>
          <a:lstStyle/>
          <a:p>
            <a:pPr marL="17384">
              <a:lnSpc>
                <a:spcPts val="684"/>
              </a:lnSpc>
            </a:pPr>
            <a:endParaRPr sz="684"/>
          </a:p>
        </p:txBody>
      </p:sp>
      <p:sp>
        <p:nvSpPr>
          <p:cNvPr id="2" name="object 2"/>
          <p:cNvSpPr txBox="1"/>
          <p:nvPr/>
        </p:nvSpPr>
        <p:spPr>
          <a:xfrm>
            <a:off x="4531646" y="761682"/>
            <a:ext cx="3128691" cy="2345974"/>
          </a:xfrm>
          <a:prstGeom prst="rect">
            <a:avLst/>
          </a:prstGeom>
        </p:spPr>
        <p:txBody>
          <a:bodyPr wrap="square" lIns="0" tIns="0" rIns="0" bIns="0" rtlCol="0">
            <a:noAutofit/>
          </a:bodyPr>
          <a:lstStyle/>
          <a:p>
            <a:pPr marL="17384">
              <a:lnSpc>
                <a:spcPts val="684"/>
              </a:lnSpc>
            </a:pPr>
            <a:endParaRPr sz="684"/>
          </a:p>
        </p:txBody>
      </p:sp>
      <p:pic>
        <p:nvPicPr>
          <p:cNvPr id="9" name="Image 8"/>
          <p:cNvPicPr>
            <a:picLocks noChangeAspect="1"/>
          </p:cNvPicPr>
          <p:nvPr/>
        </p:nvPicPr>
        <p:blipFill>
          <a:blip r:embed="rId3"/>
          <a:stretch>
            <a:fillRect/>
          </a:stretch>
        </p:blipFill>
        <p:spPr>
          <a:xfrm>
            <a:off x="478140" y="2566001"/>
            <a:ext cx="6514158" cy="2132116"/>
          </a:xfrm>
          <a:prstGeom prst="rect">
            <a:avLst/>
          </a:prstGeom>
        </p:spPr>
      </p:pic>
      <p:sp>
        <p:nvSpPr>
          <p:cNvPr id="10" name="Rectangle 9"/>
          <p:cNvSpPr/>
          <p:nvPr/>
        </p:nvSpPr>
        <p:spPr>
          <a:xfrm>
            <a:off x="7297444" y="1294140"/>
            <a:ext cx="4580877" cy="4524315"/>
          </a:xfrm>
          <a:prstGeom prst="rect">
            <a:avLst/>
          </a:prstGeom>
        </p:spPr>
        <p:txBody>
          <a:bodyPr wrap="square">
            <a:spAutoFit/>
          </a:bodyPr>
          <a:lstStyle/>
          <a:p>
            <a:r>
              <a:rPr lang="fr-FR" sz="2400" dirty="0"/>
              <a:t>Si l’entraînement de la force est maintenue  la ration alimentaire quotidienne, l‘hydratation et le temps de sommeil sont maintenus comme avant Ramadan, le jeûne du Ramadan n’aurait pas</a:t>
            </a:r>
            <a:br>
              <a:rPr lang="fr-FR" sz="2400" dirty="0"/>
            </a:br>
            <a:r>
              <a:rPr lang="fr-FR" sz="2400" dirty="0"/>
              <a:t>d’effets négatifs sur la composition corporelle, sur la puissance et de la capacité anaérobie, ni sur le métabolisme LA pendant et</a:t>
            </a:r>
            <a:br>
              <a:rPr lang="fr-FR" sz="2400" dirty="0"/>
            </a:br>
            <a:r>
              <a:rPr lang="fr-FR" sz="2400" dirty="0"/>
              <a:t>après l'exercice d'intensité élevée chez les athlètes de puissance.</a:t>
            </a:r>
          </a:p>
        </p:txBody>
      </p:sp>
      <p:pic>
        <p:nvPicPr>
          <p:cNvPr id="11" name="Image 10"/>
          <p:cNvPicPr>
            <a:picLocks noChangeAspect="1"/>
          </p:cNvPicPr>
          <p:nvPr/>
        </p:nvPicPr>
        <p:blipFill rotWithShape="1">
          <a:blip r:embed="rId4"/>
          <a:srcRect b="13822"/>
          <a:stretch/>
        </p:blipFill>
        <p:spPr>
          <a:xfrm>
            <a:off x="591151" y="4919921"/>
            <a:ext cx="6537896" cy="1711697"/>
          </a:xfrm>
          <a:prstGeom prst="rect">
            <a:avLst/>
          </a:prstGeom>
        </p:spPr>
      </p:pic>
    </p:spTree>
    <p:extLst>
      <p:ext uri="{BB962C8B-B14F-4D97-AF65-F5344CB8AC3E}">
        <p14:creationId xmlns:p14="http://schemas.microsoft.com/office/powerpoint/2010/main" val="3254680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755" t="17503" r="2941" b="54052"/>
          <a:stretch/>
        </p:blipFill>
        <p:spPr>
          <a:xfrm>
            <a:off x="648318" y="4633993"/>
            <a:ext cx="9453966" cy="1224366"/>
          </a:xfrm>
          <a:prstGeom prst="rect">
            <a:avLst/>
          </a:prstGeom>
        </p:spPr>
      </p:pic>
      <p:pic>
        <p:nvPicPr>
          <p:cNvPr id="4" name="Image 3"/>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t="22488"/>
          <a:stretch/>
        </p:blipFill>
        <p:spPr>
          <a:xfrm>
            <a:off x="183368" y="495946"/>
            <a:ext cx="9658056" cy="2499810"/>
          </a:xfrm>
          <a:prstGeom prst="rect">
            <a:avLst/>
          </a:prstGeom>
        </p:spPr>
      </p:pic>
      <p:sp>
        <p:nvSpPr>
          <p:cNvPr id="5" name="Rectangle 4"/>
          <p:cNvSpPr/>
          <p:nvPr/>
        </p:nvSpPr>
        <p:spPr>
          <a:xfrm>
            <a:off x="648318" y="3276265"/>
            <a:ext cx="11145892" cy="1077218"/>
          </a:xfrm>
          <a:prstGeom prst="rect">
            <a:avLst/>
          </a:prstGeom>
        </p:spPr>
        <p:txBody>
          <a:bodyPr wrap="square">
            <a:spAutoFit/>
          </a:bodyPr>
          <a:lstStyle/>
          <a:p>
            <a:r>
              <a:rPr lang="fr-FR" sz="3200" dirty="0">
                <a:solidFill>
                  <a:srgbClr val="FF0000"/>
                </a:solidFill>
              </a:rPr>
              <a:t>Ramadan a eu peu d'effet sur les exercices courts et intenses  des jeûneurs et non jeûneurs.</a:t>
            </a:r>
          </a:p>
        </p:txBody>
      </p:sp>
    </p:spTree>
    <p:extLst>
      <p:ext uri="{BB962C8B-B14F-4D97-AF65-F5344CB8AC3E}">
        <p14:creationId xmlns:p14="http://schemas.microsoft.com/office/powerpoint/2010/main" val="3108809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171575" y="770469"/>
            <a:ext cx="10201275" cy="5185085"/>
          </a:xfrm>
          <a:prstGeom prst="rect">
            <a:avLst/>
          </a:prstGeom>
        </p:spPr>
      </p:pic>
    </p:spTree>
    <p:extLst>
      <p:ext uri="{BB962C8B-B14F-4D97-AF65-F5344CB8AC3E}">
        <p14:creationId xmlns:p14="http://schemas.microsoft.com/office/powerpoint/2010/main" val="1381771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029810" y="2263806"/>
            <a:ext cx="9490229" cy="646331"/>
          </a:xfrm>
          <a:prstGeom prst="rect">
            <a:avLst/>
          </a:prstGeom>
          <a:solidFill>
            <a:srgbClr val="FF0000"/>
          </a:solidFill>
        </p:spPr>
        <p:txBody>
          <a:bodyPr wrap="square" rtlCol="0">
            <a:spAutoFit/>
          </a:bodyPr>
          <a:lstStyle/>
          <a:p>
            <a:pPr algn="ctr"/>
            <a:r>
              <a:rPr lang="fr-FR" sz="3600" b="1" dirty="0">
                <a:solidFill>
                  <a:schemeClr val="bg1"/>
                </a:solidFill>
              </a:rPr>
              <a:t>V. Charge d’entraînement</a:t>
            </a:r>
          </a:p>
        </p:txBody>
      </p:sp>
    </p:spTree>
    <p:extLst>
      <p:ext uri="{BB962C8B-B14F-4D97-AF65-F5344CB8AC3E}">
        <p14:creationId xmlns:p14="http://schemas.microsoft.com/office/powerpoint/2010/main" val="18570437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20932" y="1575419"/>
            <a:ext cx="10819773" cy="3539430"/>
          </a:xfrm>
          <a:prstGeom prst="rect">
            <a:avLst/>
          </a:prstGeom>
        </p:spPr>
        <p:txBody>
          <a:bodyPr wrap="square">
            <a:spAutoFit/>
          </a:bodyPr>
          <a:lstStyle/>
          <a:p>
            <a:pPr marL="457200" indent="-457200">
              <a:buFont typeface="Arial" panose="020B0604020202020204" pitchFamily="34" charset="0"/>
              <a:buChar char="•"/>
            </a:pPr>
            <a:r>
              <a:rPr lang="fr-FR" sz="2800" dirty="0">
                <a:solidFill>
                  <a:srgbClr val="000082"/>
                </a:solidFill>
                <a:latin typeface="Arial" panose="020B0604020202020204" pitchFamily="34" charset="0"/>
              </a:rPr>
              <a:t>Le Jeune est souvent associé à une diminution de la performance physique:  </a:t>
            </a:r>
            <a:r>
              <a:rPr lang="fr-FR" sz="2800" dirty="0">
                <a:solidFill>
                  <a:srgbClr val="000082"/>
                </a:solidFill>
                <a:latin typeface="Wingdings" panose="05000000000000000000" pitchFamily="2" charset="2"/>
                <a:sym typeface="Wingdings" panose="05000000000000000000" pitchFamily="2" charset="2"/>
              </a:rPr>
              <a:t> </a:t>
            </a:r>
            <a:r>
              <a:rPr lang="fr-FR" sz="2800" dirty="0">
                <a:solidFill>
                  <a:srgbClr val="000082"/>
                </a:solidFill>
                <a:latin typeface="Arial" panose="020B0604020202020204" pitchFamily="34" charset="0"/>
              </a:rPr>
              <a:t>qualitative et </a:t>
            </a:r>
            <a:r>
              <a:rPr lang="fr-FR" sz="2800" dirty="0">
                <a:solidFill>
                  <a:srgbClr val="000082"/>
                </a:solidFill>
                <a:latin typeface="Wingdings" panose="05000000000000000000" pitchFamily="2" charset="2"/>
                <a:sym typeface="Wingdings" panose="05000000000000000000" pitchFamily="2" charset="2"/>
              </a:rPr>
              <a:t> </a:t>
            </a:r>
            <a:r>
              <a:rPr lang="fr-FR" sz="2800" dirty="0">
                <a:solidFill>
                  <a:srgbClr val="000082"/>
                </a:solidFill>
                <a:latin typeface="Arial" panose="020B0604020202020204" pitchFamily="34" charset="0"/>
              </a:rPr>
              <a:t>quantitative de la charge d’entraînement pendant le Ramadan. </a:t>
            </a:r>
          </a:p>
          <a:p>
            <a:endParaRPr lang="fr-FR" sz="2800" dirty="0">
              <a:solidFill>
                <a:srgbClr val="000082"/>
              </a:solidFill>
              <a:latin typeface="Arial" panose="020B0604020202020204" pitchFamily="34" charset="0"/>
            </a:endParaRPr>
          </a:p>
          <a:p>
            <a:endParaRPr lang="fr-FR" sz="2800" dirty="0">
              <a:solidFill>
                <a:srgbClr val="000082"/>
              </a:solidFill>
              <a:latin typeface="Arial" panose="020B0604020202020204" pitchFamily="34" charset="0"/>
            </a:endParaRPr>
          </a:p>
          <a:p>
            <a:pPr marL="457200" indent="-457200">
              <a:buFont typeface="Arial" panose="020B0604020202020204" pitchFamily="34" charset="0"/>
              <a:buChar char="•"/>
            </a:pPr>
            <a:r>
              <a:rPr lang="fr-FR" sz="2800" dirty="0">
                <a:solidFill>
                  <a:srgbClr val="000082"/>
                </a:solidFill>
                <a:latin typeface="Arial" panose="020B0604020202020204" pitchFamily="34" charset="0"/>
              </a:rPr>
              <a:t>Cette réduction de la charge d’entraînement est considérée comme étant la raison principale de la baisse des performances mesurées au cours du mois de Ramadan.</a:t>
            </a:r>
            <a:endParaRPr lang="fr-FR" sz="2800" dirty="0"/>
          </a:p>
        </p:txBody>
      </p:sp>
    </p:spTree>
    <p:extLst>
      <p:ext uri="{BB962C8B-B14F-4D97-AF65-F5344CB8AC3E}">
        <p14:creationId xmlns:p14="http://schemas.microsoft.com/office/powerpoint/2010/main" val="968362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 52"/>
          <p:cNvPicPr>
            <a:picLocks noChangeAspect="1"/>
          </p:cNvPicPr>
          <p:nvPr/>
        </p:nvPicPr>
        <p:blipFill>
          <a:blip r:embed="rId2"/>
          <a:stretch>
            <a:fillRect/>
          </a:stretch>
        </p:blipFill>
        <p:spPr>
          <a:xfrm>
            <a:off x="2111829" y="1333500"/>
            <a:ext cx="6803571" cy="5056708"/>
          </a:xfrm>
          <a:prstGeom prst="rect">
            <a:avLst/>
          </a:prstGeom>
        </p:spPr>
      </p:pic>
    </p:spTree>
    <p:extLst>
      <p:ext uri="{BB962C8B-B14F-4D97-AF65-F5344CB8AC3E}">
        <p14:creationId xmlns:p14="http://schemas.microsoft.com/office/powerpoint/2010/main" val="301315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lgn="r" eaLnBrk="1" fontAlgn="auto" hangingPunct="1">
              <a:spcAft>
                <a:spcPts val="0"/>
              </a:spcAft>
              <a:defRPr/>
            </a:pPr>
            <a:r>
              <a:rPr lang="fr-FR" b="1" dirty="0">
                <a:solidFill>
                  <a:srgbClr val="002060"/>
                </a:solidFill>
                <a:latin typeface="+mn-lt"/>
              </a:rPr>
              <a:t>Rappels physiologiques</a:t>
            </a:r>
          </a:p>
        </p:txBody>
      </p:sp>
      <p:sp>
        <p:nvSpPr>
          <p:cNvPr id="3" name="Espace réservé du contenu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fr-FR" dirty="0"/>
              <a:t>On distingue 2 périodes alimentaires</a:t>
            </a:r>
          </a:p>
          <a:p>
            <a:pPr eaLnBrk="1" fontAlgn="auto" hangingPunct="1">
              <a:lnSpc>
                <a:spcPct val="200000"/>
              </a:lnSpc>
              <a:spcAft>
                <a:spcPts val="0"/>
              </a:spcAft>
              <a:buClr>
                <a:srgbClr val="C00000"/>
              </a:buClr>
              <a:buFont typeface="Wingdings" panose="05000000000000000000" pitchFamily="2" charset="2"/>
              <a:buChar char="§"/>
              <a:defRPr/>
            </a:pPr>
            <a:r>
              <a:rPr lang="fr-FR" dirty="0"/>
              <a:t>Phase </a:t>
            </a:r>
            <a:r>
              <a:rPr lang="fr-FR" dirty="0" err="1"/>
              <a:t>post-prandiale</a:t>
            </a:r>
            <a:r>
              <a:rPr lang="fr-FR" dirty="0"/>
              <a:t> (4 H): durant et après chaque repas</a:t>
            </a:r>
          </a:p>
          <a:p>
            <a:pPr eaLnBrk="1" fontAlgn="auto" hangingPunct="1">
              <a:lnSpc>
                <a:spcPct val="200000"/>
              </a:lnSpc>
              <a:spcAft>
                <a:spcPts val="0"/>
              </a:spcAft>
              <a:buClr>
                <a:srgbClr val="C00000"/>
              </a:buClr>
              <a:buFont typeface="Wingdings" panose="05000000000000000000" pitchFamily="2" charset="2"/>
              <a:buChar char="§"/>
              <a:defRPr/>
            </a:pPr>
            <a:r>
              <a:rPr lang="fr-FR" dirty="0"/>
              <a:t>Phase post-absorptive (6 H)</a:t>
            </a:r>
          </a:p>
        </p:txBody>
      </p:sp>
    </p:spTree>
    <p:extLst>
      <p:ext uri="{BB962C8B-B14F-4D97-AF65-F5344CB8AC3E}">
        <p14:creationId xmlns:p14="http://schemas.microsoft.com/office/powerpoint/2010/main" val="3854277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a:srcRect t="15286" r="9873"/>
          <a:stretch/>
        </p:blipFill>
        <p:spPr>
          <a:xfrm>
            <a:off x="1544941" y="2588217"/>
            <a:ext cx="8203493" cy="3072946"/>
          </a:xfrm>
          <a:prstGeom prst="rect">
            <a:avLst/>
          </a:prstGeom>
        </p:spPr>
      </p:pic>
      <p:sp>
        <p:nvSpPr>
          <p:cNvPr id="5" name="object 50"/>
          <p:cNvSpPr txBox="1"/>
          <p:nvPr/>
        </p:nvSpPr>
        <p:spPr>
          <a:xfrm>
            <a:off x="4531646" y="3744138"/>
            <a:ext cx="3128691" cy="2345974"/>
          </a:xfrm>
          <a:prstGeom prst="rect">
            <a:avLst/>
          </a:prstGeom>
        </p:spPr>
        <p:txBody>
          <a:bodyPr wrap="square" lIns="0" tIns="0" rIns="0" bIns="0" rtlCol="0">
            <a:noAutofit/>
          </a:bodyPr>
          <a:lstStyle/>
          <a:p>
            <a:pPr marL="17384">
              <a:lnSpc>
                <a:spcPts val="684"/>
              </a:lnSpc>
            </a:pPr>
            <a:endParaRPr sz="684"/>
          </a:p>
        </p:txBody>
      </p:sp>
      <p:cxnSp>
        <p:nvCxnSpPr>
          <p:cNvPr id="4" name="Connecteur droit 3"/>
          <p:cNvCxnSpPr/>
          <p:nvPr/>
        </p:nvCxnSpPr>
        <p:spPr>
          <a:xfrm>
            <a:off x="1412795" y="3658050"/>
            <a:ext cx="8335639" cy="677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a:off x="1472207" y="4228896"/>
            <a:ext cx="8276227" cy="336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1487705" y="5065811"/>
            <a:ext cx="8260729" cy="641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1425713" y="3392004"/>
            <a:ext cx="8322721" cy="667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551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507414" y="1411642"/>
            <a:ext cx="3790950" cy="3981450"/>
          </a:xfrm>
          <a:prstGeom prst="rect">
            <a:avLst/>
          </a:prstGeom>
        </p:spPr>
      </p:pic>
      <p:sp>
        <p:nvSpPr>
          <p:cNvPr id="5" name="Rectangle 4"/>
          <p:cNvSpPr/>
          <p:nvPr/>
        </p:nvSpPr>
        <p:spPr>
          <a:xfrm>
            <a:off x="4960714" y="1411642"/>
            <a:ext cx="6850285" cy="4154984"/>
          </a:xfrm>
          <a:prstGeom prst="rect">
            <a:avLst/>
          </a:prstGeom>
        </p:spPr>
        <p:txBody>
          <a:bodyPr wrap="square">
            <a:spAutoFit/>
          </a:bodyPr>
          <a:lstStyle/>
          <a:p>
            <a:br>
              <a:rPr lang="fr-FR" sz="2400" dirty="0"/>
            </a:br>
            <a:r>
              <a:rPr lang="fr-FR" sz="2400" dirty="0"/>
              <a:t>La réduction du volume avec maintient de l’intensité d’entraînement (en période d’affutage) pendant Ramadan peut conduire à une amélioration significative de la force musculaire et de la puissance,</a:t>
            </a:r>
          </a:p>
          <a:p>
            <a:br>
              <a:rPr lang="fr-FR" sz="2400" dirty="0"/>
            </a:br>
            <a:r>
              <a:rPr lang="fr-FR" sz="2400" dirty="0"/>
              <a:t>Les entraîneurs, les scientifiques du sport et les athlètes doivent être conscients de l'impact potentiel de volume d'entraînement élevé pendant Ramadan (Pour les jeunes joueurs de football).</a:t>
            </a:r>
            <a:br>
              <a:rPr lang="fr-FR" sz="2400" dirty="0"/>
            </a:br>
            <a:endParaRPr lang="fr-FR" sz="2400" dirty="0"/>
          </a:p>
        </p:txBody>
      </p:sp>
    </p:spTree>
    <p:extLst>
      <p:ext uri="{BB962C8B-B14F-4D97-AF65-F5344CB8AC3E}">
        <p14:creationId xmlns:p14="http://schemas.microsoft.com/office/powerpoint/2010/main" val="11600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12054" y="2778711"/>
            <a:ext cx="10227076" cy="1323439"/>
          </a:xfrm>
          <a:prstGeom prst="rect">
            <a:avLst/>
          </a:prstGeom>
          <a:solidFill>
            <a:srgbClr val="FF0000"/>
          </a:solidFill>
        </p:spPr>
        <p:txBody>
          <a:bodyPr wrap="square" rtlCol="0">
            <a:spAutoFit/>
          </a:bodyPr>
          <a:lstStyle/>
          <a:p>
            <a:pPr algn="ctr"/>
            <a:r>
              <a:rPr lang="fr-FR" sz="4000" b="1" dirty="0">
                <a:solidFill>
                  <a:schemeClr val="bg1"/>
                </a:solidFill>
              </a:rPr>
              <a:t>Spécificités des blessures </a:t>
            </a:r>
          </a:p>
          <a:p>
            <a:pPr algn="ctr"/>
            <a:r>
              <a:rPr lang="fr-FR" sz="4000" b="1" dirty="0">
                <a:solidFill>
                  <a:schemeClr val="bg1"/>
                </a:solidFill>
              </a:rPr>
              <a:t>au cours du mois de ramadan</a:t>
            </a:r>
          </a:p>
        </p:txBody>
      </p:sp>
    </p:spTree>
    <p:extLst>
      <p:ext uri="{BB962C8B-B14F-4D97-AF65-F5344CB8AC3E}">
        <p14:creationId xmlns:p14="http://schemas.microsoft.com/office/powerpoint/2010/main" val="2009480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 38"/>
          <p:cNvPicPr>
            <a:picLocks noChangeAspect="1"/>
          </p:cNvPicPr>
          <p:nvPr/>
        </p:nvPicPr>
        <p:blipFill>
          <a:blip r:embed="rId2"/>
          <a:stretch>
            <a:fillRect/>
          </a:stretch>
        </p:blipFill>
        <p:spPr>
          <a:xfrm>
            <a:off x="1412150" y="718259"/>
            <a:ext cx="9844735" cy="4224118"/>
          </a:xfrm>
          <a:prstGeom prst="rect">
            <a:avLst/>
          </a:prstGeom>
        </p:spPr>
      </p:pic>
      <p:sp>
        <p:nvSpPr>
          <p:cNvPr id="2" name="Ellipse 1"/>
          <p:cNvSpPr/>
          <p:nvPr/>
        </p:nvSpPr>
        <p:spPr>
          <a:xfrm>
            <a:off x="6028841" y="3487119"/>
            <a:ext cx="1069383" cy="4649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06175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17250"/>
            <a:ext cx="10515600" cy="5759713"/>
          </a:xfrm>
        </p:spPr>
        <p:txBody>
          <a:bodyPr>
            <a:normAutofit/>
          </a:bodyPr>
          <a:lstStyle/>
          <a:p>
            <a:r>
              <a:rPr lang="fr-FR" sz="3200" dirty="0"/>
              <a:t>Au cours des matchs: </a:t>
            </a:r>
          </a:p>
          <a:p>
            <a:pPr lvl="1"/>
            <a:r>
              <a:rPr lang="fr-FR" sz="2800" dirty="0"/>
              <a:t>avant Ramadan: 55%</a:t>
            </a:r>
          </a:p>
          <a:p>
            <a:pPr lvl="1"/>
            <a:r>
              <a:rPr lang="fr-FR" sz="2800" dirty="0"/>
              <a:t>pendant le Ramadan 21%. </a:t>
            </a:r>
          </a:p>
          <a:p>
            <a:pPr lvl="1"/>
            <a:r>
              <a:rPr lang="fr-FR" sz="2800" dirty="0"/>
              <a:t>après le Ramadan 44%</a:t>
            </a:r>
          </a:p>
          <a:p>
            <a:endParaRPr lang="fr-FR" dirty="0"/>
          </a:p>
          <a:p>
            <a:r>
              <a:rPr lang="fr-FR" sz="3200" dirty="0"/>
              <a:t>Blessures à l’entraînement</a:t>
            </a:r>
            <a:r>
              <a:rPr lang="fr-FR" dirty="0"/>
              <a:t>:</a:t>
            </a:r>
          </a:p>
          <a:p>
            <a:pPr marL="457200" lvl="1" indent="0">
              <a:buNone/>
            </a:pPr>
            <a:r>
              <a:rPr lang="fr-FR" sz="3200" dirty="0"/>
              <a:t>Fatigue chronique:</a:t>
            </a:r>
          </a:p>
          <a:p>
            <a:pPr lvl="2"/>
            <a:r>
              <a:rPr lang="fr-FR" sz="2800" dirty="0"/>
              <a:t>  avant Ramadan: 22% </a:t>
            </a:r>
          </a:p>
          <a:p>
            <a:pPr lvl="2"/>
            <a:r>
              <a:rPr lang="fr-FR" sz="2800" dirty="0"/>
              <a:t>  pendant le Ramadan 61%. </a:t>
            </a:r>
          </a:p>
          <a:p>
            <a:pPr lvl="2"/>
            <a:r>
              <a:rPr lang="fr-FR" sz="2800" dirty="0"/>
              <a:t> après le Ramadan 22% </a:t>
            </a:r>
          </a:p>
        </p:txBody>
      </p:sp>
      <p:sp>
        <p:nvSpPr>
          <p:cNvPr id="4" name="ZoneTexte 3"/>
          <p:cNvSpPr txBox="1"/>
          <p:nvPr/>
        </p:nvSpPr>
        <p:spPr>
          <a:xfrm>
            <a:off x="9334500" y="6328827"/>
            <a:ext cx="2628900" cy="276999"/>
          </a:xfrm>
          <a:prstGeom prst="rect">
            <a:avLst/>
          </a:prstGeom>
          <a:noFill/>
        </p:spPr>
        <p:txBody>
          <a:bodyPr wrap="square" rtlCol="0">
            <a:spAutoFit/>
          </a:bodyPr>
          <a:lstStyle/>
          <a:p>
            <a:r>
              <a:rPr lang="fr-FR" sz="1200" dirty="0" err="1"/>
              <a:t>Chamari</a:t>
            </a:r>
            <a:r>
              <a:rPr lang="fr-FR" sz="1200" dirty="0"/>
              <a:t> et al,2012</a:t>
            </a:r>
          </a:p>
        </p:txBody>
      </p:sp>
    </p:spTree>
    <p:extLst>
      <p:ext uri="{BB962C8B-B14F-4D97-AF65-F5344CB8AC3E}">
        <p14:creationId xmlns:p14="http://schemas.microsoft.com/office/powerpoint/2010/main" val="2387136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6300" y="696516"/>
            <a:ext cx="7848600" cy="5632311"/>
          </a:xfrm>
          <a:prstGeom prst="rect">
            <a:avLst/>
          </a:prstGeom>
        </p:spPr>
        <p:txBody>
          <a:bodyPr wrap="square">
            <a:spAutoFit/>
          </a:bodyPr>
          <a:lstStyle/>
          <a:p>
            <a:r>
              <a:rPr lang="fr-FR" sz="2400" dirty="0"/>
              <a:t>Pour le mois de Ramadan, les blessures sans contact ont été répartis comme suit: </a:t>
            </a:r>
          </a:p>
          <a:p>
            <a:pPr lvl="1"/>
            <a:r>
              <a:rPr lang="fr-FR" sz="2400" dirty="0"/>
              <a:t>40%    blessures musculaires  </a:t>
            </a:r>
          </a:p>
          <a:p>
            <a:pPr lvl="1"/>
            <a:r>
              <a:rPr lang="fr-FR" sz="2400" dirty="0"/>
              <a:t>40%     Blessures tendineuses  </a:t>
            </a:r>
          </a:p>
          <a:p>
            <a:pPr lvl="1"/>
            <a:r>
              <a:rPr lang="fr-FR" sz="2400" dirty="0"/>
              <a:t>20%     Articulaires</a:t>
            </a:r>
          </a:p>
          <a:p>
            <a:pPr marL="800100" lvl="1" indent="-342900">
              <a:buAutoNum type="arabicPlain" startAt="2"/>
            </a:pPr>
            <a:endParaRPr lang="fr-FR" sz="2400" dirty="0"/>
          </a:p>
          <a:p>
            <a:pPr lvl="1"/>
            <a:r>
              <a:rPr lang="fr-FR" sz="2400" dirty="0"/>
              <a:t>Les  blessures musculaires:</a:t>
            </a:r>
          </a:p>
          <a:p>
            <a:pPr lvl="1"/>
            <a:r>
              <a:rPr lang="fr-FR" sz="2400" dirty="0"/>
              <a:t>	 50% aux ischio-jambiers </a:t>
            </a:r>
          </a:p>
          <a:p>
            <a:pPr lvl="1"/>
            <a:r>
              <a:rPr lang="fr-FR" sz="2400" dirty="0"/>
              <a:t>	30% cuisse-adducteurs </a:t>
            </a:r>
          </a:p>
          <a:p>
            <a:pPr lvl="1"/>
            <a:r>
              <a:rPr lang="fr-FR" sz="2400" dirty="0"/>
              <a:t>	20% extenseurs du genou</a:t>
            </a:r>
          </a:p>
          <a:p>
            <a:pPr lvl="1"/>
            <a:endParaRPr lang="fr-FR" sz="2400" dirty="0"/>
          </a:p>
          <a:p>
            <a:pPr lvl="1"/>
            <a:r>
              <a:rPr lang="fr-FR" sz="2400" dirty="0"/>
              <a:t>Les blessures tendineuses:</a:t>
            </a:r>
          </a:p>
          <a:p>
            <a:pPr lvl="1"/>
            <a:r>
              <a:rPr lang="fr-FR" sz="2400" dirty="0"/>
              <a:t> 40% cuisse-adducteurs</a:t>
            </a:r>
          </a:p>
          <a:p>
            <a:pPr lvl="1"/>
            <a:r>
              <a:rPr lang="fr-FR" sz="2400" dirty="0"/>
              <a:t> 30% cheville</a:t>
            </a:r>
          </a:p>
          <a:p>
            <a:pPr lvl="1"/>
            <a:r>
              <a:rPr lang="fr-FR" sz="2400" dirty="0"/>
              <a:t> 30% abdomen et au bassin.</a:t>
            </a:r>
          </a:p>
        </p:txBody>
      </p:sp>
      <p:sp>
        <p:nvSpPr>
          <p:cNvPr id="5" name="ZoneTexte 4"/>
          <p:cNvSpPr txBox="1"/>
          <p:nvPr/>
        </p:nvSpPr>
        <p:spPr>
          <a:xfrm>
            <a:off x="6791325" y="3266910"/>
            <a:ext cx="4686300" cy="1200329"/>
          </a:xfrm>
          <a:prstGeom prst="rect">
            <a:avLst/>
          </a:prstGeom>
          <a:noFill/>
        </p:spPr>
        <p:txBody>
          <a:bodyPr wrap="square" rtlCol="0">
            <a:spAutoFit/>
          </a:bodyPr>
          <a:lstStyle/>
          <a:p>
            <a:pPr algn="ctr"/>
            <a:r>
              <a:rPr lang="fr-FR" sz="2400" b="1" dirty="0">
                <a:solidFill>
                  <a:srgbClr val="FF0000"/>
                </a:solidFill>
              </a:rPr>
              <a:t>Pas de vérification du statut d’hydratation au cours de cette étude </a:t>
            </a:r>
          </a:p>
        </p:txBody>
      </p:sp>
      <p:sp>
        <p:nvSpPr>
          <p:cNvPr id="6" name="ZoneTexte 5"/>
          <p:cNvSpPr txBox="1"/>
          <p:nvPr/>
        </p:nvSpPr>
        <p:spPr>
          <a:xfrm>
            <a:off x="9334500" y="6328827"/>
            <a:ext cx="2628900" cy="276999"/>
          </a:xfrm>
          <a:prstGeom prst="rect">
            <a:avLst/>
          </a:prstGeom>
          <a:noFill/>
        </p:spPr>
        <p:txBody>
          <a:bodyPr wrap="square" rtlCol="0">
            <a:spAutoFit/>
          </a:bodyPr>
          <a:lstStyle/>
          <a:p>
            <a:r>
              <a:rPr lang="fr-FR" sz="1200" dirty="0" err="1"/>
              <a:t>Chamari</a:t>
            </a:r>
            <a:r>
              <a:rPr lang="fr-FR" sz="1200" dirty="0"/>
              <a:t> et al,2012</a:t>
            </a:r>
          </a:p>
        </p:txBody>
      </p:sp>
      <p:sp>
        <p:nvSpPr>
          <p:cNvPr id="7" name="Accolade fermante 6"/>
          <p:cNvSpPr/>
          <p:nvPr/>
        </p:nvSpPr>
        <p:spPr>
          <a:xfrm>
            <a:off x="5314950" y="1266825"/>
            <a:ext cx="962025" cy="520050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4979350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63480" y="2574524"/>
            <a:ext cx="10848512" cy="769441"/>
          </a:xfrm>
          <a:prstGeom prst="rect">
            <a:avLst/>
          </a:prstGeom>
          <a:solidFill>
            <a:srgbClr val="FF0000"/>
          </a:solidFill>
        </p:spPr>
        <p:txBody>
          <a:bodyPr wrap="square" rtlCol="0">
            <a:spAutoFit/>
          </a:bodyPr>
          <a:lstStyle/>
          <a:p>
            <a:pPr algn="ctr"/>
            <a:r>
              <a:rPr lang="fr-FR" sz="4400" b="1" dirty="0">
                <a:solidFill>
                  <a:schemeClr val="bg1"/>
                </a:solidFill>
              </a:rPr>
              <a:t>Recommandations pratiques</a:t>
            </a:r>
          </a:p>
        </p:txBody>
      </p:sp>
    </p:spTree>
    <p:extLst>
      <p:ext uri="{BB962C8B-B14F-4D97-AF65-F5344CB8AC3E}">
        <p14:creationId xmlns:p14="http://schemas.microsoft.com/office/powerpoint/2010/main" val="28378312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419" y="911738"/>
            <a:ext cx="11705210" cy="5262979"/>
          </a:xfrm>
          <a:prstGeom prst="rect">
            <a:avLst/>
          </a:prstGeom>
        </p:spPr>
        <p:txBody>
          <a:bodyPr wrap="square">
            <a:spAutoFit/>
          </a:bodyPr>
          <a:lstStyle/>
          <a:p>
            <a:r>
              <a:rPr lang="fr-FR" sz="2400" dirty="0"/>
              <a:t>Deux repas sont importants pendant le Ramadan: La rupture du jeûne ( «</a:t>
            </a:r>
            <a:r>
              <a:rPr lang="fr-FR" sz="2400" dirty="0" err="1"/>
              <a:t>ftour</a:t>
            </a:r>
            <a:r>
              <a:rPr lang="fr-FR" sz="2400" dirty="0"/>
              <a:t>») peut être choisi parmi les aliments habituels, mais doit être adaptée en quantité et en qualité pour répondre aux besoins de « l'athlète » pour les boissons, les glucides et les protéines. </a:t>
            </a:r>
          </a:p>
          <a:p>
            <a:r>
              <a:rPr lang="fr-FR" sz="2400" dirty="0"/>
              <a:t>Le deuxième repas ("</a:t>
            </a:r>
            <a:r>
              <a:rPr lang="fr-FR" sz="2400" dirty="0" err="1"/>
              <a:t>shour</a:t>
            </a:r>
            <a:r>
              <a:rPr lang="fr-FR" sz="2400" dirty="0"/>
              <a:t>") doit être consommé le plus près possible du lever du soleil et devrait pouvoir répondre aux besoins du sportifs pour la journée à venir.</a:t>
            </a:r>
          </a:p>
          <a:p>
            <a:endParaRPr lang="fr-FR" sz="2400" dirty="0"/>
          </a:p>
          <a:p>
            <a:r>
              <a:rPr lang="fr-FR" sz="2400" dirty="0"/>
              <a:t> Des recommandations générales peuvent être faites, mais doivent être individualisées pour chaque athlète:</a:t>
            </a:r>
          </a:p>
          <a:p>
            <a:pPr marL="285750" indent="-285750">
              <a:buFont typeface="Arial" panose="020B0604020202020204" pitchFamily="34" charset="0"/>
              <a:buChar char="•"/>
            </a:pPr>
            <a:r>
              <a:rPr lang="fr-FR" sz="2400" dirty="0"/>
              <a:t> Les besoins en glucides varient en fonction du programme d‘entraînement de l'athlète. </a:t>
            </a:r>
          </a:p>
          <a:p>
            <a:pPr marL="285750" indent="-285750">
              <a:buFont typeface="Arial" panose="020B0604020202020204" pitchFamily="34" charset="0"/>
              <a:buChar char="•"/>
            </a:pPr>
            <a:r>
              <a:rPr lang="fr-FR" sz="2400" dirty="0"/>
              <a:t>Les aliments riches en glucides doivent être inclus dans le repas du </a:t>
            </a:r>
            <a:r>
              <a:rPr lang="fr-FR" sz="2400" dirty="0" err="1"/>
              <a:t>ftour</a:t>
            </a:r>
            <a:r>
              <a:rPr lang="fr-FR" sz="2400" dirty="0"/>
              <a:t>, surtout si l'athlète a besoin de récupérer d’une séance d’entrainement ou de compétition. </a:t>
            </a:r>
          </a:p>
          <a:p>
            <a:pPr marL="285750" indent="-285750">
              <a:buFont typeface="Arial" panose="020B0604020202020204" pitchFamily="34" charset="0"/>
              <a:buChar char="•"/>
            </a:pPr>
            <a:r>
              <a:rPr lang="fr-FR" sz="2400" dirty="0"/>
              <a:t>Les protéines de haute qualité sont également nécessaires pour la récupération après l'entraînement (endurance, force, etc…) et devraient également être inclus dans le repas du </a:t>
            </a:r>
            <a:r>
              <a:rPr lang="fr-FR" sz="2400" dirty="0" err="1"/>
              <a:t>ftour</a:t>
            </a:r>
            <a:r>
              <a:rPr lang="fr-FR" sz="2400" dirty="0"/>
              <a:t> ou d’une collation (dans la soirée).</a:t>
            </a:r>
          </a:p>
        </p:txBody>
      </p:sp>
      <p:sp>
        <p:nvSpPr>
          <p:cNvPr id="2" name="Rectangle 1"/>
          <p:cNvSpPr/>
          <p:nvPr/>
        </p:nvSpPr>
        <p:spPr>
          <a:xfrm>
            <a:off x="454134" y="120135"/>
            <a:ext cx="10098142" cy="707886"/>
          </a:xfrm>
          <a:prstGeom prst="rect">
            <a:avLst/>
          </a:prstGeom>
          <a:solidFill>
            <a:srgbClr val="FF0000"/>
          </a:solidFill>
        </p:spPr>
        <p:txBody>
          <a:bodyPr wrap="square">
            <a:spAutoFit/>
          </a:bodyPr>
          <a:lstStyle/>
          <a:p>
            <a:pPr algn="ctr"/>
            <a:r>
              <a:rPr lang="fr-FR" sz="4000" b="1" dirty="0">
                <a:solidFill>
                  <a:schemeClr val="bg1"/>
                </a:solidFill>
              </a:rPr>
              <a:t>Recommandations concernant les aliments</a:t>
            </a:r>
          </a:p>
        </p:txBody>
      </p:sp>
    </p:spTree>
    <p:extLst>
      <p:ext uri="{BB962C8B-B14F-4D97-AF65-F5344CB8AC3E}">
        <p14:creationId xmlns:p14="http://schemas.microsoft.com/office/powerpoint/2010/main" val="8495560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646" y="967990"/>
            <a:ext cx="10899981" cy="5262979"/>
          </a:xfrm>
          <a:prstGeom prst="rect">
            <a:avLst/>
          </a:prstGeom>
        </p:spPr>
        <p:txBody>
          <a:bodyPr wrap="square">
            <a:spAutoFit/>
          </a:bodyPr>
          <a:lstStyle/>
          <a:p>
            <a:pPr marL="285750" indent="-285750">
              <a:buFont typeface="Arial" panose="020B0604020202020204" pitchFamily="34" charset="0"/>
              <a:buChar char="•"/>
            </a:pPr>
            <a:r>
              <a:rPr lang="fr-FR" sz="2800" dirty="0"/>
              <a:t>Heureusement, la plupart des aliments traditionnels consommés au </a:t>
            </a:r>
            <a:r>
              <a:rPr lang="fr-FR" sz="2800" dirty="0" err="1"/>
              <a:t>ftour</a:t>
            </a:r>
            <a:r>
              <a:rPr lang="fr-FR" sz="2800" dirty="0"/>
              <a:t> sont de bonnes sources de glucides (les dates) et des protéines de haute qualité (lait). L'athlète doit consommer ceux-ci comme une collation de récupération après l'effort qui est prévu juste avant </a:t>
            </a:r>
            <a:r>
              <a:rPr lang="fr-FR" sz="2800" dirty="0" err="1"/>
              <a:t>Itfar</a:t>
            </a:r>
            <a:r>
              <a:rPr lang="fr-FR" sz="2800" dirty="0"/>
              <a:t>, suivie par le repas et d'autres séance d’entraînement en fonction de leur emploi du temps.</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 L'athlète doit tirer parti des possibilités pour s’alimenter et s’hydrater pendant l'exercice qui se fait après le </a:t>
            </a:r>
            <a:r>
              <a:rPr lang="fr-FR" sz="2800" dirty="0" err="1"/>
              <a:t>ftour</a:t>
            </a:r>
            <a:r>
              <a:rPr lang="fr-FR" sz="2800" dirty="0"/>
              <a:t>. Cela peut améliorer le rendement de la séance d’entraînement, ainsi que contribuer aux objectifs nutritionnels totaux.  les boissons d’effort, les gels et les barres peuvent fournir une bonne alternative et facile à consommer.</a:t>
            </a:r>
          </a:p>
        </p:txBody>
      </p:sp>
      <p:sp>
        <p:nvSpPr>
          <p:cNvPr id="4" name="Rectangle 3"/>
          <p:cNvSpPr/>
          <p:nvPr/>
        </p:nvSpPr>
        <p:spPr>
          <a:xfrm>
            <a:off x="454133" y="120135"/>
            <a:ext cx="11487495" cy="584775"/>
          </a:xfrm>
          <a:prstGeom prst="rect">
            <a:avLst/>
          </a:prstGeom>
          <a:solidFill>
            <a:srgbClr val="FF0000"/>
          </a:solidFill>
        </p:spPr>
        <p:txBody>
          <a:bodyPr wrap="square">
            <a:spAutoFit/>
          </a:bodyPr>
          <a:lstStyle/>
          <a:p>
            <a:pPr algn="ctr"/>
            <a:r>
              <a:rPr lang="fr-FR" sz="3200" b="1" dirty="0">
                <a:solidFill>
                  <a:schemeClr val="bg1"/>
                </a:solidFill>
              </a:rPr>
              <a:t>Recommandations concernant les aliments</a:t>
            </a:r>
          </a:p>
        </p:txBody>
      </p:sp>
    </p:spTree>
    <p:extLst>
      <p:ext uri="{BB962C8B-B14F-4D97-AF65-F5344CB8AC3E}">
        <p14:creationId xmlns:p14="http://schemas.microsoft.com/office/powerpoint/2010/main" val="26607959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733246"/>
            <a:ext cx="11680370" cy="6124754"/>
          </a:xfrm>
          <a:prstGeom prst="rect">
            <a:avLst/>
          </a:prstGeom>
        </p:spPr>
        <p:txBody>
          <a:bodyPr wrap="square">
            <a:spAutoFit/>
          </a:bodyPr>
          <a:lstStyle/>
          <a:p>
            <a:pPr marL="285750" indent="-285750">
              <a:buFont typeface="Arial" panose="020B0604020202020204" pitchFamily="34" charset="0"/>
              <a:buChar char="•"/>
            </a:pPr>
            <a:r>
              <a:rPr lang="fr-FR" sz="2800" dirty="0"/>
              <a:t>Le repas du </a:t>
            </a:r>
            <a:r>
              <a:rPr lang="fr-FR" sz="2800" dirty="0" err="1"/>
              <a:t>shour</a:t>
            </a:r>
            <a:r>
              <a:rPr lang="fr-FR" sz="2800" dirty="0"/>
              <a:t> devrait fournir une bonne source de fluide et de carburant (protéines et autres nutriments) pour l’activité de la journée (entraînement..).</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L'athlète peut évaluer son hydratation par la variation de la masse corporelle (MC) et surveiller la couleur / quantité d'urine produite au réveil. </a:t>
            </a:r>
          </a:p>
          <a:p>
            <a:pPr marL="266700"/>
            <a:r>
              <a:rPr lang="fr-FR" sz="2800" dirty="0"/>
              <a:t>Le suivi des changements de la MC au cours d'une séance d‘entraînement permet de déterminer les pertes de sueur qui doivent être remplacés. Toutefois, l'athlète aurait besoin de boire un volume de boisson plus important (150%) pour tenir compte des autres pertes hydriques au cours de la journée (1500 ml pour remplacer une perte de 1 kg).</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Il est indispensable de répartir l’ingestion de la boisson sur le temps disponible plutôt que de boire de grandes quantités en une seule occasion afin d’éviter les pertes d'urine inutiles. </a:t>
            </a:r>
          </a:p>
        </p:txBody>
      </p:sp>
      <p:sp>
        <p:nvSpPr>
          <p:cNvPr id="5" name="Rectangle 4"/>
          <p:cNvSpPr/>
          <p:nvPr/>
        </p:nvSpPr>
        <p:spPr>
          <a:xfrm>
            <a:off x="454133" y="120135"/>
            <a:ext cx="11531037" cy="646331"/>
          </a:xfrm>
          <a:prstGeom prst="rect">
            <a:avLst/>
          </a:prstGeom>
          <a:solidFill>
            <a:srgbClr val="FF0000"/>
          </a:solidFill>
        </p:spPr>
        <p:txBody>
          <a:bodyPr wrap="square">
            <a:spAutoFit/>
          </a:bodyPr>
          <a:lstStyle/>
          <a:p>
            <a:pPr algn="ctr"/>
            <a:r>
              <a:rPr lang="fr-FR" sz="3600" b="1" dirty="0">
                <a:solidFill>
                  <a:schemeClr val="bg1"/>
                </a:solidFill>
              </a:rPr>
              <a:t>Recommandations concernant les boissons</a:t>
            </a:r>
          </a:p>
        </p:txBody>
      </p:sp>
    </p:spTree>
    <p:extLst>
      <p:ext uri="{BB962C8B-B14F-4D97-AF65-F5344CB8AC3E}">
        <p14:creationId xmlns:p14="http://schemas.microsoft.com/office/powerpoint/2010/main" val="362232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219200" y="0"/>
            <a:ext cx="10972800" cy="1143000"/>
          </a:xfrm>
        </p:spPr>
        <p:txBody>
          <a:bodyPr/>
          <a:lstStyle/>
          <a:p>
            <a:pPr algn="r" eaLnBrk="1" hangingPunct="1"/>
            <a:r>
              <a:rPr lang="fr-FR" sz="4000" b="1">
                <a:solidFill>
                  <a:srgbClr val="002060"/>
                </a:solidFill>
              </a:rPr>
              <a:t>Période post-prandiale</a:t>
            </a:r>
          </a:p>
        </p:txBody>
      </p:sp>
      <p:sp>
        <p:nvSpPr>
          <p:cNvPr id="4099" name="Espace réservé du contenu 2"/>
          <p:cNvSpPr>
            <a:spLocks noGrp="1"/>
          </p:cNvSpPr>
          <p:nvPr>
            <p:ph idx="1"/>
          </p:nvPr>
        </p:nvSpPr>
        <p:spPr>
          <a:xfrm>
            <a:off x="5162550" y="1336675"/>
            <a:ext cx="7029450" cy="4789488"/>
          </a:xfrm>
        </p:spPr>
        <p:txBody>
          <a:bodyPr rtlCol="0">
            <a:normAutofit fontScale="85000" lnSpcReduction="20000"/>
          </a:bodyPr>
          <a:lstStyle/>
          <a:p>
            <a:pPr eaLnBrk="1" fontAlgn="auto" hangingPunct="1">
              <a:lnSpc>
                <a:spcPct val="150000"/>
              </a:lnSpc>
              <a:spcAft>
                <a:spcPts val="0"/>
              </a:spcAft>
              <a:buClr>
                <a:srgbClr val="C00000"/>
              </a:buClr>
              <a:buFont typeface="Wingdings" pitchFamily="2" charset="2"/>
              <a:buChar char="§"/>
              <a:defRPr/>
            </a:pPr>
            <a:r>
              <a:rPr lang="fr-FR" dirty="0"/>
              <a:t>Hyperglycémie.</a:t>
            </a:r>
          </a:p>
          <a:p>
            <a:pPr eaLnBrk="1" fontAlgn="auto" hangingPunct="1">
              <a:lnSpc>
                <a:spcPct val="150000"/>
              </a:lnSpc>
              <a:spcAft>
                <a:spcPts val="0"/>
              </a:spcAft>
              <a:buClr>
                <a:srgbClr val="C00000"/>
              </a:buClr>
              <a:buFont typeface="Wingdings" pitchFamily="2" charset="2"/>
              <a:buChar char="§"/>
              <a:defRPr/>
            </a:pPr>
            <a:r>
              <a:rPr lang="fr-FR" dirty="0"/>
              <a:t>Sécrétion de l’insuline.</a:t>
            </a:r>
          </a:p>
          <a:p>
            <a:pPr eaLnBrk="1" fontAlgn="auto" hangingPunct="1">
              <a:lnSpc>
                <a:spcPct val="150000"/>
              </a:lnSpc>
              <a:spcAft>
                <a:spcPts val="0"/>
              </a:spcAft>
              <a:buClr>
                <a:srgbClr val="C00000"/>
              </a:buClr>
              <a:buFont typeface="Arial" panose="020B0604020202020204" pitchFamily="34" charset="0"/>
              <a:buNone/>
              <a:defRPr/>
            </a:pPr>
            <a:r>
              <a:rPr lang="fr-FR" b="1" dirty="0">
                <a:solidFill>
                  <a:schemeClr val="accent6">
                    <a:lumMod val="50000"/>
                  </a:schemeClr>
                </a:solidFill>
              </a:rPr>
              <a:t>Objectif:</a:t>
            </a:r>
          </a:p>
          <a:p>
            <a:pPr eaLnBrk="1" fontAlgn="auto" hangingPunct="1">
              <a:lnSpc>
                <a:spcPct val="150000"/>
              </a:lnSpc>
              <a:spcAft>
                <a:spcPts val="0"/>
              </a:spcAft>
              <a:buClr>
                <a:srgbClr val="C00000"/>
              </a:buClr>
              <a:buFont typeface="Wingdings" pitchFamily="2" charset="2"/>
              <a:buChar char="§"/>
              <a:defRPr/>
            </a:pPr>
            <a:r>
              <a:rPr lang="fr-FR" dirty="0"/>
              <a:t>Fournir l’énergie à partir du glucose.</a:t>
            </a:r>
          </a:p>
          <a:p>
            <a:pPr eaLnBrk="1" fontAlgn="auto" hangingPunct="1">
              <a:lnSpc>
                <a:spcPct val="150000"/>
              </a:lnSpc>
              <a:spcAft>
                <a:spcPts val="0"/>
              </a:spcAft>
              <a:buClr>
                <a:srgbClr val="C00000"/>
              </a:buClr>
              <a:buFont typeface="Wingdings" pitchFamily="2" charset="2"/>
              <a:buChar char="§"/>
              <a:defRPr/>
            </a:pPr>
            <a:r>
              <a:rPr lang="fr-FR" dirty="0"/>
              <a:t>Stocker tout l’excédent sous forme de réserves lipidiques.</a:t>
            </a:r>
          </a:p>
          <a:p>
            <a:pPr eaLnBrk="1" fontAlgn="auto" hangingPunct="1">
              <a:lnSpc>
                <a:spcPct val="150000"/>
              </a:lnSpc>
              <a:spcAft>
                <a:spcPts val="0"/>
              </a:spcAft>
              <a:buClr>
                <a:srgbClr val="C00000"/>
              </a:buClr>
              <a:buFont typeface="Wingdings" pitchFamily="2" charset="2"/>
              <a:buChar char="§"/>
              <a:defRPr/>
            </a:pPr>
            <a:r>
              <a:rPr lang="fr-FR" dirty="0"/>
              <a:t>Insuline: régit la quasi-totalité des évènements de l’état </a:t>
            </a:r>
            <a:r>
              <a:rPr lang="fr-FR" dirty="0" err="1"/>
              <a:t>post-prandial</a:t>
            </a:r>
            <a:r>
              <a:rPr lang="fr-FR" dirty="0"/>
              <a:t>.</a:t>
            </a:r>
          </a:p>
        </p:txBody>
      </p:sp>
      <p:pic>
        <p:nvPicPr>
          <p:cNvPr id="13316" name="Picture 2" descr="http://www.google.fr/url?source=imglanding&amp;ct=img&amp;q=http://www.bioweb.lu/Anatomie/Digestion/App_digest1.gif&amp;sa=X&amp;ei=KwhmVb70HsPnywPsxoCABw&amp;ved=0CAkQ8wc&amp;usg=AFQjCNHkflPzD51g1VB4OT7FN3bwDBT7A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0"/>
            <a:ext cx="5345113"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4452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4133" y="1479710"/>
            <a:ext cx="10954397" cy="4832092"/>
          </a:xfrm>
          <a:prstGeom prst="rect">
            <a:avLst/>
          </a:prstGeom>
        </p:spPr>
        <p:txBody>
          <a:bodyPr wrap="square">
            <a:spAutoFit/>
          </a:bodyPr>
          <a:lstStyle/>
          <a:p>
            <a:pPr marL="285750" indent="-285750">
              <a:buFont typeface="Arial" panose="020B0604020202020204" pitchFamily="34" charset="0"/>
              <a:buChar char="•"/>
            </a:pPr>
            <a:r>
              <a:rPr lang="fr-FR" sz="2800" dirty="0"/>
              <a:t> L'athlète doit remplacer le sel en même temps que les fluides. Cela peut être fait soit en ajoutant du sel aux boissons ou aux aliments  ou en buvant des solutions de réhydratation orale qui contiennent du sel pour faciliter la réhydratation. Cela permettra de conserver les fluides et réduire au minimum la perturbation du sommeil résultant de visites aux toilettes pendant la nuit.</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Dans le cas de la compétition, les responsables doivent veiller à ce que les athlètes aient accès à des aliments et des boissons appropriées à la rupture du jeûne.</a:t>
            </a:r>
          </a:p>
        </p:txBody>
      </p:sp>
      <p:sp>
        <p:nvSpPr>
          <p:cNvPr id="4" name="Rectangle 3"/>
          <p:cNvSpPr/>
          <p:nvPr/>
        </p:nvSpPr>
        <p:spPr>
          <a:xfrm>
            <a:off x="454133" y="120135"/>
            <a:ext cx="11385441" cy="646331"/>
          </a:xfrm>
          <a:prstGeom prst="rect">
            <a:avLst/>
          </a:prstGeom>
          <a:solidFill>
            <a:srgbClr val="FF0000"/>
          </a:solidFill>
        </p:spPr>
        <p:txBody>
          <a:bodyPr wrap="square">
            <a:spAutoFit/>
          </a:bodyPr>
          <a:lstStyle/>
          <a:p>
            <a:pPr algn="ctr"/>
            <a:r>
              <a:rPr lang="fr-FR" sz="3600" b="1" dirty="0">
                <a:solidFill>
                  <a:schemeClr val="bg1"/>
                </a:solidFill>
              </a:rPr>
              <a:t>Recommandations concernant les boissons</a:t>
            </a:r>
          </a:p>
        </p:txBody>
      </p:sp>
    </p:spTree>
    <p:extLst>
      <p:ext uri="{BB962C8B-B14F-4D97-AF65-F5344CB8AC3E}">
        <p14:creationId xmlns:p14="http://schemas.microsoft.com/office/powerpoint/2010/main" val="2852639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421" y="844966"/>
            <a:ext cx="11399853" cy="5262979"/>
          </a:xfrm>
          <a:prstGeom prst="rect">
            <a:avLst/>
          </a:prstGeom>
        </p:spPr>
        <p:txBody>
          <a:bodyPr wrap="square">
            <a:spAutoFit/>
          </a:bodyPr>
          <a:lstStyle/>
          <a:p>
            <a:pPr marL="457200" indent="-457200">
              <a:buFont typeface="Arial" panose="020B0604020202020204" pitchFamily="34" charset="0"/>
              <a:buChar char="•"/>
            </a:pPr>
            <a:r>
              <a:rPr lang="fr-FR" sz="2800" dirty="0"/>
              <a:t>Pendant les périodes de compétition, les horaires ne peuvent pas être modifiés, Toutefois, pendant les périodes d’entrainement, on dispose d’une plus grande souplesse pour changer les horaires des séances d’entraînement à des moments où les athlètes peuvent consommer de la nourriture et des boissons. Dans tous les cas, la santé et la sécurité de l'athlète doit être la priorité absolue.</a:t>
            </a:r>
          </a:p>
          <a:p>
            <a:pPr marL="457200" indent="-457200">
              <a:buFont typeface="Arial" panose="020B0604020202020204" pitchFamily="34" charset="0"/>
              <a:buChar char="•"/>
            </a:pPr>
            <a:r>
              <a:rPr lang="fr-FR" sz="2800" dirty="0"/>
              <a:t>Les séances du matin juste après le lever du soleil bénéficieront de bonnes ressources alimentaires et d’hydratation. Toutefois, l'athlète aura peu de chances de restaurer les réserves pour récupérer après ces séances.</a:t>
            </a:r>
          </a:p>
          <a:p>
            <a:pPr marL="457200" indent="-457200">
              <a:buFont typeface="Arial" panose="020B0604020202020204" pitchFamily="34" charset="0"/>
              <a:buChar char="•"/>
            </a:pPr>
            <a:r>
              <a:rPr lang="fr-FR" sz="2800" dirty="0"/>
              <a:t>Les séances qui sont programmées juste avant </a:t>
            </a:r>
            <a:r>
              <a:rPr lang="fr-FR" sz="2800" dirty="0" err="1"/>
              <a:t>Iftar</a:t>
            </a:r>
            <a:r>
              <a:rPr lang="fr-FR" sz="2800" dirty="0"/>
              <a:t> (rupture du jeûne) bénéficieront de la capacité de manger pour la récupération à la rupture du jeûne et pendant la soirée.</a:t>
            </a:r>
          </a:p>
        </p:txBody>
      </p:sp>
      <p:sp>
        <p:nvSpPr>
          <p:cNvPr id="5" name="Rectangle 4"/>
          <p:cNvSpPr/>
          <p:nvPr/>
        </p:nvSpPr>
        <p:spPr>
          <a:xfrm>
            <a:off x="454134" y="120135"/>
            <a:ext cx="11509266" cy="584775"/>
          </a:xfrm>
          <a:prstGeom prst="rect">
            <a:avLst/>
          </a:prstGeom>
          <a:solidFill>
            <a:srgbClr val="FF0000"/>
          </a:solidFill>
        </p:spPr>
        <p:txBody>
          <a:bodyPr wrap="square">
            <a:spAutoFit/>
          </a:bodyPr>
          <a:lstStyle/>
          <a:p>
            <a:pPr algn="ctr"/>
            <a:r>
              <a:rPr lang="fr-FR" sz="3200" b="1" dirty="0">
                <a:solidFill>
                  <a:schemeClr val="bg1"/>
                </a:solidFill>
              </a:rPr>
              <a:t>Recommandations pour l’entrainement et la compétition</a:t>
            </a:r>
          </a:p>
        </p:txBody>
      </p:sp>
    </p:spTree>
    <p:extLst>
      <p:ext uri="{BB962C8B-B14F-4D97-AF65-F5344CB8AC3E}">
        <p14:creationId xmlns:p14="http://schemas.microsoft.com/office/powerpoint/2010/main" val="18177552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375" y="971824"/>
            <a:ext cx="11630025" cy="5262979"/>
          </a:xfrm>
          <a:prstGeom prst="rect">
            <a:avLst/>
          </a:prstGeom>
        </p:spPr>
        <p:txBody>
          <a:bodyPr wrap="square">
            <a:spAutoFit/>
          </a:bodyPr>
          <a:lstStyle/>
          <a:p>
            <a:pPr marL="285750" indent="-285750">
              <a:buFont typeface="Arial" panose="020B0604020202020204" pitchFamily="34" charset="0"/>
              <a:buChar char="•"/>
            </a:pPr>
            <a:r>
              <a:rPr lang="fr-FR" sz="2800" dirty="0"/>
              <a:t>Les séances réalisées 2-3 h après la rupture du jeûne bénéficieront des meilleures opportunités pour s’alimenter et s’hydrater avant, pendant et après. Toutefois, l'athlète doit veiller à garder ses heures normales de sommeil.</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L'entraînement en force réduit une balance négative des protéines, même en absence de l'apport. La planification d'une séance de force peut aider à préserver la masse musculaire.</a:t>
            </a:r>
          </a:p>
          <a:p>
            <a:pPr marL="285750" indent="-285750">
              <a:buFont typeface="Arial" panose="020B0604020202020204" pitchFamily="34" charset="0"/>
              <a:buChar char="•"/>
            </a:pPr>
            <a:endParaRPr lang="fr-FR" sz="2800" dirty="0"/>
          </a:p>
          <a:p>
            <a:pPr marL="285750" indent="-285750">
              <a:buFont typeface="Arial" panose="020B0604020202020204" pitchFamily="34" charset="0"/>
              <a:buChar char="•"/>
            </a:pPr>
            <a:r>
              <a:rPr lang="fr-FR" sz="2800" dirty="0"/>
              <a:t>L'athlète devrait recourir à des stratégies pour réduire au minimum les pertes de sueur et de favoriser la régulation de la température dans les fortes chaleurs.</a:t>
            </a:r>
          </a:p>
        </p:txBody>
      </p:sp>
      <p:sp>
        <p:nvSpPr>
          <p:cNvPr id="4" name="Rectangle 3"/>
          <p:cNvSpPr/>
          <p:nvPr/>
        </p:nvSpPr>
        <p:spPr>
          <a:xfrm>
            <a:off x="454134" y="120135"/>
            <a:ext cx="11509266" cy="584775"/>
          </a:xfrm>
          <a:prstGeom prst="rect">
            <a:avLst/>
          </a:prstGeom>
          <a:solidFill>
            <a:srgbClr val="FF0000"/>
          </a:solidFill>
        </p:spPr>
        <p:txBody>
          <a:bodyPr wrap="square">
            <a:spAutoFit/>
          </a:bodyPr>
          <a:lstStyle/>
          <a:p>
            <a:pPr algn="ctr"/>
            <a:r>
              <a:rPr lang="fr-FR" sz="3200" b="1" dirty="0">
                <a:solidFill>
                  <a:schemeClr val="bg1"/>
                </a:solidFill>
              </a:rPr>
              <a:t>Recommandations pour l’entrainement et la compétition</a:t>
            </a:r>
          </a:p>
        </p:txBody>
      </p:sp>
    </p:spTree>
    <p:extLst>
      <p:ext uri="{BB962C8B-B14F-4D97-AF65-F5344CB8AC3E}">
        <p14:creationId xmlns:p14="http://schemas.microsoft.com/office/powerpoint/2010/main" val="5428490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00160"/>
            <a:ext cx="12058651" cy="5262979"/>
          </a:xfrm>
          <a:prstGeom prst="rect">
            <a:avLst/>
          </a:prstGeom>
        </p:spPr>
        <p:txBody>
          <a:bodyPr wrap="square">
            <a:spAutoFit/>
          </a:bodyPr>
          <a:lstStyle/>
          <a:p>
            <a:pPr marL="285750" indent="-285750">
              <a:buFont typeface="Arial" panose="020B0604020202020204" pitchFamily="34" charset="0"/>
              <a:buChar char="•"/>
            </a:pPr>
            <a:r>
              <a:rPr lang="fr-FR" sz="2400" dirty="0"/>
              <a:t>Prendre en compte la spécificité de Ramadan dans la périodisation annuelle de l’entrainement, et surveiller l'apport alimentaire, les stratégies d'hydratation, la récupération et les niveaux de fatigue des athlètes pendant cette période en se basant sur les périodes avant Ramadan.</a:t>
            </a:r>
          </a:p>
          <a:p>
            <a:pPr marL="285750" indent="-285750">
              <a:buFont typeface="Arial" panose="020B0604020202020204" pitchFamily="34" charset="0"/>
              <a:buChar char="•"/>
            </a:pPr>
            <a:endParaRPr lang="fr-FR" sz="2400" dirty="0"/>
          </a:p>
          <a:p>
            <a:r>
              <a:rPr lang="fr-FR" sz="2400" dirty="0"/>
              <a:t>Généraliser les recommandation pour la charge optimale des séances d’entraînements reste une tâche difficile, vu la nécessiter d’individualiser.</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Nous proposons que l'athlète garde pendant Ramadan la même charge d'entraînement.</a:t>
            </a:r>
          </a:p>
          <a:p>
            <a:r>
              <a:rPr lang="fr-FR" sz="2400" dirty="0"/>
              <a:t> Si la surveillance physiologique régulière indique que l'athlète est physiquement trop fatiguer, malgré l'utilisation de stratégies de récupération appropriées, la charge d’entraînement doit être réduite à un niveau qui permet de récupérer sans tomber dans le </a:t>
            </a:r>
            <a:r>
              <a:rPr lang="fr-FR" sz="2400" dirty="0" err="1"/>
              <a:t>désentraînement</a:t>
            </a:r>
            <a:r>
              <a:rPr lang="fr-FR" sz="2400" dirty="0"/>
              <a:t>. La charge d'entraînement peut par la suite être augmentée à nouveau une fois que l'athlète a pu s’adapter aux exigences physiques du jeûne et de l’entraînement.</a:t>
            </a:r>
          </a:p>
        </p:txBody>
      </p:sp>
      <p:sp>
        <p:nvSpPr>
          <p:cNvPr id="5" name="Rectangle 4"/>
          <p:cNvSpPr/>
          <p:nvPr/>
        </p:nvSpPr>
        <p:spPr>
          <a:xfrm>
            <a:off x="454134" y="120135"/>
            <a:ext cx="11509266" cy="584775"/>
          </a:xfrm>
          <a:prstGeom prst="rect">
            <a:avLst/>
          </a:prstGeom>
          <a:solidFill>
            <a:srgbClr val="FF0000"/>
          </a:solidFill>
        </p:spPr>
        <p:txBody>
          <a:bodyPr wrap="square">
            <a:spAutoFit/>
          </a:bodyPr>
          <a:lstStyle/>
          <a:p>
            <a:pPr algn="ctr"/>
            <a:r>
              <a:rPr lang="fr-FR" sz="3200" b="1" dirty="0">
                <a:solidFill>
                  <a:schemeClr val="bg1"/>
                </a:solidFill>
              </a:rPr>
              <a:t>Recommandations pour l’entrainement et la compétition</a:t>
            </a:r>
          </a:p>
        </p:txBody>
      </p:sp>
    </p:spTree>
    <p:extLst>
      <p:ext uri="{BB962C8B-B14F-4D97-AF65-F5344CB8AC3E}">
        <p14:creationId xmlns:p14="http://schemas.microsoft.com/office/powerpoint/2010/main" val="17169470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8625" y="1826247"/>
            <a:ext cx="11187100" cy="4893647"/>
          </a:xfrm>
          <a:prstGeom prst="rect">
            <a:avLst/>
          </a:prstGeom>
        </p:spPr>
        <p:txBody>
          <a:bodyPr wrap="square">
            <a:spAutoFit/>
          </a:bodyPr>
          <a:lstStyle/>
          <a:p>
            <a:pPr marL="285750" indent="-285750">
              <a:buFont typeface="Arial" panose="020B0604020202020204" pitchFamily="34" charset="0"/>
              <a:buChar char="•"/>
            </a:pPr>
            <a:r>
              <a:rPr lang="fr-FR" sz="2400" dirty="0"/>
              <a:t>Il est probable que les charges d'entraînement qui maintiennent ou améliorent les performances peuvent être entreprises par la plupart des athlètes musulmans pendant le Ramadan, mais les charges d’entraînement devraient être adaptées pour les personnes qui se trouvent dans l'impossibilité de faire face.</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L’entrainement le matin ou le soir engendrerait très probablement une réponse physiologique différente à cause d’une intensité et un état des réserves énergétiques différents.</a:t>
            </a:r>
          </a:p>
          <a:p>
            <a:pPr marL="285750" indent="-285750">
              <a:buFont typeface="Arial" panose="020B0604020202020204" pitchFamily="34" charset="0"/>
              <a:buChar char="•"/>
            </a:pPr>
            <a:endParaRPr lang="fr-FR" sz="2400" dirty="0"/>
          </a:p>
          <a:p>
            <a:pPr marL="285750" indent="-285750">
              <a:buFont typeface="Arial" panose="020B0604020202020204" pitchFamily="34" charset="0"/>
              <a:buChar char="•"/>
            </a:pPr>
            <a:r>
              <a:rPr lang="fr-FR" sz="2400" dirty="0"/>
              <a:t>L'utilisation de collations nocturnes peut répondre aux besoins énergétique et éviter les déficits hydriques </a:t>
            </a:r>
            <a:r>
              <a:rPr lang="fr-FR" sz="2400" dirty="0">
                <a:sym typeface="Wingdings" panose="05000000000000000000" pitchFamily="2" charset="2"/>
              </a:rPr>
              <a:t> </a:t>
            </a:r>
            <a:r>
              <a:rPr lang="fr-FR" sz="2400" dirty="0"/>
              <a:t>donc être une bonne stratégie surtout si la séance d’entraînement est effectuée le soir.</a:t>
            </a:r>
          </a:p>
          <a:p>
            <a:endParaRPr lang="fr-FR" sz="2400" dirty="0"/>
          </a:p>
        </p:txBody>
      </p:sp>
      <p:sp>
        <p:nvSpPr>
          <p:cNvPr id="5" name="Rectangle 4"/>
          <p:cNvSpPr/>
          <p:nvPr/>
        </p:nvSpPr>
        <p:spPr>
          <a:xfrm>
            <a:off x="454134" y="120135"/>
            <a:ext cx="11509266" cy="584775"/>
          </a:xfrm>
          <a:prstGeom prst="rect">
            <a:avLst/>
          </a:prstGeom>
          <a:solidFill>
            <a:srgbClr val="FF0000"/>
          </a:solidFill>
        </p:spPr>
        <p:txBody>
          <a:bodyPr wrap="square">
            <a:spAutoFit/>
          </a:bodyPr>
          <a:lstStyle/>
          <a:p>
            <a:pPr algn="ctr"/>
            <a:r>
              <a:rPr lang="fr-FR" sz="3200" b="1" dirty="0">
                <a:solidFill>
                  <a:schemeClr val="bg1"/>
                </a:solidFill>
              </a:rPr>
              <a:t>Recommandations pour l’entrainement et la compétition</a:t>
            </a:r>
          </a:p>
        </p:txBody>
      </p:sp>
    </p:spTree>
    <p:extLst>
      <p:ext uri="{BB962C8B-B14F-4D97-AF65-F5344CB8AC3E}">
        <p14:creationId xmlns:p14="http://schemas.microsoft.com/office/powerpoint/2010/main" val="25757367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0575" y="155576"/>
            <a:ext cx="10515600" cy="673099"/>
          </a:xfrm>
          <a:solidFill>
            <a:srgbClr val="FF0000"/>
          </a:solidFill>
        </p:spPr>
        <p:txBody>
          <a:bodyPr>
            <a:normAutofit/>
          </a:bodyPr>
          <a:lstStyle/>
          <a:p>
            <a:pPr algn="ctr"/>
            <a:r>
              <a:rPr lang="fr-FR" sz="3600" b="1" dirty="0">
                <a:solidFill>
                  <a:schemeClr val="bg1"/>
                </a:solidFill>
              </a:rPr>
              <a:t>Recommandations concernant le sommeil</a:t>
            </a:r>
          </a:p>
        </p:txBody>
      </p:sp>
      <p:sp>
        <p:nvSpPr>
          <p:cNvPr id="5" name="Rectangle 4"/>
          <p:cNvSpPr/>
          <p:nvPr/>
        </p:nvSpPr>
        <p:spPr>
          <a:xfrm>
            <a:off x="380999" y="1119188"/>
            <a:ext cx="11515725" cy="4154984"/>
          </a:xfrm>
          <a:prstGeom prst="rect">
            <a:avLst/>
          </a:prstGeom>
        </p:spPr>
        <p:txBody>
          <a:bodyPr wrap="square">
            <a:spAutoFit/>
          </a:bodyPr>
          <a:lstStyle/>
          <a:p>
            <a:pPr marL="342900" indent="-342900">
              <a:buFont typeface="Arial" panose="020B0604020202020204" pitchFamily="34" charset="0"/>
              <a:buChar char="•"/>
            </a:pPr>
            <a:r>
              <a:rPr lang="fr-FR" sz="2400" dirty="0"/>
              <a:t>L'horaire du sommeil de l'athlète doit être individualisé en fonction de son </a:t>
            </a:r>
            <a:r>
              <a:rPr lang="fr-FR" sz="2400" dirty="0" err="1"/>
              <a:t>chronotype</a:t>
            </a:r>
            <a:r>
              <a:rPr lang="fr-FR" sz="2400" dirty="0"/>
              <a:t>. Planifiez un horaire de sommeil pour vous assurer que les athlètes obtiennent une quantité suffisante de sommeil (7-8 h/ 24 h).</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Pendant le Ramadan la période de sommeil nocturne sera probablement retardée et raccourcie en raison des changements des horaires d’entraînement et des repas (</a:t>
            </a:r>
            <a:r>
              <a:rPr lang="fr-FR" sz="2400" dirty="0" err="1"/>
              <a:t>Sohour</a:t>
            </a:r>
            <a:r>
              <a:rPr lang="fr-FR" sz="2400" dirty="0"/>
              <a:t>). Prévoir des siestes de 20-30 m peut améliorer la vigilance, des siestes plus longues (90 m) peuvent permettre de rembourser la dette de sommeil.</a:t>
            </a:r>
            <a:br>
              <a:rPr lang="fr-FR" sz="2400" dirty="0"/>
            </a:br>
            <a:r>
              <a:rPr lang="fr-FR" sz="2400" dirty="0"/>
              <a:t>Les exercices de coordination et les entraînements tactiques ne doivent pas être planifiés moins d’1 h après une sieste (l'inertie du sommeil) - un état de somnolence subjectif peut réduit la dextérité motrice des joueurs.</a:t>
            </a:r>
          </a:p>
        </p:txBody>
      </p:sp>
    </p:spTree>
    <p:extLst>
      <p:ext uri="{BB962C8B-B14F-4D97-AF65-F5344CB8AC3E}">
        <p14:creationId xmlns:p14="http://schemas.microsoft.com/office/powerpoint/2010/main" val="5859650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550" y="1798588"/>
            <a:ext cx="10953750" cy="2308324"/>
          </a:xfrm>
          <a:prstGeom prst="rect">
            <a:avLst/>
          </a:prstGeom>
        </p:spPr>
        <p:txBody>
          <a:bodyPr wrap="square">
            <a:spAutoFit/>
          </a:bodyPr>
          <a:lstStyle/>
          <a:p>
            <a:pPr marL="342900" indent="-342900">
              <a:buFont typeface="Arial" panose="020B0604020202020204" pitchFamily="34" charset="0"/>
              <a:buChar char="•"/>
            </a:pPr>
            <a:r>
              <a:rPr lang="fr-FR" sz="2400" dirty="0"/>
              <a:t>Les athlètes et les entraîneurs doivent être éduqués à l’importance du sommeil des athlètes, l'impact des repas nocturnes, de l'activité physique, peut engendrer perturbation du sommeil ou même une insomnie,</a:t>
            </a:r>
          </a:p>
          <a:p>
            <a:endParaRPr lang="fr-FR" sz="2400" dirty="0"/>
          </a:p>
          <a:p>
            <a:r>
              <a:rPr lang="fr-FR" sz="2400" dirty="0"/>
              <a:t>Il peut être utile d'omettre ou de réduire l'intensité des séances d'entraînement du matin après de telles situations pour améliorer la récupération.</a:t>
            </a:r>
          </a:p>
        </p:txBody>
      </p:sp>
      <p:sp>
        <p:nvSpPr>
          <p:cNvPr id="3" name="Titre 1"/>
          <p:cNvSpPr>
            <a:spLocks noGrp="1"/>
          </p:cNvSpPr>
          <p:nvPr>
            <p:ph type="title"/>
          </p:nvPr>
        </p:nvSpPr>
        <p:spPr>
          <a:xfrm>
            <a:off x="790575" y="155576"/>
            <a:ext cx="10515600" cy="673099"/>
          </a:xfrm>
          <a:solidFill>
            <a:srgbClr val="FF0000"/>
          </a:solidFill>
        </p:spPr>
        <p:txBody>
          <a:bodyPr>
            <a:normAutofit/>
          </a:bodyPr>
          <a:lstStyle/>
          <a:p>
            <a:pPr algn="ctr"/>
            <a:r>
              <a:rPr lang="fr-FR" sz="3600" b="1" dirty="0">
                <a:solidFill>
                  <a:schemeClr val="bg1"/>
                </a:solidFill>
              </a:rPr>
              <a:t>Recommandations concernant le sommeil</a:t>
            </a:r>
          </a:p>
        </p:txBody>
      </p:sp>
    </p:spTree>
    <p:extLst>
      <p:ext uri="{BB962C8B-B14F-4D97-AF65-F5344CB8AC3E}">
        <p14:creationId xmlns:p14="http://schemas.microsoft.com/office/powerpoint/2010/main" val="3808804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 y="2882685"/>
            <a:ext cx="12192000" cy="707886"/>
          </a:xfrm>
          <a:prstGeom prst="rect">
            <a:avLst/>
          </a:prstGeom>
          <a:solidFill>
            <a:srgbClr val="FF0000"/>
          </a:solidFill>
        </p:spPr>
        <p:txBody>
          <a:bodyPr wrap="square" rtlCol="0">
            <a:spAutoFit/>
          </a:bodyPr>
          <a:lstStyle/>
          <a:p>
            <a:pPr algn="ctr"/>
            <a:r>
              <a:rPr lang="fr-FR" sz="4000" b="1" dirty="0">
                <a:solidFill>
                  <a:schemeClr val="bg1"/>
                </a:solidFill>
              </a:rPr>
              <a:t>Consensus </a:t>
            </a:r>
            <a:r>
              <a:rPr lang="fr-FR" sz="4000" b="1">
                <a:solidFill>
                  <a:schemeClr val="bg1"/>
                </a:solidFill>
              </a:rPr>
              <a:t>pour Ramadan</a:t>
            </a:r>
            <a:endParaRPr lang="fr-FR" sz="4000" b="1" dirty="0">
              <a:solidFill>
                <a:schemeClr val="bg1"/>
              </a:solidFill>
            </a:endParaRPr>
          </a:p>
        </p:txBody>
      </p:sp>
    </p:spTree>
    <p:extLst>
      <p:ext uri="{BB962C8B-B14F-4D97-AF65-F5344CB8AC3E}">
        <p14:creationId xmlns:p14="http://schemas.microsoft.com/office/powerpoint/2010/main" val="37976867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3986"/>
            <a:ext cx="12192000" cy="584775"/>
          </a:xfrm>
          <a:prstGeom prst="rect">
            <a:avLst/>
          </a:prstGeom>
          <a:solidFill>
            <a:srgbClr val="FF0000"/>
          </a:solidFill>
        </p:spPr>
        <p:txBody>
          <a:bodyPr wrap="square" rtlCol="0">
            <a:spAutoFit/>
          </a:bodyPr>
          <a:lstStyle/>
          <a:p>
            <a:pPr algn="ctr"/>
            <a:r>
              <a:rPr lang="fr-FR" sz="3200" b="1" dirty="0">
                <a:solidFill>
                  <a:schemeClr val="bg1"/>
                </a:solidFill>
              </a:rPr>
              <a:t>Ramadan et alimentation</a:t>
            </a:r>
          </a:p>
        </p:txBody>
      </p:sp>
      <p:graphicFrame>
        <p:nvGraphicFramePr>
          <p:cNvPr id="10" name="Diagramme 9"/>
          <p:cNvGraphicFramePr/>
          <p:nvPr>
            <p:extLst>
              <p:ext uri="{D42A27DB-BD31-4B8C-83A1-F6EECF244321}">
                <p14:modId xmlns:p14="http://schemas.microsoft.com/office/powerpoint/2010/main" val="1876556398"/>
              </p:ext>
            </p:extLst>
          </p:nvPr>
        </p:nvGraphicFramePr>
        <p:xfrm>
          <a:off x="668148" y="905884"/>
          <a:ext cx="112035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63303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3986"/>
            <a:ext cx="12192000" cy="584775"/>
          </a:xfrm>
          <a:prstGeom prst="rect">
            <a:avLst/>
          </a:prstGeom>
          <a:solidFill>
            <a:srgbClr val="FF0000"/>
          </a:solidFill>
        </p:spPr>
        <p:txBody>
          <a:bodyPr wrap="square" rtlCol="0">
            <a:spAutoFit/>
          </a:bodyPr>
          <a:lstStyle/>
          <a:p>
            <a:pPr algn="ctr"/>
            <a:r>
              <a:rPr lang="fr-FR" sz="3200" b="1" dirty="0">
                <a:solidFill>
                  <a:schemeClr val="bg1"/>
                </a:solidFill>
              </a:rPr>
              <a:t>Ramadan et entraînement</a:t>
            </a:r>
          </a:p>
        </p:txBody>
      </p:sp>
      <p:graphicFrame>
        <p:nvGraphicFramePr>
          <p:cNvPr id="10" name="Diagramme 9"/>
          <p:cNvGraphicFramePr/>
          <p:nvPr>
            <p:extLst>
              <p:ext uri="{D42A27DB-BD31-4B8C-83A1-F6EECF244321}">
                <p14:modId xmlns:p14="http://schemas.microsoft.com/office/powerpoint/2010/main" val="895029964"/>
              </p:ext>
            </p:extLst>
          </p:nvPr>
        </p:nvGraphicFramePr>
        <p:xfrm>
          <a:off x="668148" y="905884"/>
          <a:ext cx="112035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88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16000" y="0"/>
            <a:ext cx="10036175" cy="6858000"/>
          </a:xfrm>
        </p:spPr>
      </p:pic>
    </p:spTree>
    <p:extLst>
      <p:ext uri="{BB962C8B-B14F-4D97-AF65-F5344CB8AC3E}">
        <p14:creationId xmlns:p14="http://schemas.microsoft.com/office/powerpoint/2010/main" val="4801858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23986"/>
            <a:ext cx="12192000" cy="584775"/>
          </a:xfrm>
          <a:prstGeom prst="rect">
            <a:avLst/>
          </a:prstGeom>
          <a:solidFill>
            <a:srgbClr val="FF0000"/>
          </a:solidFill>
        </p:spPr>
        <p:txBody>
          <a:bodyPr wrap="square" rtlCol="0">
            <a:spAutoFit/>
          </a:bodyPr>
          <a:lstStyle/>
          <a:p>
            <a:pPr algn="ctr"/>
            <a:r>
              <a:rPr lang="fr-FR" sz="3200" b="1" dirty="0">
                <a:solidFill>
                  <a:schemeClr val="bg1"/>
                </a:solidFill>
              </a:rPr>
              <a:t>Ramadan et hydratation</a:t>
            </a:r>
          </a:p>
        </p:txBody>
      </p:sp>
      <p:graphicFrame>
        <p:nvGraphicFramePr>
          <p:cNvPr id="10" name="Diagramme 9"/>
          <p:cNvGraphicFramePr/>
          <p:nvPr>
            <p:extLst>
              <p:ext uri="{D42A27DB-BD31-4B8C-83A1-F6EECF244321}">
                <p14:modId xmlns:p14="http://schemas.microsoft.com/office/powerpoint/2010/main" val="1077669322"/>
              </p:ext>
            </p:extLst>
          </p:nvPr>
        </p:nvGraphicFramePr>
        <p:xfrm>
          <a:off x="668148" y="905884"/>
          <a:ext cx="112035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6461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531646" y="3744138"/>
            <a:ext cx="3128691" cy="2345974"/>
          </a:xfrm>
          <a:prstGeom prst="rect">
            <a:avLst/>
          </a:prstGeom>
        </p:spPr>
        <p:txBody>
          <a:bodyPr wrap="square" lIns="0" tIns="0" rIns="0" bIns="0" rtlCol="0">
            <a:noAutofit/>
          </a:bodyPr>
          <a:lstStyle/>
          <a:p>
            <a:pPr marL="17384">
              <a:lnSpc>
                <a:spcPts val="684"/>
              </a:lnSpc>
            </a:pPr>
            <a:endParaRPr sz="684"/>
          </a:p>
        </p:txBody>
      </p:sp>
      <p:sp>
        <p:nvSpPr>
          <p:cNvPr id="3" name="object 3"/>
          <p:cNvSpPr txBox="1"/>
          <p:nvPr/>
        </p:nvSpPr>
        <p:spPr>
          <a:xfrm>
            <a:off x="4531646" y="1563259"/>
            <a:ext cx="3128691" cy="547597"/>
          </a:xfrm>
          <a:prstGeom prst="rect">
            <a:avLst/>
          </a:prstGeom>
        </p:spPr>
        <p:txBody>
          <a:bodyPr wrap="square" lIns="0" tIns="0" rIns="0" bIns="0" rtlCol="0">
            <a:noAutofit/>
          </a:bodyPr>
          <a:lstStyle/>
          <a:p>
            <a:pPr marL="17384">
              <a:lnSpc>
                <a:spcPts val="684"/>
              </a:lnSpc>
            </a:pPr>
            <a:endParaRPr sz="684"/>
          </a:p>
        </p:txBody>
      </p:sp>
      <p:sp>
        <p:nvSpPr>
          <p:cNvPr id="2" name="object 2"/>
          <p:cNvSpPr txBox="1"/>
          <p:nvPr/>
        </p:nvSpPr>
        <p:spPr>
          <a:xfrm>
            <a:off x="4531646" y="2110856"/>
            <a:ext cx="3128691" cy="996800"/>
          </a:xfrm>
          <a:prstGeom prst="rect">
            <a:avLst/>
          </a:prstGeom>
        </p:spPr>
        <p:txBody>
          <a:bodyPr wrap="square" lIns="0" tIns="0" rIns="0" bIns="0" rtlCol="0">
            <a:noAutofit/>
          </a:bodyPr>
          <a:lstStyle/>
          <a:p>
            <a:pPr marL="17384">
              <a:lnSpc>
                <a:spcPts val="684"/>
              </a:lnSpc>
            </a:pPr>
            <a:endParaRPr sz="684"/>
          </a:p>
        </p:txBody>
      </p:sp>
      <p:sp>
        <p:nvSpPr>
          <p:cNvPr id="6" name="Rectangle 5"/>
          <p:cNvSpPr/>
          <p:nvPr/>
        </p:nvSpPr>
        <p:spPr>
          <a:xfrm>
            <a:off x="594093" y="2394846"/>
            <a:ext cx="11003796" cy="2062103"/>
          </a:xfrm>
          <a:prstGeom prst="rect">
            <a:avLst/>
          </a:prstGeom>
        </p:spPr>
        <p:txBody>
          <a:bodyPr wrap="square">
            <a:spAutoFit/>
          </a:bodyPr>
          <a:lstStyle/>
          <a:p>
            <a:r>
              <a:rPr lang="fr-FR" sz="3200" dirty="0">
                <a:solidFill>
                  <a:srgbClr val="000000"/>
                </a:solidFill>
              </a:rPr>
              <a:t>Les athlètes qui maintiennent leur équilibre nutritionnel, l'apport de macronutriments, leur charge d’entraînement et la qualité de leur sommeil, sont peu susceptibles de subir des diminutions substantielles de leur performance au cours du mois ramadan.</a:t>
            </a:r>
            <a:endParaRPr lang="fr-FR" sz="3200" dirty="0"/>
          </a:p>
        </p:txBody>
      </p:sp>
      <p:sp>
        <p:nvSpPr>
          <p:cNvPr id="7" name="ZoneTexte 6"/>
          <p:cNvSpPr txBox="1"/>
          <p:nvPr/>
        </p:nvSpPr>
        <p:spPr>
          <a:xfrm>
            <a:off x="0" y="123986"/>
            <a:ext cx="12192000" cy="769441"/>
          </a:xfrm>
          <a:prstGeom prst="rect">
            <a:avLst/>
          </a:prstGeom>
          <a:solidFill>
            <a:srgbClr val="FF0000"/>
          </a:solidFill>
        </p:spPr>
        <p:txBody>
          <a:bodyPr wrap="square" rtlCol="0">
            <a:spAutoFit/>
          </a:bodyPr>
          <a:lstStyle/>
          <a:p>
            <a:pPr algn="ctr"/>
            <a:r>
              <a:rPr lang="fr-FR" sz="4400" b="1" dirty="0">
                <a:solidFill>
                  <a:schemeClr val="bg1"/>
                </a:solidFill>
              </a:rPr>
              <a:t>Conclusion</a:t>
            </a:r>
          </a:p>
        </p:txBody>
      </p:sp>
    </p:spTree>
    <p:extLst>
      <p:ext uri="{BB962C8B-B14F-4D97-AF65-F5344CB8AC3E}">
        <p14:creationId xmlns:p14="http://schemas.microsoft.com/office/powerpoint/2010/main" val="22445280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4905</Words>
  <Application>Microsoft Office PowerPoint</Application>
  <PresentationFormat>Grand écran</PresentationFormat>
  <Paragraphs>478</Paragraphs>
  <Slides>91</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91</vt:i4>
      </vt:variant>
    </vt:vector>
  </HeadingPairs>
  <TitlesOfParts>
    <vt:vector size="99" baseType="lpstr">
      <vt:lpstr>Arial</vt:lpstr>
      <vt:lpstr>Arial Black</vt:lpstr>
      <vt:lpstr>Calibri</vt:lpstr>
      <vt:lpstr>Calibri Light</vt:lpstr>
      <vt:lpstr>Lucida Fax</vt:lpstr>
      <vt:lpstr>Times New Roman</vt:lpstr>
      <vt:lpstr>Wingdings</vt:lpstr>
      <vt:lpstr>Thème Office</vt:lpstr>
      <vt:lpstr> RAMADAN ENTRAINEMENT, COMPETITION ET HYGIENE DE VIE POUR LE FOOTBALLEUR </vt:lpstr>
      <vt:lpstr>Plan</vt:lpstr>
      <vt:lpstr>Introduction</vt:lpstr>
      <vt:lpstr>Jeûne du mois de Ramadan</vt:lpstr>
      <vt:lpstr>Présentation PowerPoint</vt:lpstr>
      <vt:lpstr>Présentation PowerPoint</vt:lpstr>
      <vt:lpstr>Rappels physiologiques</vt:lpstr>
      <vt:lpstr>Période post-prandiale</vt:lpstr>
      <vt:lpstr>Présentation PowerPoint</vt:lpstr>
      <vt:lpstr>Physiologie de phase post-prandiale</vt:lpstr>
      <vt:lpstr>Sécrétion de l’insuline </vt:lpstr>
      <vt:lpstr> Etat de jeûne</vt:lpstr>
      <vt:lpstr>Réserves de substrats énergétiques</vt:lpstr>
      <vt:lpstr>Sources d’énergie </vt:lpstr>
      <vt:lpstr>Présentation PowerPoint</vt:lpstr>
      <vt:lpstr>Glucagon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Rythme circadien</vt:lpstr>
      <vt:lpstr>Quelques rythmes circadien</vt:lpstr>
      <vt:lpstr>Quels Impacts pendant Ramadan</vt:lpstr>
      <vt:lpstr>Rythme circadien et exercices courts et intenses</vt:lpstr>
      <vt:lpstr>Présentation PowerPoint</vt:lpstr>
      <vt:lpstr>Sommeil et Ramadan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Recommandations concernant le sommeil</vt:lpstr>
      <vt:lpstr>Recommandations concernant le sommeil</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 et Ramadan</dc:title>
  <dc:creator>user</dc:creator>
  <cp:lastModifiedBy>Laurent Delvalle</cp:lastModifiedBy>
  <cp:revision>261</cp:revision>
  <dcterms:created xsi:type="dcterms:W3CDTF">2016-03-17T18:47:29Z</dcterms:created>
  <dcterms:modified xsi:type="dcterms:W3CDTF">2019-05-24T12:00:07Z</dcterms:modified>
</cp:coreProperties>
</file>