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345" r:id="rId2"/>
    <p:sldId id="346" r:id="rId3"/>
    <p:sldId id="347" r:id="rId4"/>
    <p:sldId id="348" r:id="rId5"/>
    <p:sldId id="349" r:id="rId6"/>
    <p:sldId id="350" r:id="rId7"/>
    <p:sldId id="351" r:id="rId8"/>
    <p:sldId id="352" r:id="rId9"/>
    <p:sldId id="353"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369" r:id="rId26"/>
    <p:sldId id="370" r:id="rId27"/>
    <p:sldId id="371" r:id="rId28"/>
    <p:sldId id="372" r:id="rId29"/>
    <p:sldId id="373" r:id="rId30"/>
    <p:sldId id="374" r:id="rId31"/>
    <p:sldId id="459" r:id="rId32"/>
    <p:sldId id="375" r:id="rId33"/>
    <p:sldId id="376" r:id="rId34"/>
    <p:sldId id="377" r:id="rId35"/>
    <p:sldId id="378" r:id="rId36"/>
    <p:sldId id="379" r:id="rId37"/>
    <p:sldId id="380" r:id="rId38"/>
    <p:sldId id="381" r:id="rId39"/>
    <p:sldId id="382" r:id="rId40"/>
    <p:sldId id="383" r:id="rId41"/>
    <p:sldId id="384" r:id="rId42"/>
    <p:sldId id="385" r:id="rId43"/>
    <p:sldId id="386" r:id="rId44"/>
    <p:sldId id="387" r:id="rId45"/>
    <p:sldId id="465" r:id="rId46"/>
    <p:sldId id="466" r:id="rId47"/>
    <p:sldId id="467" r:id="rId48"/>
    <p:sldId id="468" r:id="rId49"/>
    <p:sldId id="469" r:id="rId50"/>
    <p:sldId id="470" r:id="rId51"/>
    <p:sldId id="471" r:id="rId52"/>
    <p:sldId id="472" r:id="rId53"/>
    <p:sldId id="473" r:id="rId54"/>
    <p:sldId id="474" r:id="rId55"/>
    <p:sldId id="475" r:id="rId56"/>
    <p:sldId id="476" r:id="rId57"/>
    <p:sldId id="477" r:id="rId58"/>
    <p:sldId id="478" r:id="rId59"/>
    <p:sldId id="479" r:id="rId60"/>
    <p:sldId id="480" r:id="rId61"/>
    <p:sldId id="407" r:id="rId62"/>
    <p:sldId id="408" r:id="rId63"/>
    <p:sldId id="409" r:id="rId64"/>
    <p:sldId id="410" r:id="rId65"/>
    <p:sldId id="411" r:id="rId66"/>
    <p:sldId id="412" r:id="rId67"/>
    <p:sldId id="413" r:id="rId68"/>
    <p:sldId id="414" r:id="rId69"/>
    <p:sldId id="415" r:id="rId70"/>
    <p:sldId id="416" r:id="rId71"/>
    <p:sldId id="417" r:id="rId72"/>
    <p:sldId id="437" r:id="rId73"/>
    <p:sldId id="420" r:id="rId74"/>
    <p:sldId id="421" r:id="rId75"/>
    <p:sldId id="423" r:id="rId76"/>
    <p:sldId id="425" r:id="rId77"/>
    <p:sldId id="460" r:id="rId78"/>
    <p:sldId id="428" r:id="rId79"/>
    <p:sldId id="426" r:id="rId80"/>
    <p:sldId id="463" r:id="rId81"/>
    <p:sldId id="427" r:id="rId82"/>
    <p:sldId id="424" r:id="rId83"/>
    <p:sldId id="429" r:id="rId84"/>
    <p:sldId id="464" r:id="rId85"/>
    <p:sldId id="431" r:id="rId86"/>
    <p:sldId id="434" r:id="rId87"/>
    <p:sldId id="436" r:id="rId88"/>
    <p:sldId id="462" r:id="rId89"/>
    <p:sldId id="461" r:id="rId90"/>
    <p:sldId id="482" r:id="rId91"/>
    <p:sldId id="481" r:id="rId92"/>
    <p:sldId id="483" r:id="rId93"/>
    <p:sldId id="438" r:id="rId94"/>
    <p:sldId id="440" r:id="rId95"/>
    <p:sldId id="458" r:id="rId96"/>
    <p:sldId id="439" r:id="rId9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p:cViewPr varScale="1">
        <p:scale>
          <a:sx n="114" d="100"/>
          <a:sy n="114" d="100"/>
        </p:scale>
        <p:origin x="360" y="102"/>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0126582278481"/>
          <c:y val="7.2499999999999995E-2"/>
          <c:w val="0.879746835443038"/>
          <c:h val="0.745"/>
        </c:manualLayout>
      </c:layout>
      <c:barChart>
        <c:barDir val="col"/>
        <c:grouping val="clustered"/>
        <c:varyColors val="0"/>
        <c:ser>
          <c:idx val="0"/>
          <c:order val="0"/>
          <c:tx>
            <c:strRef>
              <c:f>Feuil1!$A$2</c:f>
              <c:strCache>
                <c:ptCount val="1"/>
                <c:pt idx="0">
                  <c:v>F</c:v>
                </c:pt>
              </c:strCache>
            </c:strRef>
          </c:tx>
          <c:spPr>
            <a:solidFill>
              <a:srgbClr val="0000FF"/>
            </a:solidFill>
            <a:ln w="9007">
              <a:solidFill>
                <a:schemeClr val="tx1"/>
              </a:solidFill>
              <a:prstDash val="solid"/>
            </a:ln>
          </c:spPr>
          <c:invertIfNegative val="0"/>
          <c:errBars>
            <c:errBarType val="plus"/>
            <c:errValType val="percentage"/>
            <c:noEndCap val="0"/>
            <c:val val="10"/>
            <c:spPr>
              <a:ln w="9007">
                <a:solidFill>
                  <a:schemeClr val="tx1"/>
                </a:solidFill>
                <a:prstDash val="solid"/>
              </a:ln>
            </c:spPr>
          </c:errBars>
          <c:cat>
            <c:strRef>
              <c:f>Feuil1!$B$1:$C$1</c:f>
              <c:strCache>
                <c:ptCount val="2"/>
                <c:pt idx="0">
                  <c:v>PRE-EX</c:v>
                </c:pt>
                <c:pt idx="1">
                  <c:v>POST-EX</c:v>
                </c:pt>
              </c:strCache>
            </c:strRef>
          </c:cat>
          <c:val>
            <c:numRef>
              <c:f>Feuil1!$B$2:$C$2</c:f>
              <c:numCache>
                <c:formatCode>General</c:formatCode>
                <c:ptCount val="2"/>
                <c:pt idx="0">
                  <c:v>460</c:v>
                </c:pt>
                <c:pt idx="1">
                  <c:v>300</c:v>
                </c:pt>
              </c:numCache>
            </c:numRef>
          </c:val>
          <c:extLst>
            <c:ext xmlns:c16="http://schemas.microsoft.com/office/drawing/2014/chart" uri="{C3380CC4-5D6E-409C-BE32-E72D297353CC}">
              <c16:uniqueId val="{00000000-EEE4-4B5E-80DC-EFB87EC0BE14}"/>
            </c:ext>
          </c:extLst>
        </c:ser>
        <c:ser>
          <c:idx val="1"/>
          <c:order val="1"/>
          <c:tx>
            <c:strRef>
              <c:f>Feuil1!$A$3</c:f>
              <c:strCache>
                <c:ptCount val="1"/>
                <c:pt idx="0">
                  <c:v>H</c:v>
                </c:pt>
              </c:strCache>
            </c:strRef>
          </c:tx>
          <c:spPr>
            <a:solidFill>
              <a:srgbClr val="FF0000"/>
            </a:solidFill>
            <a:ln w="9007">
              <a:solidFill>
                <a:schemeClr val="tx1"/>
              </a:solidFill>
              <a:prstDash val="solid"/>
            </a:ln>
          </c:spPr>
          <c:invertIfNegative val="0"/>
          <c:errBars>
            <c:errBarType val="plus"/>
            <c:errValType val="percentage"/>
            <c:noEndCap val="0"/>
            <c:val val="15"/>
            <c:spPr>
              <a:ln w="9007">
                <a:solidFill>
                  <a:schemeClr val="tx1"/>
                </a:solidFill>
                <a:prstDash val="solid"/>
              </a:ln>
            </c:spPr>
          </c:errBars>
          <c:cat>
            <c:strRef>
              <c:f>Feuil1!$B$1:$C$1</c:f>
              <c:strCache>
                <c:ptCount val="2"/>
                <c:pt idx="0">
                  <c:v>PRE-EX</c:v>
                </c:pt>
                <c:pt idx="1">
                  <c:v>POST-EX</c:v>
                </c:pt>
              </c:strCache>
            </c:strRef>
          </c:cat>
          <c:val>
            <c:numRef>
              <c:f>Feuil1!$B$3:$C$3</c:f>
              <c:numCache>
                <c:formatCode>General</c:formatCode>
                <c:ptCount val="2"/>
                <c:pt idx="0">
                  <c:v>450</c:v>
                </c:pt>
                <c:pt idx="1">
                  <c:v>150</c:v>
                </c:pt>
              </c:numCache>
            </c:numRef>
          </c:val>
          <c:extLst>
            <c:ext xmlns:c16="http://schemas.microsoft.com/office/drawing/2014/chart" uri="{C3380CC4-5D6E-409C-BE32-E72D297353CC}">
              <c16:uniqueId val="{00000001-EEE4-4B5E-80DC-EFB87EC0BE14}"/>
            </c:ext>
          </c:extLst>
        </c:ser>
        <c:dLbls>
          <c:showLegendKey val="0"/>
          <c:showVal val="0"/>
          <c:showCatName val="0"/>
          <c:showSerName val="0"/>
          <c:showPercent val="0"/>
          <c:showBubbleSize val="0"/>
        </c:dLbls>
        <c:gapWidth val="150"/>
        <c:axId val="-1407551008"/>
        <c:axId val="-1407561344"/>
      </c:barChart>
      <c:catAx>
        <c:axId val="-1407551008"/>
        <c:scaling>
          <c:orientation val="minMax"/>
        </c:scaling>
        <c:delete val="0"/>
        <c:axPos val="b"/>
        <c:numFmt formatCode="General" sourceLinked="1"/>
        <c:majorTickMark val="out"/>
        <c:minorTickMark val="none"/>
        <c:tickLblPos val="nextTo"/>
        <c:spPr>
          <a:ln w="2252">
            <a:solidFill>
              <a:schemeClr val="tx1"/>
            </a:solidFill>
            <a:prstDash val="solid"/>
          </a:ln>
        </c:spPr>
        <c:txPr>
          <a:bodyPr rot="0" vert="horz"/>
          <a:lstStyle/>
          <a:p>
            <a:pPr>
              <a:defRPr sz="1418" b="0" i="0" u="none" strike="noStrike" baseline="0">
                <a:solidFill>
                  <a:schemeClr val="tx1"/>
                </a:solidFill>
                <a:latin typeface="Arial"/>
                <a:ea typeface="Arial"/>
                <a:cs typeface="Arial"/>
              </a:defRPr>
            </a:pPr>
            <a:endParaRPr lang="fr-FR"/>
          </a:p>
        </c:txPr>
        <c:crossAx val="-1407561344"/>
        <c:crosses val="autoZero"/>
        <c:auto val="1"/>
        <c:lblAlgn val="ctr"/>
        <c:lblOffset val="100"/>
        <c:tickLblSkip val="1"/>
        <c:tickMarkSkip val="1"/>
        <c:noMultiLvlLbl val="0"/>
      </c:catAx>
      <c:valAx>
        <c:axId val="-1407561344"/>
        <c:scaling>
          <c:orientation val="minMax"/>
        </c:scaling>
        <c:delete val="0"/>
        <c:axPos val="l"/>
        <c:numFmt formatCode="General" sourceLinked="1"/>
        <c:majorTickMark val="out"/>
        <c:minorTickMark val="none"/>
        <c:tickLblPos val="nextTo"/>
        <c:spPr>
          <a:ln w="2252">
            <a:solidFill>
              <a:schemeClr val="tx1"/>
            </a:solidFill>
            <a:prstDash val="solid"/>
          </a:ln>
        </c:spPr>
        <c:txPr>
          <a:bodyPr rot="0" vert="horz"/>
          <a:lstStyle/>
          <a:p>
            <a:pPr>
              <a:defRPr sz="1135" b="0" i="0" u="none" strike="noStrike" baseline="0">
                <a:solidFill>
                  <a:schemeClr val="tx1"/>
                </a:solidFill>
                <a:latin typeface="Arial"/>
                <a:ea typeface="Arial"/>
                <a:cs typeface="Arial"/>
              </a:defRPr>
            </a:pPr>
            <a:endParaRPr lang="fr-FR"/>
          </a:p>
        </c:txPr>
        <c:crossAx val="-1407551008"/>
        <c:crosses val="autoZero"/>
        <c:crossBetween val="between"/>
        <c:minorUnit val="100"/>
      </c:valAx>
      <c:spPr>
        <a:solidFill>
          <a:srgbClr val="C0C0C0"/>
        </a:solidFill>
        <a:ln w="9007">
          <a:solidFill>
            <a:srgbClr val="808080"/>
          </a:solidFill>
          <a:prstDash val="solid"/>
        </a:ln>
      </c:spPr>
    </c:plotArea>
    <c:plotVisOnly val="1"/>
    <c:dispBlanksAs val="gap"/>
    <c:showDLblsOverMax val="0"/>
  </c:chart>
  <c:spPr>
    <a:noFill/>
    <a:ln>
      <a:noFill/>
    </a:ln>
  </c:spPr>
  <c:txPr>
    <a:bodyPr/>
    <a:lstStyle/>
    <a:p>
      <a:pPr>
        <a:defRPr sz="709" b="0" i="0" u="none" strike="noStrike" baseline="0">
          <a:solidFill>
            <a:schemeClr val="tx1"/>
          </a:solidFill>
          <a:latin typeface="Arial"/>
          <a:ea typeface="Arial"/>
          <a:cs typeface="Arial"/>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256735340728998E-2"/>
          <c:y val="6.7669172932330823E-2"/>
          <c:w val="0.88748019017432644"/>
          <c:h val="0.76190476190476186"/>
        </c:manualLayout>
      </c:layout>
      <c:barChart>
        <c:barDir val="col"/>
        <c:grouping val="clustered"/>
        <c:varyColors val="0"/>
        <c:ser>
          <c:idx val="0"/>
          <c:order val="0"/>
          <c:tx>
            <c:strRef>
              <c:f>Feuil1!$A$2</c:f>
              <c:strCache>
                <c:ptCount val="1"/>
                <c:pt idx="0">
                  <c:v>F</c:v>
                </c:pt>
              </c:strCache>
            </c:strRef>
          </c:tx>
          <c:spPr>
            <a:solidFill>
              <a:srgbClr val="0000FF"/>
            </a:solidFill>
            <a:ln w="8495">
              <a:solidFill>
                <a:srgbClr val="000000"/>
              </a:solidFill>
              <a:prstDash val="solid"/>
            </a:ln>
          </c:spPr>
          <c:invertIfNegative val="0"/>
          <c:errBars>
            <c:errBarType val="plus"/>
            <c:errValType val="percentage"/>
            <c:noEndCap val="0"/>
            <c:val val="10"/>
            <c:spPr>
              <a:ln w="8495">
                <a:solidFill>
                  <a:srgbClr val="000000"/>
                </a:solidFill>
                <a:prstDash val="solid"/>
              </a:ln>
            </c:spPr>
          </c:errBars>
          <c:cat>
            <c:strRef>
              <c:f>Feuil1!$B$1:$D$1</c:f>
              <c:strCache>
                <c:ptCount val="3"/>
                <c:pt idx="0">
                  <c:v>DE (kcal/kg MM)</c:v>
                </c:pt>
                <c:pt idx="1">
                  <c:v>LIPIDES (g)</c:v>
                </c:pt>
                <c:pt idx="2">
                  <c:v>CHO (g)</c:v>
                </c:pt>
              </c:strCache>
            </c:strRef>
          </c:cat>
          <c:val>
            <c:numRef>
              <c:f>Feuil1!$B$2:$D$2</c:f>
              <c:numCache>
                <c:formatCode>General</c:formatCode>
                <c:ptCount val="3"/>
                <c:pt idx="0">
                  <c:v>22.1</c:v>
                </c:pt>
                <c:pt idx="1">
                  <c:v>47.6</c:v>
                </c:pt>
                <c:pt idx="2">
                  <c:v>137.30000000000001</c:v>
                </c:pt>
              </c:numCache>
            </c:numRef>
          </c:val>
          <c:extLst>
            <c:ext xmlns:c16="http://schemas.microsoft.com/office/drawing/2014/chart" uri="{C3380CC4-5D6E-409C-BE32-E72D297353CC}">
              <c16:uniqueId val="{00000000-D123-491C-9FEC-6364D51B803C}"/>
            </c:ext>
          </c:extLst>
        </c:ser>
        <c:ser>
          <c:idx val="1"/>
          <c:order val="1"/>
          <c:tx>
            <c:strRef>
              <c:f>Feuil1!$A$3</c:f>
              <c:strCache>
                <c:ptCount val="1"/>
                <c:pt idx="0">
                  <c:v>H</c:v>
                </c:pt>
              </c:strCache>
            </c:strRef>
          </c:tx>
          <c:spPr>
            <a:solidFill>
              <a:srgbClr val="FF0000"/>
            </a:solidFill>
            <a:ln w="8495">
              <a:solidFill>
                <a:srgbClr val="000000"/>
              </a:solidFill>
              <a:prstDash val="solid"/>
            </a:ln>
          </c:spPr>
          <c:invertIfNegative val="0"/>
          <c:errBars>
            <c:errBarType val="plus"/>
            <c:errValType val="percentage"/>
            <c:noEndCap val="0"/>
            <c:val val="15"/>
            <c:spPr>
              <a:ln w="8495">
                <a:solidFill>
                  <a:srgbClr val="000000"/>
                </a:solidFill>
                <a:prstDash val="solid"/>
              </a:ln>
            </c:spPr>
          </c:errBars>
          <c:cat>
            <c:strRef>
              <c:f>Feuil1!$B$1:$D$1</c:f>
              <c:strCache>
                <c:ptCount val="3"/>
                <c:pt idx="0">
                  <c:v>DE (kcal/kg MM)</c:v>
                </c:pt>
                <c:pt idx="1">
                  <c:v>LIPIDES (g)</c:v>
                </c:pt>
                <c:pt idx="2">
                  <c:v>CHO (g)</c:v>
                </c:pt>
              </c:strCache>
            </c:strRef>
          </c:cat>
          <c:val>
            <c:numRef>
              <c:f>Feuil1!$B$3:$D$3</c:f>
              <c:numCache>
                <c:formatCode>General</c:formatCode>
                <c:ptCount val="3"/>
                <c:pt idx="0">
                  <c:v>21.6</c:v>
                </c:pt>
                <c:pt idx="1">
                  <c:v>26.9</c:v>
                </c:pt>
                <c:pt idx="2">
                  <c:v>239.7</c:v>
                </c:pt>
              </c:numCache>
            </c:numRef>
          </c:val>
          <c:extLst>
            <c:ext xmlns:c16="http://schemas.microsoft.com/office/drawing/2014/chart" uri="{C3380CC4-5D6E-409C-BE32-E72D297353CC}">
              <c16:uniqueId val="{00000001-D123-491C-9FEC-6364D51B803C}"/>
            </c:ext>
          </c:extLst>
        </c:ser>
        <c:dLbls>
          <c:showLegendKey val="0"/>
          <c:showVal val="0"/>
          <c:showCatName val="0"/>
          <c:showSerName val="0"/>
          <c:showPercent val="0"/>
          <c:showBubbleSize val="0"/>
        </c:dLbls>
        <c:gapWidth val="60"/>
        <c:axId val="-1407562976"/>
        <c:axId val="-1407562432"/>
      </c:barChart>
      <c:catAx>
        <c:axId val="-1407562976"/>
        <c:scaling>
          <c:orientation val="minMax"/>
        </c:scaling>
        <c:delete val="0"/>
        <c:axPos val="b"/>
        <c:numFmt formatCode="General" sourceLinked="1"/>
        <c:majorTickMark val="out"/>
        <c:minorTickMark val="none"/>
        <c:tickLblPos val="nextTo"/>
        <c:spPr>
          <a:ln w="2124">
            <a:solidFill>
              <a:schemeClr val="tx1"/>
            </a:solidFill>
            <a:prstDash val="solid"/>
          </a:ln>
        </c:spPr>
        <c:txPr>
          <a:bodyPr rot="0" vert="horz"/>
          <a:lstStyle/>
          <a:p>
            <a:pPr>
              <a:defRPr sz="1204" b="0" i="0" u="none" strike="noStrike" baseline="0">
                <a:solidFill>
                  <a:schemeClr val="tx1"/>
                </a:solidFill>
                <a:latin typeface="Arial"/>
                <a:ea typeface="Arial"/>
                <a:cs typeface="Arial"/>
              </a:defRPr>
            </a:pPr>
            <a:endParaRPr lang="fr-FR"/>
          </a:p>
        </c:txPr>
        <c:crossAx val="-1407562432"/>
        <c:crosses val="autoZero"/>
        <c:auto val="1"/>
        <c:lblAlgn val="ctr"/>
        <c:lblOffset val="100"/>
        <c:tickLblSkip val="1"/>
        <c:tickMarkSkip val="1"/>
        <c:noMultiLvlLbl val="0"/>
      </c:catAx>
      <c:valAx>
        <c:axId val="-1407562432"/>
        <c:scaling>
          <c:orientation val="minMax"/>
        </c:scaling>
        <c:delete val="0"/>
        <c:axPos val="l"/>
        <c:numFmt formatCode="General" sourceLinked="1"/>
        <c:majorTickMark val="out"/>
        <c:minorTickMark val="none"/>
        <c:tickLblPos val="nextTo"/>
        <c:spPr>
          <a:ln w="2124">
            <a:solidFill>
              <a:schemeClr val="tx1"/>
            </a:solidFill>
            <a:prstDash val="solid"/>
          </a:ln>
        </c:spPr>
        <c:txPr>
          <a:bodyPr rot="0" vert="horz"/>
          <a:lstStyle/>
          <a:p>
            <a:pPr>
              <a:defRPr sz="936" b="0" i="0" u="none" strike="noStrike" baseline="0">
                <a:solidFill>
                  <a:schemeClr val="tx1"/>
                </a:solidFill>
                <a:latin typeface="Arial"/>
                <a:ea typeface="Arial"/>
                <a:cs typeface="Arial"/>
              </a:defRPr>
            </a:pPr>
            <a:endParaRPr lang="fr-FR"/>
          </a:p>
        </c:txPr>
        <c:crossAx val="-1407562976"/>
        <c:crosses val="autoZero"/>
        <c:crossBetween val="between"/>
      </c:valAx>
      <c:spPr>
        <a:solidFill>
          <a:srgbClr val="C0C0C0"/>
        </a:solidFill>
        <a:ln w="8495">
          <a:solidFill>
            <a:srgbClr val="808080"/>
          </a:solidFill>
          <a:prstDash val="solid"/>
        </a:ln>
      </c:spPr>
    </c:plotArea>
    <c:plotVisOnly val="1"/>
    <c:dispBlanksAs val="gap"/>
    <c:showDLblsOverMax val="0"/>
  </c:chart>
  <c:spPr>
    <a:noFill/>
    <a:ln>
      <a:noFill/>
    </a:ln>
  </c:spPr>
  <c:txPr>
    <a:bodyPr/>
    <a:lstStyle/>
    <a:p>
      <a:pPr>
        <a:defRPr sz="669" b="0" i="0" u="none" strike="noStrike" baseline="0">
          <a:solidFill>
            <a:schemeClr val="tx1"/>
          </a:solidFill>
          <a:latin typeface="Arial"/>
          <a:ea typeface="Arial"/>
          <a:cs typeface="Arial"/>
        </a:defRPr>
      </a:pPr>
      <a:endParaRPr lang="fr-F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6.png"/><Relationship Id="rId4" Type="http://schemas.openxmlformats.org/officeDocument/2006/relationships/image" Target="../media/image3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4FB26-2FEA-424E-82AF-088112F37520}" type="datetimeFigureOut">
              <a:rPr lang="fr-FR" smtClean="0"/>
              <a:t>02/05/2019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8CD05-CD40-4C31-B2B3-29777677D0B7}" type="slidenum">
              <a:rPr lang="fr-FR" smtClean="0"/>
              <a:t>‹N°›</a:t>
            </a:fld>
            <a:endParaRPr lang="fr-FR"/>
          </a:p>
        </p:txBody>
      </p:sp>
    </p:spTree>
    <p:extLst>
      <p:ext uri="{BB962C8B-B14F-4D97-AF65-F5344CB8AC3E}">
        <p14:creationId xmlns:p14="http://schemas.microsoft.com/office/powerpoint/2010/main" val="2192638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DB459-09B1-4CC3-BE5A-8C56C25C5897}"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410" name="Rectangle 2"/>
          <p:cNvSpPr>
            <a:spLocks noGrp="1" noRot="1" noChangeAspect="1" noChangeArrowheads="1" noTextEdit="1"/>
          </p:cNvSpPr>
          <p:nvPr>
            <p:ph type="sldImg"/>
          </p:nvPr>
        </p:nvSpPr>
        <p:spPr bwMode="auto">
          <a:xfrm>
            <a:off x="177800" y="733425"/>
            <a:ext cx="6515100" cy="3665538"/>
          </a:xfrm>
          <a:prstGeom prst="rect">
            <a:avLst/>
          </a:prstGeom>
          <a:solidFill>
            <a:srgbClr val="FFFFFF"/>
          </a:solidFill>
          <a:ln>
            <a:solidFill>
              <a:srgbClr val="000000"/>
            </a:solidFill>
            <a:miter lim="800000"/>
            <a:headEnd/>
            <a:tailEnd/>
          </a:ln>
        </p:spPr>
      </p:sp>
      <p:sp>
        <p:nvSpPr>
          <p:cNvPr id="145411" name="Rectangle 3"/>
          <p:cNvSpPr>
            <a:spLocks noGrp="1" noChangeArrowheads="1"/>
          </p:cNvSpPr>
          <p:nvPr>
            <p:ph type="body" idx="1"/>
          </p:nvPr>
        </p:nvSpPr>
        <p:spPr bwMode="auto">
          <a:xfrm>
            <a:off x="687388" y="4643438"/>
            <a:ext cx="5495925" cy="4397375"/>
          </a:xfrm>
          <a:prstGeom prst="rect">
            <a:avLst/>
          </a:prstGeom>
          <a:solidFill>
            <a:srgbClr val="FFFFFF"/>
          </a:solidFill>
          <a:ln>
            <a:solidFill>
              <a:srgbClr val="000000"/>
            </a:solidFill>
            <a:miter lim="800000"/>
            <a:headEnd/>
            <a:tailEnd/>
          </a:ln>
        </p:spPr>
        <p:txBody>
          <a:bodyPr/>
          <a:lstStyle/>
          <a:p>
            <a:endParaRPr lang="fr-FR"/>
          </a:p>
        </p:txBody>
      </p:sp>
    </p:spTree>
    <p:extLst>
      <p:ext uri="{BB962C8B-B14F-4D97-AF65-F5344CB8AC3E}">
        <p14:creationId xmlns:p14="http://schemas.microsoft.com/office/powerpoint/2010/main" val="27106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6A6CD-DAFC-442A-A831-65FC0055343A}"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54" name="Rectangle 2"/>
          <p:cNvSpPr>
            <a:spLocks noGrp="1" noRot="1" noChangeAspect="1" noChangeArrowheads="1" noTextEdit="1"/>
          </p:cNvSpPr>
          <p:nvPr>
            <p:ph type="sldImg"/>
          </p:nvPr>
        </p:nvSpPr>
        <p:spPr>
          <a:xfrm>
            <a:off x="177800" y="733425"/>
            <a:ext cx="6515100" cy="3665538"/>
          </a:xfrm>
          <a:ln/>
        </p:spPr>
      </p:sp>
      <p:sp>
        <p:nvSpPr>
          <p:cNvPr id="7475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098388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207820-84AC-41E2-A3B8-FFCDF5F64695}"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90" name="Rectangle 2"/>
          <p:cNvSpPr>
            <a:spLocks noGrp="1" noRot="1" noChangeAspect="1" noChangeArrowheads="1" noTextEdit="1"/>
          </p:cNvSpPr>
          <p:nvPr>
            <p:ph type="sldImg"/>
          </p:nvPr>
        </p:nvSpPr>
        <p:spPr>
          <a:xfrm>
            <a:off x="177800" y="733425"/>
            <a:ext cx="6515100" cy="3665538"/>
          </a:xfrm>
          <a:ln/>
        </p:spPr>
      </p:sp>
      <p:sp>
        <p:nvSpPr>
          <p:cNvPr id="1146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723426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AA5E3-C276-419E-BB31-D4C61F641105}"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762" name="Rectangle 2"/>
          <p:cNvSpPr>
            <a:spLocks noGrp="1" noRot="1" noChangeAspect="1" noChangeArrowheads="1" noTextEdit="1"/>
          </p:cNvSpPr>
          <p:nvPr>
            <p:ph type="sldImg"/>
          </p:nvPr>
        </p:nvSpPr>
        <p:spPr>
          <a:xfrm>
            <a:off x="177800" y="733425"/>
            <a:ext cx="6515100" cy="3665538"/>
          </a:xfrm>
          <a:ln/>
        </p:spPr>
      </p:sp>
      <p:sp>
        <p:nvSpPr>
          <p:cNvPr id="1177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128231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DD006-2744-4A52-83FF-B298A9C6514E}"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18" name="Rectangle 2"/>
          <p:cNvSpPr>
            <a:spLocks noGrp="1" noRot="1" noChangeAspect="1" noChangeArrowheads="1" noTextEdit="1"/>
          </p:cNvSpPr>
          <p:nvPr>
            <p:ph type="sldImg"/>
          </p:nvPr>
        </p:nvSpPr>
        <p:spPr>
          <a:xfrm>
            <a:off x="177800" y="733425"/>
            <a:ext cx="6515100" cy="3665538"/>
          </a:xfrm>
          <a:ln/>
        </p:spPr>
      </p:sp>
      <p:sp>
        <p:nvSpPr>
          <p:cNvPr id="8601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28607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3AAC7-FBC6-4265-8B5F-4A172EA7E546}"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042" name="Rectangle 2"/>
          <p:cNvSpPr>
            <a:spLocks noGrp="1" noRot="1" noChangeAspect="1" noChangeArrowheads="1" noTextEdit="1"/>
          </p:cNvSpPr>
          <p:nvPr>
            <p:ph type="sldImg"/>
          </p:nvPr>
        </p:nvSpPr>
        <p:spPr>
          <a:xfrm>
            <a:off x="177800" y="733425"/>
            <a:ext cx="6515100" cy="3665538"/>
          </a:xfrm>
          <a:ln/>
        </p:spPr>
      </p:sp>
      <p:sp>
        <p:nvSpPr>
          <p:cNvPr id="870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19996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CCEBD4-1A3E-46A9-A3EE-013D9F290E9E}"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810" name="Rectangle 2"/>
          <p:cNvSpPr>
            <a:spLocks noGrp="1" noRot="1" noChangeAspect="1" noChangeArrowheads="1" noTextEdit="1"/>
          </p:cNvSpPr>
          <p:nvPr>
            <p:ph type="sldImg"/>
          </p:nvPr>
        </p:nvSpPr>
        <p:spPr>
          <a:xfrm>
            <a:off x="177800" y="733425"/>
            <a:ext cx="6515100" cy="3665538"/>
          </a:xfrm>
          <a:ln/>
        </p:spPr>
      </p:sp>
      <p:sp>
        <p:nvSpPr>
          <p:cNvPr id="11981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531003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A6D8-F1F0-4C96-A137-0D488563C5AA}"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858" name="Rectangle 2"/>
          <p:cNvSpPr>
            <a:spLocks noGrp="1" noRot="1" noChangeAspect="1" noChangeArrowheads="1" noTextEdit="1"/>
          </p:cNvSpPr>
          <p:nvPr>
            <p:ph type="sldImg"/>
          </p:nvPr>
        </p:nvSpPr>
        <p:spPr>
          <a:xfrm>
            <a:off x="177800" y="733425"/>
            <a:ext cx="6515100" cy="3665538"/>
          </a:xfrm>
          <a:ln/>
        </p:spPr>
      </p:sp>
      <p:sp>
        <p:nvSpPr>
          <p:cNvPr id="12185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008577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480DB-8E1F-4994-922F-0D5419EFC652}"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66" name="Rectangle 2"/>
          <p:cNvSpPr>
            <a:spLocks noGrp="1" noRot="1" noChangeAspect="1" noChangeArrowheads="1" noTextEdit="1"/>
          </p:cNvSpPr>
          <p:nvPr>
            <p:ph type="sldImg"/>
          </p:nvPr>
        </p:nvSpPr>
        <p:spPr>
          <a:xfrm>
            <a:off x="177800" y="733425"/>
            <a:ext cx="6515100" cy="3665538"/>
          </a:xfrm>
          <a:ln/>
        </p:spPr>
      </p:sp>
      <p:sp>
        <p:nvSpPr>
          <p:cNvPr id="8806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87960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70DC5-8B1E-4E95-BFE6-E0DAEE64607B}"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554" name="Rectangle 2"/>
          <p:cNvSpPr>
            <a:spLocks noGrp="1" noRot="1" noChangeAspect="1" noChangeArrowheads="1" noTextEdit="1"/>
          </p:cNvSpPr>
          <p:nvPr>
            <p:ph type="sldImg"/>
          </p:nvPr>
        </p:nvSpPr>
        <p:spPr bwMode="auto">
          <a:xfrm>
            <a:off x="177800" y="733425"/>
            <a:ext cx="6515100" cy="3665538"/>
          </a:xfrm>
          <a:prstGeom prst="rect">
            <a:avLst/>
          </a:prstGeom>
          <a:solidFill>
            <a:srgbClr val="FFFFFF"/>
          </a:solidFill>
          <a:ln>
            <a:solidFill>
              <a:srgbClr val="000000"/>
            </a:solidFill>
            <a:miter lim="800000"/>
            <a:headEnd/>
            <a:tailEnd/>
          </a:ln>
        </p:spPr>
      </p:sp>
      <p:sp>
        <p:nvSpPr>
          <p:cNvPr id="151555" name="Rectangle 3"/>
          <p:cNvSpPr>
            <a:spLocks noGrp="1" noChangeArrowheads="1"/>
          </p:cNvSpPr>
          <p:nvPr>
            <p:ph type="body" idx="1"/>
          </p:nvPr>
        </p:nvSpPr>
        <p:spPr bwMode="auto">
          <a:xfrm>
            <a:off x="687388" y="4643438"/>
            <a:ext cx="5495925" cy="4397375"/>
          </a:xfrm>
          <a:prstGeom prst="rect">
            <a:avLst/>
          </a:prstGeom>
          <a:solidFill>
            <a:srgbClr val="FFFFFF"/>
          </a:solidFill>
          <a:ln>
            <a:solidFill>
              <a:srgbClr val="000000"/>
            </a:solidFill>
            <a:miter lim="800000"/>
            <a:headEnd/>
            <a:tailEnd/>
          </a:ln>
        </p:spPr>
        <p:txBody>
          <a:bodyPr/>
          <a:lstStyle/>
          <a:p>
            <a:endParaRPr lang="fr-FR"/>
          </a:p>
        </p:txBody>
      </p:sp>
    </p:spTree>
    <p:extLst>
      <p:ext uri="{BB962C8B-B14F-4D97-AF65-F5344CB8AC3E}">
        <p14:creationId xmlns:p14="http://schemas.microsoft.com/office/powerpoint/2010/main" val="3682847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480AE-3E19-4690-8BAB-C03D35B929EB}"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602" name="Rectangle 2"/>
          <p:cNvSpPr>
            <a:spLocks noGrp="1" noRot="1" noChangeAspect="1" noChangeArrowheads="1" noTextEdit="1"/>
          </p:cNvSpPr>
          <p:nvPr>
            <p:ph type="sldImg"/>
          </p:nvPr>
        </p:nvSpPr>
        <p:spPr bwMode="auto">
          <a:xfrm>
            <a:off x="177800" y="733425"/>
            <a:ext cx="6515100" cy="3665538"/>
          </a:xfrm>
          <a:prstGeom prst="rect">
            <a:avLst/>
          </a:prstGeom>
          <a:solidFill>
            <a:srgbClr val="FFFFFF"/>
          </a:solidFill>
          <a:ln>
            <a:solidFill>
              <a:srgbClr val="000000"/>
            </a:solidFill>
            <a:miter lim="800000"/>
            <a:headEnd/>
            <a:tailEnd/>
          </a:ln>
        </p:spPr>
      </p:sp>
      <p:sp>
        <p:nvSpPr>
          <p:cNvPr id="153603" name="Rectangle 3"/>
          <p:cNvSpPr>
            <a:spLocks noGrp="1" noChangeArrowheads="1"/>
          </p:cNvSpPr>
          <p:nvPr>
            <p:ph type="body" idx="1"/>
          </p:nvPr>
        </p:nvSpPr>
        <p:spPr bwMode="auto">
          <a:xfrm>
            <a:off x="687388" y="4643438"/>
            <a:ext cx="5495925" cy="4397375"/>
          </a:xfrm>
          <a:prstGeom prst="rect">
            <a:avLst/>
          </a:prstGeom>
          <a:solidFill>
            <a:srgbClr val="FFFFFF"/>
          </a:solidFill>
          <a:ln>
            <a:solidFill>
              <a:srgbClr val="000000"/>
            </a:solidFill>
            <a:miter lim="800000"/>
            <a:headEnd/>
            <a:tailEnd/>
          </a:ln>
        </p:spPr>
        <p:txBody>
          <a:bodyPr/>
          <a:lstStyle/>
          <a:p>
            <a:endParaRPr lang="fr-FR"/>
          </a:p>
        </p:txBody>
      </p:sp>
    </p:spTree>
    <p:extLst>
      <p:ext uri="{BB962C8B-B14F-4D97-AF65-F5344CB8AC3E}">
        <p14:creationId xmlns:p14="http://schemas.microsoft.com/office/powerpoint/2010/main" val="217349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E4CBC-216B-4C20-B731-01CC88123FA2}"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86" name="Rectangle 2"/>
          <p:cNvSpPr>
            <a:spLocks noGrp="1" noRot="1" noChangeAspect="1" noChangeArrowheads="1" noTextEdit="1"/>
          </p:cNvSpPr>
          <p:nvPr>
            <p:ph type="sldImg"/>
          </p:nvPr>
        </p:nvSpPr>
        <p:spPr>
          <a:xfrm>
            <a:off x="177800" y="733425"/>
            <a:ext cx="6515100" cy="3665538"/>
          </a:xfrm>
          <a:ln/>
        </p:spPr>
      </p:sp>
      <p:sp>
        <p:nvSpPr>
          <p:cNvPr id="6758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115146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CED45-F9E8-46A1-8E97-ED2A0138138B}"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650" name="Rectangle 2"/>
          <p:cNvSpPr>
            <a:spLocks noGrp="1" noRot="1" noChangeAspect="1" noChangeArrowheads="1" noTextEdit="1"/>
          </p:cNvSpPr>
          <p:nvPr>
            <p:ph type="sldImg"/>
          </p:nvPr>
        </p:nvSpPr>
        <p:spPr bwMode="auto">
          <a:xfrm>
            <a:off x="177800" y="733425"/>
            <a:ext cx="6515100" cy="3665538"/>
          </a:xfrm>
          <a:prstGeom prst="rect">
            <a:avLst/>
          </a:prstGeom>
          <a:solidFill>
            <a:srgbClr val="FFFFFF"/>
          </a:solidFill>
          <a:ln>
            <a:solidFill>
              <a:srgbClr val="000000"/>
            </a:solidFill>
            <a:miter lim="800000"/>
            <a:headEnd/>
            <a:tailEnd/>
          </a:ln>
        </p:spPr>
      </p:sp>
      <p:sp>
        <p:nvSpPr>
          <p:cNvPr id="155651" name="Rectangle 3"/>
          <p:cNvSpPr>
            <a:spLocks noGrp="1" noChangeArrowheads="1"/>
          </p:cNvSpPr>
          <p:nvPr>
            <p:ph type="body" idx="1"/>
          </p:nvPr>
        </p:nvSpPr>
        <p:spPr bwMode="auto">
          <a:xfrm>
            <a:off x="687388" y="4643438"/>
            <a:ext cx="5495925" cy="4397375"/>
          </a:xfrm>
          <a:prstGeom prst="rect">
            <a:avLst/>
          </a:prstGeom>
          <a:solidFill>
            <a:srgbClr val="FFFFFF"/>
          </a:solidFill>
          <a:ln>
            <a:solidFill>
              <a:srgbClr val="000000"/>
            </a:solidFill>
            <a:miter lim="800000"/>
            <a:headEnd/>
            <a:tailEnd/>
          </a:ln>
        </p:spPr>
        <p:txBody>
          <a:bodyPr/>
          <a:lstStyle/>
          <a:p>
            <a:endParaRPr lang="fr-FR"/>
          </a:p>
        </p:txBody>
      </p:sp>
    </p:spTree>
    <p:extLst>
      <p:ext uri="{BB962C8B-B14F-4D97-AF65-F5344CB8AC3E}">
        <p14:creationId xmlns:p14="http://schemas.microsoft.com/office/powerpoint/2010/main" val="2308541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1DA81-2D06-4776-B42C-43BA8C2657DB}"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698" name="Rectangle 2"/>
          <p:cNvSpPr>
            <a:spLocks noGrp="1" noRot="1" noChangeAspect="1" noChangeArrowheads="1" noTextEdit="1"/>
          </p:cNvSpPr>
          <p:nvPr>
            <p:ph type="sldImg"/>
          </p:nvPr>
        </p:nvSpPr>
        <p:spPr bwMode="auto">
          <a:xfrm>
            <a:off x="177800" y="733425"/>
            <a:ext cx="6515100" cy="3665538"/>
          </a:xfrm>
          <a:prstGeom prst="rect">
            <a:avLst/>
          </a:prstGeom>
          <a:solidFill>
            <a:srgbClr val="FFFFFF"/>
          </a:solidFill>
          <a:ln>
            <a:solidFill>
              <a:srgbClr val="000000"/>
            </a:solidFill>
            <a:miter lim="800000"/>
            <a:headEnd/>
            <a:tailEnd/>
          </a:ln>
        </p:spPr>
      </p:sp>
      <p:sp>
        <p:nvSpPr>
          <p:cNvPr id="157699" name="Rectangle 3"/>
          <p:cNvSpPr>
            <a:spLocks noGrp="1" noChangeArrowheads="1"/>
          </p:cNvSpPr>
          <p:nvPr>
            <p:ph type="body" idx="1"/>
          </p:nvPr>
        </p:nvSpPr>
        <p:spPr bwMode="auto">
          <a:xfrm>
            <a:off x="687388" y="4643438"/>
            <a:ext cx="5495925" cy="4397375"/>
          </a:xfrm>
          <a:prstGeom prst="rect">
            <a:avLst/>
          </a:prstGeom>
          <a:solidFill>
            <a:srgbClr val="FFFFFF"/>
          </a:solidFill>
          <a:ln>
            <a:solidFill>
              <a:srgbClr val="000000"/>
            </a:solidFill>
            <a:miter lim="800000"/>
            <a:headEnd/>
            <a:tailEnd/>
          </a:ln>
        </p:spPr>
        <p:txBody>
          <a:bodyPr/>
          <a:lstStyle/>
          <a:p>
            <a:endParaRPr lang="fr-FR"/>
          </a:p>
        </p:txBody>
      </p:sp>
    </p:spTree>
    <p:extLst>
      <p:ext uri="{BB962C8B-B14F-4D97-AF65-F5344CB8AC3E}">
        <p14:creationId xmlns:p14="http://schemas.microsoft.com/office/powerpoint/2010/main" val="24017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6CFEF-204C-4B65-9050-8F87DD2164B7}"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746" name="Rectangle 2"/>
          <p:cNvSpPr>
            <a:spLocks noGrp="1" noRot="1" noChangeAspect="1" noChangeArrowheads="1" noTextEdit="1"/>
          </p:cNvSpPr>
          <p:nvPr>
            <p:ph type="sldImg"/>
          </p:nvPr>
        </p:nvSpPr>
        <p:spPr bwMode="auto">
          <a:xfrm>
            <a:off x="177800" y="733425"/>
            <a:ext cx="6515100" cy="3665538"/>
          </a:xfrm>
          <a:prstGeom prst="rect">
            <a:avLst/>
          </a:prstGeom>
          <a:solidFill>
            <a:srgbClr val="FFFFFF"/>
          </a:solidFill>
          <a:ln>
            <a:solidFill>
              <a:srgbClr val="000000"/>
            </a:solidFill>
            <a:miter lim="800000"/>
            <a:headEnd/>
            <a:tailEnd/>
          </a:ln>
        </p:spPr>
      </p:sp>
      <p:sp>
        <p:nvSpPr>
          <p:cNvPr id="159747" name="Rectangle 3"/>
          <p:cNvSpPr>
            <a:spLocks noGrp="1" noChangeArrowheads="1"/>
          </p:cNvSpPr>
          <p:nvPr>
            <p:ph type="body" idx="1"/>
          </p:nvPr>
        </p:nvSpPr>
        <p:spPr bwMode="auto">
          <a:xfrm>
            <a:off x="687388" y="4643438"/>
            <a:ext cx="5495925" cy="4397375"/>
          </a:xfrm>
          <a:prstGeom prst="rect">
            <a:avLst/>
          </a:prstGeom>
          <a:solidFill>
            <a:srgbClr val="FFFFFF"/>
          </a:solidFill>
          <a:ln>
            <a:solidFill>
              <a:srgbClr val="000000"/>
            </a:solidFill>
            <a:miter lim="800000"/>
            <a:headEnd/>
            <a:tailEnd/>
          </a:ln>
        </p:spPr>
        <p:txBody>
          <a:bodyPr/>
          <a:lstStyle/>
          <a:p>
            <a:endParaRPr lang="fr-FR"/>
          </a:p>
        </p:txBody>
      </p:sp>
    </p:spTree>
    <p:extLst>
      <p:ext uri="{BB962C8B-B14F-4D97-AF65-F5344CB8AC3E}">
        <p14:creationId xmlns:p14="http://schemas.microsoft.com/office/powerpoint/2010/main" val="757821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321FB-0009-40F2-91A2-648F586806CC}"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794" name="Rectangle 2"/>
          <p:cNvSpPr>
            <a:spLocks noGrp="1" noRot="1" noChangeAspect="1" noChangeArrowheads="1" noTextEdit="1"/>
          </p:cNvSpPr>
          <p:nvPr>
            <p:ph type="sldImg"/>
          </p:nvPr>
        </p:nvSpPr>
        <p:spPr bwMode="auto">
          <a:xfrm>
            <a:off x="177800" y="733425"/>
            <a:ext cx="6515100" cy="3665538"/>
          </a:xfrm>
          <a:prstGeom prst="rect">
            <a:avLst/>
          </a:prstGeom>
          <a:solidFill>
            <a:srgbClr val="FFFFFF"/>
          </a:solidFill>
          <a:ln>
            <a:solidFill>
              <a:srgbClr val="000000"/>
            </a:solidFill>
            <a:miter lim="800000"/>
            <a:headEnd/>
            <a:tailEnd/>
          </a:ln>
        </p:spPr>
      </p:sp>
      <p:sp>
        <p:nvSpPr>
          <p:cNvPr id="161795" name="Rectangle 3"/>
          <p:cNvSpPr>
            <a:spLocks noGrp="1" noChangeArrowheads="1"/>
          </p:cNvSpPr>
          <p:nvPr>
            <p:ph type="body" idx="1"/>
          </p:nvPr>
        </p:nvSpPr>
        <p:spPr bwMode="auto">
          <a:xfrm>
            <a:off x="687388" y="4643438"/>
            <a:ext cx="5495925" cy="4397375"/>
          </a:xfrm>
          <a:prstGeom prst="rect">
            <a:avLst/>
          </a:prstGeom>
          <a:solidFill>
            <a:srgbClr val="FFFFFF"/>
          </a:solidFill>
          <a:ln>
            <a:solidFill>
              <a:srgbClr val="000000"/>
            </a:solidFill>
            <a:miter lim="800000"/>
            <a:headEnd/>
            <a:tailEnd/>
          </a:ln>
        </p:spPr>
        <p:txBody>
          <a:bodyPr/>
          <a:lstStyle/>
          <a:p>
            <a:endParaRPr lang="fr-FR"/>
          </a:p>
        </p:txBody>
      </p:sp>
    </p:spTree>
    <p:extLst>
      <p:ext uri="{BB962C8B-B14F-4D97-AF65-F5344CB8AC3E}">
        <p14:creationId xmlns:p14="http://schemas.microsoft.com/office/powerpoint/2010/main" val="3526984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7EFD1F-576B-40DB-BE19-F89F80782ADB}"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p:cNvSpPr>
            <a:spLocks noGrp="1" noRot="1" noChangeAspect="1" noChangeArrowheads="1" noTextEdit="1"/>
          </p:cNvSpPr>
          <p:nvPr>
            <p:ph type="sldImg"/>
          </p:nvPr>
        </p:nvSpPr>
        <p:spPr>
          <a:xfrm>
            <a:off x="177800" y="733425"/>
            <a:ext cx="6515100" cy="3665538"/>
          </a:xfrm>
          <a:ln/>
        </p:spPr>
      </p:sp>
      <p:sp>
        <p:nvSpPr>
          <p:cNvPr id="13316"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608739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84E877-FFB7-42BB-99B6-FFB79A097CE1}"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3" name="Rectangle 2"/>
          <p:cNvSpPr>
            <a:spLocks noGrp="1" noRot="1" noChangeAspect="1" noChangeArrowheads="1" noTextEdit="1"/>
          </p:cNvSpPr>
          <p:nvPr>
            <p:ph type="sldImg"/>
          </p:nvPr>
        </p:nvSpPr>
        <p:spPr>
          <a:xfrm>
            <a:off x="177800" y="733425"/>
            <a:ext cx="6515100" cy="3665538"/>
          </a:xfrm>
          <a:ln/>
        </p:spPr>
      </p:sp>
      <p:sp>
        <p:nvSpPr>
          <p:cNvPr id="15364" name="Rectangle 3"/>
          <p:cNvSpPr>
            <a:spLocks noGrp="1" noChangeArrowheads="1"/>
          </p:cNvSpPr>
          <p:nvPr>
            <p:ph type="body" idx="1"/>
          </p:nvPr>
        </p:nvSpPr>
        <p:spPr>
          <a:noFill/>
        </p:spPr>
        <p:txBody>
          <a:bodyPr/>
          <a:lstStyle/>
          <a:p>
            <a:r>
              <a:rPr lang="en-US"/>
              <a:t>Chez les femmes sédentaires, les effets de l’intensité de l’exercice sur l’oxydation des lipides ressemblent sur certains points à ceux obtenus chez les sujets masculins [19, 50]. Ainsi, à faible intensité, la majorité de l’énergie provient des AGL plasmatiques jusqu’au point de croisement de l’utilisation des lipides (ou point d’oxydation maximale des lipides) à partir duquel l’énergie provenant des glucides devient prédominante par rapport à celle provenant des lipides. Au delà de ce point, toute augmentation supplémentaire de l’intensité de l’exercice induit une augmentation de l’utilisation des glucides tandis que l’oxydation des lipides diminue [6]. </a:t>
            </a:r>
          </a:p>
        </p:txBody>
      </p:sp>
    </p:spTree>
    <p:extLst>
      <p:ext uri="{BB962C8B-B14F-4D97-AF65-F5344CB8AC3E}">
        <p14:creationId xmlns:p14="http://schemas.microsoft.com/office/powerpoint/2010/main" val="2679792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C926CD-E37A-4E72-A946-520BC14A4DB7}"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9" name="Rectangle 2"/>
          <p:cNvSpPr>
            <a:spLocks noGrp="1" noRot="1" noChangeAspect="1" noChangeArrowheads="1" noTextEdit="1"/>
          </p:cNvSpPr>
          <p:nvPr>
            <p:ph type="sldImg"/>
          </p:nvPr>
        </p:nvSpPr>
        <p:spPr>
          <a:xfrm>
            <a:off x="177800" y="733425"/>
            <a:ext cx="6515100" cy="3665538"/>
          </a:xfrm>
          <a:ln/>
        </p:spPr>
      </p:sp>
      <p:sp>
        <p:nvSpPr>
          <p:cNvPr id="19460" name="Rectangle 3"/>
          <p:cNvSpPr>
            <a:spLocks noGrp="1" noChangeArrowheads="1"/>
          </p:cNvSpPr>
          <p:nvPr>
            <p:ph type="body" idx="1"/>
          </p:nvPr>
        </p:nvSpPr>
        <p:spPr>
          <a:noFill/>
        </p:spPr>
        <p:txBody>
          <a:bodyPr/>
          <a:lstStyle/>
          <a:p>
            <a:r>
              <a:rPr lang="en-US"/>
              <a:t>Le travail récent de l’équipe de Jeukendrup (Venables </a:t>
            </a:r>
            <a:r>
              <a:rPr lang="en-US" i="1"/>
              <a:t>et al.</a:t>
            </a:r>
            <a:r>
              <a:rPr lang="en-US"/>
              <a:t> 2005) montre néanmoins que l’intensité de l’exercice reste le déterminant principal de l’oxydation des lipides, le sexe expliquant 12% de la variabilité interindividuelle de l’oxydation de lipides au cours de l’exercice. Dans ce travail, 300 hommes et femmes de tout niveau d’entraînement (VO2 max allant de 20 à 80 ml/kg/min) ont réalisé un exercice d’intensité croissante jusqu’à épuisement et l’oxydation des différents substrats a été déterminée par calorimétrie indirecte. A même intensité relative, les femmes ont un taux d’oxydation des lipides plus élevé que les hommes. Elles retardent aussi leur passage aux glucides comme substrat énergétique prédominant quand l’intensité de l’exercice augmente. En d’autres termes, les lipides restent le substrat énergétique prédominant à des intensités d’exercice plus élevées chez la femme que chez l’homme.</a:t>
            </a:r>
            <a:endParaRPr lang="fr-FR"/>
          </a:p>
          <a:p>
            <a:endParaRPr lang="en-US"/>
          </a:p>
        </p:txBody>
      </p:sp>
    </p:spTree>
    <p:extLst>
      <p:ext uri="{BB962C8B-B14F-4D97-AF65-F5344CB8AC3E}">
        <p14:creationId xmlns:p14="http://schemas.microsoft.com/office/powerpoint/2010/main" val="4262887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2E907B0-E6A3-4053-B561-9267C8FDCE99}"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507" name="Rectangle 2"/>
          <p:cNvSpPr>
            <a:spLocks noGrp="1" noRot="1" noChangeAspect="1" noChangeArrowheads="1" noTextEdit="1"/>
          </p:cNvSpPr>
          <p:nvPr>
            <p:ph type="sldImg"/>
          </p:nvPr>
        </p:nvSpPr>
        <p:spPr>
          <a:xfrm>
            <a:off x="177800" y="733425"/>
            <a:ext cx="6515100" cy="3665538"/>
          </a:xfrm>
          <a:ln/>
        </p:spPr>
      </p:sp>
      <p:sp>
        <p:nvSpPr>
          <p:cNvPr id="21508" name="Rectangle 3"/>
          <p:cNvSpPr>
            <a:spLocks noGrp="1" noChangeArrowheads="1"/>
          </p:cNvSpPr>
          <p:nvPr>
            <p:ph type="body" idx="1"/>
          </p:nvPr>
        </p:nvSpPr>
        <p:spPr>
          <a:noFill/>
        </p:spPr>
        <p:txBody>
          <a:bodyPr/>
          <a:lstStyle/>
          <a:p>
            <a:r>
              <a:rPr lang="en-US"/>
              <a:t>Ceci est illustré par le travail suivant.</a:t>
            </a:r>
          </a:p>
        </p:txBody>
      </p:sp>
    </p:spTree>
    <p:extLst>
      <p:ext uri="{BB962C8B-B14F-4D97-AF65-F5344CB8AC3E}">
        <p14:creationId xmlns:p14="http://schemas.microsoft.com/office/powerpoint/2010/main" val="1852999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C02BEB5-5448-4D3C-8AA9-26A9A35DA750}"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5" name="Rectangle 2"/>
          <p:cNvSpPr>
            <a:spLocks noGrp="1" noRot="1" noChangeAspect="1" noChangeArrowheads="1" noTextEdit="1"/>
          </p:cNvSpPr>
          <p:nvPr>
            <p:ph type="sldImg"/>
          </p:nvPr>
        </p:nvSpPr>
        <p:spPr>
          <a:xfrm>
            <a:off x="177800" y="733425"/>
            <a:ext cx="6515100" cy="3665538"/>
          </a:xfrm>
          <a:ln/>
        </p:spPr>
      </p:sp>
      <p:sp>
        <p:nvSpPr>
          <p:cNvPr id="23556"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678022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B023851-DE95-4602-A9E5-F302FD0D0EAD}"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03" name="Rectangle 2"/>
          <p:cNvSpPr>
            <a:spLocks noGrp="1" noRot="1" noChangeAspect="1" noChangeArrowheads="1" noTextEdit="1"/>
          </p:cNvSpPr>
          <p:nvPr>
            <p:ph type="sldImg"/>
          </p:nvPr>
        </p:nvSpPr>
        <p:spPr>
          <a:xfrm>
            <a:off x="177800" y="733425"/>
            <a:ext cx="6515100" cy="3665538"/>
          </a:xfrm>
          <a:ln/>
        </p:spPr>
      </p:sp>
      <p:sp>
        <p:nvSpPr>
          <p:cNvPr id="25604" name="Rectangle 3"/>
          <p:cNvSpPr>
            <a:spLocks noGrp="1" noChangeArrowheads="1"/>
          </p:cNvSpPr>
          <p:nvPr>
            <p:ph type="body" idx="1"/>
          </p:nvPr>
        </p:nvSpPr>
        <p:spPr>
          <a:noFill/>
        </p:spPr>
        <p:txBody>
          <a:bodyPr/>
          <a:lstStyle/>
          <a:p>
            <a:r>
              <a:rPr lang="en-US"/>
              <a:t>Triathlon à niveau national</a:t>
            </a:r>
          </a:p>
          <a:p>
            <a:r>
              <a:rPr lang="en-US"/>
              <a:t>BMI inchangé</a:t>
            </a:r>
          </a:p>
        </p:txBody>
      </p:sp>
    </p:spTree>
    <p:extLst>
      <p:ext uri="{BB962C8B-B14F-4D97-AF65-F5344CB8AC3E}">
        <p14:creationId xmlns:p14="http://schemas.microsoft.com/office/powerpoint/2010/main" val="297917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CC1399-37EE-4337-A654-31FFFE2E7494}"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26" name="Rectangle 2"/>
          <p:cNvSpPr>
            <a:spLocks noGrp="1" noRot="1" noChangeAspect="1" noChangeArrowheads="1" noTextEdit="1"/>
          </p:cNvSpPr>
          <p:nvPr>
            <p:ph type="sldImg"/>
          </p:nvPr>
        </p:nvSpPr>
        <p:spPr>
          <a:xfrm>
            <a:off x="177800" y="733425"/>
            <a:ext cx="6515100" cy="3665538"/>
          </a:xfrm>
          <a:ln/>
        </p:spPr>
      </p:sp>
      <p:sp>
        <p:nvSpPr>
          <p:cNvPr id="10342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89774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CD49C9-B8AB-4E79-B91F-F0BEC21385E2}"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7651" name="Rectangle 2"/>
          <p:cNvSpPr>
            <a:spLocks noGrp="1" noRot="1" noChangeAspect="1" noChangeArrowheads="1" noTextEdit="1"/>
          </p:cNvSpPr>
          <p:nvPr>
            <p:ph type="sldImg"/>
          </p:nvPr>
        </p:nvSpPr>
        <p:spPr>
          <a:xfrm>
            <a:off x="177800" y="733425"/>
            <a:ext cx="6515100" cy="3665538"/>
          </a:xfrm>
          <a:ln/>
        </p:spPr>
      </p:sp>
      <p:sp>
        <p:nvSpPr>
          <p:cNvPr id="27652" name="Rectangle 3"/>
          <p:cNvSpPr>
            <a:spLocks noGrp="1" noChangeArrowheads="1"/>
          </p:cNvSpPr>
          <p:nvPr>
            <p:ph type="body" idx="1"/>
          </p:nvPr>
        </p:nvSpPr>
        <p:spPr>
          <a:noFill/>
        </p:spPr>
        <p:txBody>
          <a:bodyPr/>
          <a:lstStyle/>
          <a:p>
            <a:r>
              <a:rPr lang="en-US"/>
              <a:t>Ainsi, le travail de Tarnopolsky </a:t>
            </a:r>
            <a:r>
              <a:rPr lang="en-US" i="1"/>
              <a:t>et al</a:t>
            </a:r>
            <a:r>
              <a:rPr lang="en-US"/>
              <a:t>. (1990) confirme les différences entre les sexes déjà mises en évidence chez les sujets non entraînés. Six hommes et six femmes, de même niveau d’entraînement en endurance (VO2 max en ml/min supérieur chez les sujets masculins mais identique dans les deux sexes quand il est rapporté au kg de masse maigre), ont réalisé une course de 15,5 km sur tapis roulant à 65% VO2 max (durée de course : 90-101 min). L’apport alimentaire a été standardisé dans les jours précédant le test. Les résultats montrent que les femmes utilisent moins de glucides et plus de lipides que des hommes de même niveau d’entraînement (QR moyen pendant l’exercice : 0.87 chez les femmes et 0.93 chez les hommes ; lipides oxydés : 27 </a:t>
            </a:r>
            <a:r>
              <a:rPr lang="en-US" i="1"/>
              <a:t>vs</a:t>
            </a:r>
            <a:r>
              <a:rPr lang="en-US"/>
              <a:t> 48g et glucides oxydés : 240 </a:t>
            </a:r>
            <a:r>
              <a:rPr lang="en-US" i="1"/>
              <a:t>vs</a:t>
            </a:r>
            <a:r>
              <a:rPr lang="en-US"/>
              <a:t> 137g, hommes </a:t>
            </a:r>
            <a:r>
              <a:rPr lang="en-US" i="1"/>
              <a:t>vs</a:t>
            </a:r>
            <a:r>
              <a:rPr lang="en-US"/>
              <a:t> femmes). De ce fait, les femmes économisent plus leur glycogène musculaire (l’utilisation de glycogène est plus élevée de 25% chez les hommes), ce qui suggère que si les sujets avaient continué l’exercice jusqu’à épuisement, les sujets masculins auraient probablement épuisé plus rapidement leurs réserves de glycogène. Ces résultats confirment la prédisposition naturelle des femmes pour les exercices en endurance en consommant plus de lipides et donc en épargnant plus leurs réserves de glycogène que les sujets masculins lors d’exercices d’intensité moyenne.</a:t>
            </a:r>
          </a:p>
        </p:txBody>
      </p:sp>
    </p:spTree>
    <p:extLst>
      <p:ext uri="{BB962C8B-B14F-4D97-AF65-F5344CB8AC3E}">
        <p14:creationId xmlns:p14="http://schemas.microsoft.com/office/powerpoint/2010/main" val="2613174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E97A815-9B49-4422-A721-6B9BE0CDB154}"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699" name="Rectangle 2"/>
          <p:cNvSpPr>
            <a:spLocks noGrp="1" noRot="1" noChangeAspect="1" noChangeArrowheads="1" noTextEdit="1"/>
          </p:cNvSpPr>
          <p:nvPr>
            <p:ph type="sldImg"/>
          </p:nvPr>
        </p:nvSpPr>
        <p:spPr>
          <a:xfrm>
            <a:off x="177800" y="733425"/>
            <a:ext cx="6515100" cy="3665538"/>
          </a:xfrm>
          <a:ln/>
        </p:spPr>
      </p:sp>
      <p:sp>
        <p:nvSpPr>
          <p:cNvPr id="29700"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619214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2E0C4C-09CB-4CB4-8ED5-51B7D2E31C69}"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1747" name="Rectangle 2"/>
          <p:cNvSpPr>
            <a:spLocks noGrp="1" noRot="1" noChangeAspect="1" noChangeArrowheads="1" noTextEdit="1"/>
          </p:cNvSpPr>
          <p:nvPr>
            <p:ph type="sldImg"/>
          </p:nvPr>
        </p:nvSpPr>
        <p:spPr>
          <a:xfrm>
            <a:off x="177800" y="733425"/>
            <a:ext cx="6515100" cy="3665538"/>
          </a:xfrm>
          <a:ln/>
        </p:spPr>
      </p:sp>
      <p:sp>
        <p:nvSpPr>
          <p:cNvPr id="31748" name="Rectangle 3"/>
          <p:cNvSpPr>
            <a:spLocks noGrp="1" noChangeArrowheads="1"/>
          </p:cNvSpPr>
          <p:nvPr>
            <p:ph type="body" idx="1"/>
          </p:nvPr>
        </p:nvSpPr>
        <p:spPr>
          <a:noFill/>
        </p:spPr>
        <p:txBody>
          <a:bodyPr/>
          <a:lstStyle/>
          <a:p>
            <a:r>
              <a:rPr lang="en-US"/>
              <a:t> Les femmes dégradent plus de TG intra-musculaires pendant l’exercice (biopsies musculaires), alors que les hommes ne les utilisent pas. Ceci est intéressant car le muscle squelettique contient  ~300 mmol de TG, ce qui représente une énergie potentielle de 2500 kcal [17]. D’autre part, l’utilisation des TG intramusculaires pendant l’exercice est particulièrement efficace car elle ne requiert pas la mobilisation de moyens de transport depuis un site extra-musculaire, les TG intramusculaires étant à côté de leur site d’oxydation (les mitochondries musculaires). </a:t>
            </a:r>
          </a:p>
        </p:txBody>
      </p:sp>
    </p:spTree>
    <p:extLst>
      <p:ext uri="{BB962C8B-B14F-4D97-AF65-F5344CB8AC3E}">
        <p14:creationId xmlns:p14="http://schemas.microsoft.com/office/powerpoint/2010/main" val="276329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727743-128E-4954-A3B2-66482842BA75}"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3795" name="Rectangle 2"/>
          <p:cNvSpPr>
            <a:spLocks noGrp="1" noRot="1" noChangeAspect="1" noChangeArrowheads="1" noTextEdit="1"/>
          </p:cNvSpPr>
          <p:nvPr>
            <p:ph type="sldImg"/>
          </p:nvPr>
        </p:nvSpPr>
        <p:spPr>
          <a:xfrm>
            <a:off x="177800" y="733425"/>
            <a:ext cx="6515100" cy="3665538"/>
          </a:xfrm>
          <a:ln/>
        </p:spPr>
      </p:sp>
      <p:sp>
        <p:nvSpPr>
          <p:cNvPr id="33796" name="Rectangle 3"/>
          <p:cNvSpPr>
            <a:spLocks noGrp="1" noChangeArrowheads="1"/>
          </p:cNvSpPr>
          <p:nvPr>
            <p:ph type="body" idx="1"/>
          </p:nvPr>
        </p:nvSpPr>
        <p:spPr>
          <a:noFill/>
        </p:spPr>
        <p:txBody>
          <a:bodyPr/>
          <a:lstStyle/>
          <a:p>
            <a:r>
              <a:rPr lang="en-US"/>
              <a:t>Les hormones sexuelles sont aussi impliquées. En effet, les différences de composition corporelle apparaissent au moment de la puberté. Et les estrogènes, en plus de leur rôle adipogénique favorisant la prolifération des adipocytes seraient aussi lipolytiques, augmentant ainsi la biodisponibilité des acides gras libres.  Par contre, les variations de concentrations d’estrogènes et de progestérone survenant au cours d’un cycle menstruel normal (phase folliculaire </a:t>
            </a:r>
            <a:r>
              <a:rPr lang="en-US" i="1"/>
              <a:t>vs</a:t>
            </a:r>
            <a:r>
              <a:rPr lang="en-US"/>
              <a:t> phase lutéale) ne semblent pas être d’amplitude suffisante pour affecter significativement les flux et l’oxydation des glucides et lipides au repos et à l’exercice.</a:t>
            </a:r>
          </a:p>
        </p:txBody>
      </p:sp>
    </p:spTree>
    <p:extLst>
      <p:ext uri="{BB962C8B-B14F-4D97-AF65-F5344CB8AC3E}">
        <p14:creationId xmlns:p14="http://schemas.microsoft.com/office/powerpoint/2010/main" val="3962873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412863-74AB-4694-9352-C90BBCCD683C}"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5843" name="Rectangle 2"/>
          <p:cNvSpPr>
            <a:spLocks noGrp="1" noRot="1" noChangeAspect="1" noChangeArrowheads="1" noTextEdit="1"/>
          </p:cNvSpPr>
          <p:nvPr>
            <p:ph type="sldImg"/>
          </p:nvPr>
        </p:nvSpPr>
        <p:spPr>
          <a:xfrm>
            <a:off x="177800" y="733425"/>
            <a:ext cx="6515100" cy="3665538"/>
          </a:xfrm>
          <a:ln/>
        </p:spPr>
      </p:sp>
      <p:sp>
        <p:nvSpPr>
          <p:cNvPr id="35844" name="Rectangle 3"/>
          <p:cNvSpPr>
            <a:spLocks noGrp="1" noChangeArrowheads="1"/>
          </p:cNvSpPr>
          <p:nvPr>
            <p:ph type="body" idx="1"/>
          </p:nvPr>
        </p:nvSpPr>
        <p:spPr>
          <a:noFill/>
        </p:spPr>
        <p:txBody>
          <a:bodyPr/>
          <a:lstStyle/>
          <a:p>
            <a:r>
              <a:rPr lang="fr-FR"/>
              <a:t>Au total, l’analyse de la littérature  permet de tirer quelques conclusions sur la spécificité des relations entre lipides et exercice musculaire chez la femme de poids normal. L’entraînement en endurance diminue la masse grasse mais avec un effet moindre chez la femme. De plus la hiérarchie de mobilisation du tissu adipeux diffère entre les sexes. En effet,</a:t>
            </a:r>
          </a:p>
          <a:p>
            <a:r>
              <a:rPr lang="fr-FR"/>
              <a:t>le tissu adipeux fémoro-glutéal est résistant à la mobilisation dans les deux sexes, avec une résistance plus importante chez la femme, même après entraînement en endurance. A l’inverse, le dépôt abdominal sous-cutané présente une plus grande adaptation à l’entraînement régulier que la région du tissu adipeux fémoral et sa lipolyse est plus élevée après entraînement chez la femme que chez les sujets masculins. Une fois mobilisés à partir des différents dépôts adipeux, les AG seraient oxydés par le muscle squelettique de façon plus importante chez la femme au cours d’exercices d’intensité modérée. Enfin, les sources de lipides varient avec une plus forte mobilisation et oxydation des TG intramusculaires chez la femme entraînée.</a:t>
            </a:r>
            <a:endParaRPr lang="en-US"/>
          </a:p>
        </p:txBody>
      </p:sp>
    </p:spTree>
    <p:extLst>
      <p:ext uri="{BB962C8B-B14F-4D97-AF65-F5344CB8AC3E}">
        <p14:creationId xmlns:p14="http://schemas.microsoft.com/office/powerpoint/2010/main" val="4269569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865A37-0B1C-4C4B-B37D-11C39FB8551A}"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939" name="Rectangle 2"/>
          <p:cNvSpPr>
            <a:spLocks noGrp="1" noRot="1" noChangeAspect="1" noChangeArrowheads="1" noTextEdit="1"/>
          </p:cNvSpPr>
          <p:nvPr>
            <p:ph type="sldImg"/>
          </p:nvPr>
        </p:nvSpPr>
        <p:spPr>
          <a:xfrm>
            <a:off x="177800" y="733425"/>
            <a:ext cx="6515100" cy="3665538"/>
          </a:xfrm>
          <a:ln/>
        </p:spPr>
      </p:sp>
      <p:sp>
        <p:nvSpPr>
          <p:cNvPr id="39940"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238527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12A183-85EC-4F65-9B61-31FA3A5D4A4E}"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1987" name="Rectangle 2"/>
          <p:cNvSpPr>
            <a:spLocks noGrp="1" noRot="1" noChangeAspect="1" noChangeArrowheads="1" noTextEdit="1"/>
          </p:cNvSpPr>
          <p:nvPr>
            <p:ph type="sldImg"/>
          </p:nvPr>
        </p:nvSpPr>
        <p:spPr>
          <a:xfrm>
            <a:off x="177800" y="733425"/>
            <a:ext cx="6515100" cy="3665538"/>
          </a:xfrm>
          <a:ln/>
        </p:spPr>
      </p:sp>
      <p:sp>
        <p:nvSpPr>
          <p:cNvPr id="41988" name="Rectangle 3"/>
          <p:cNvSpPr>
            <a:spLocks noGrp="1" noChangeArrowheads="1"/>
          </p:cNvSpPr>
          <p:nvPr>
            <p:ph type="body" idx="1"/>
          </p:nvPr>
        </p:nvSpPr>
        <p:spPr>
          <a:noFill/>
        </p:spPr>
        <p:txBody>
          <a:bodyPr/>
          <a:lstStyle/>
          <a:p>
            <a:pPr>
              <a:lnSpc>
                <a:spcPct val="90000"/>
              </a:lnSpc>
            </a:pPr>
            <a:r>
              <a:rPr lang="en-US"/>
              <a:t>Cette sensibilité différente aux effets de l’entraînement selon la localisation du tissu adipeux et selon le sexe est illustrée par le travail de Nindl </a:t>
            </a:r>
            <a:r>
              <a:rPr lang="en-US" i="1"/>
              <a:t>et al</a:t>
            </a:r>
            <a:r>
              <a:rPr lang="en-US"/>
              <a:t>. [46] montrant que si dans les deux sexes la masse grasse diminue après entraînement, la hiérarchie de mobilisation des différents dépôts adipeux varie en fonction du sexe. Dans ce travail, la quantification régionale du tissu adipeux a été obtenue par absorptiométrie biphotonique et par IRM. Trente et une femmes </a:t>
            </a:r>
            <a:r>
              <a:rPr lang="fr-FR"/>
              <a:t>(~35% de masse grasse) </a:t>
            </a:r>
            <a:r>
              <a:rPr lang="en-US"/>
              <a:t>ont bénéficié d’un programme de 24 semaines d‘entraînement (</a:t>
            </a:r>
            <a:r>
              <a:rPr lang="fr-FR"/>
              <a:t>1,5h/j, 5j/sem</a:t>
            </a:r>
            <a:r>
              <a:rPr lang="en-US"/>
              <a:t>) qui associait endurance et résistance. </a:t>
            </a:r>
            <a:r>
              <a:rPr lang="fr-FR"/>
              <a:t>A l’issue des 24 semaines, la perte de poids totale était de 1.7 kg. Elle s’accompagnait d’une augmentation de la masse musculaire totale (~+1kg) et d’une diminution de la masse grasse totale de -2.6 kg. La diminution de masse grasse se situait surtout au niveau des bras (-31%, sans gain de masse musculaire) et le gain de masse musculaire au niveau des jambes (+5.5%, sans perte de masse grasse). Ces résultats paraissent d’autant plus surprenants que les jambes contiennent 8.2 kg de masse grasse représentant 34% de la masse grasse totale et qu’il n’y a eu aucune mobilisation des réserves adipeuses à partir de cette région. Mais ils confirment les données antérieures montrant une résistance à la mobilisation et à l’utilsation des lipides du tissu adipeux fémoral chez la femme. En tenant compte des résultats d’une précédente étude réalisée chez des sujets masculins dans les mêmes conditions </a:t>
            </a:r>
            <a:r>
              <a:rPr lang="en-US"/>
              <a:t>[45]</a:t>
            </a:r>
            <a:r>
              <a:rPr lang="fr-FR"/>
              <a:t>, les auteurs proposent une hiérarchie de mobilisation du tissu adipeux, différente selon le sexe :</a:t>
            </a:r>
          </a:p>
          <a:p>
            <a:pPr>
              <a:lnSpc>
                <a:spcPct val="90000"/>
              </a:lnSpc>
            </a:pPr>
            <a:r>
              <a:rPr lang="fr-FR"/>
              <a:t>homme : abdomen-tronc &gt; bras &gt; jambes</a:t>
            </a:r>
          </a:p>
          <a:p>
            <a:pPr>
              <a:lnSpc>
                <a:spcPct val="90000"/>
              </a:lnSpc>
            </a:pPr>
            <a:r>
              <a:rPr lang="fr-FR"/>
              <a:t>femme : bras &gt; tronc &gt; jambes.</a:t>
            </a:r>
            <a:endParaRPr lang="en-US"/>
          </a:p>
        </p:txBody>
      </p:sp>
    </p:spTree>
    <p:extLst>
      <p:ext uri="{BB962C8B-B14F-4D97-AF65-F5344CB8AC3E}">
        <p14:creationId xmlns:p14="http://schemas.microsoft.com/office/powerpoint/2010/main" val="2151916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38BB2B-79C5-4ECE-9CD1-B419B821A765}"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35" name="Rectangle 2"/>
          <p:cNvSpPr>
            <a:spLocks noGrp="1" noRot="1" noChangeAspect="1" noChangeArrowheads="1" noTextEdit="1"/>
          </p:cNvSpPr>
          <p:nvPr>
            <p:ph type="sldImg"/>
          </p:nvPr>
        </p:nvSpPr>
        <p:spPr>
          <a:xfrm>
            <a:off x="177800" y="733425"/>
            <a:ext cx="6515100" cy="3665538"/>
          </a:xfrm>
          <a:ln/>
        </p:spPr>
      </p:sp>
      <p:sp>
        <p:nvSpPr>
          <p:cNvPr id="44036"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64711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04ABC1-551C-411B-952F-7B9F3CFB1E4A}"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1683" name="Rectangle 2"/>
          <p:cNvSpPr>
            <a:spLocks noGrp="1" noRot="1" noChangeAspect="1" noChangeArrowheads="1" noTextEdit="1"/>
          </p:cNvSpPr>
          <p:nvPr>
            <p:ph type="sldImg"/>
          </p:nvPr>
        </p:nvSpPr>
        <p:spPr>
          <a:xfrm>
            <a:off x="177800" y="733425"/>
            <a:ext cx="6515100" cy="3665538"/>
          </a:xfrm>
          <a:ln/>
        </p:spPr>
      </p:sp>
      <p:sp>
        <p:nvSpPr>
          <p:cNvPr id="7168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878692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2B2EF-05AF-4677-8A4F-18A80680E6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7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697FC5-91F8-419E-B44F-A1EF9CB01EB5}"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4" name="Rectangle 2"/>
          <p:cNvSpPr>
            <a:spLocks noGrp="1" noRot="1" noChangeAspect="1" noChangeArrowheads="1" noTextEdit="1"/>
          </p:cNvSpPr>
          <p:nvPr>
            <p:ph type="sldImg"/>
          </p:nvPr>
        </p:nvSpPr>
        <p:spPr>
          <a:xfrm>
            <a:off x="177800" y="733425"/>
            <a:ext cx="6515100" cy="3665538"/>
          </a:xfrm>
          <a:ln/>
        </p:spPr>
      </p:sp>
      <p:sp>
        <p:nvSpPr>
          <p:cNvPr id="10547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390280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defRPr>
            </a:lvl1pPr>
            <a:lvl2pPr marL="742950" indent="-285750" defTabSz="966788" eaLnBrk="0" hangingPunct="0">
              <a:defRPr sz="2400">
                <a:solidFill>
                  <a:schemeClr val="tx1"/>
                </a:solidFill>
                <a:latin typeface="Times New Roman" panose="02020603050405020304" pitchFamily="18" charset="0"/>
              </a:defRPr>
            </a:lvl2pPr>
            <a:lvl3pPr marL="1143000" indent="-228600" defTabSz="966788" eaLnBrk="0" hangingPunct="0">
              <a:defRPr sz="2400">
                <a:solidFill>
                  <a:schemeClr val="tx1"/>
                </a:solidFill>
                <a:latin typeface="Times New Roman" panose="02020603050405020304" pitchFamily="18" charset="0"/>
              </a:defRPr>
            </a:lvl3pPr>
            <a:lvl4pPr marL="1600200" indent="-228600" defTabSz="966788" eaLnBrk="0" hangingPunct="0">
              <a:defRPr sz="2400">
                <a:solidFill>
                  <a:schemeClr val="tx1"/>
                </a:solidFill>
                <a:latin typeface="Times New Roman" panose="02020603050405020304" pitchFamily="18" charset="0"/>
              </a:defRPr>
            </a:lvl4pPr>
            <a:lvl5pPr marL="2057400" indent="-228600" defTabSz="966788" eaLnBrk="0" hangingPunct="0">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02FF300E-1FCE-4556-82AF-1C781FBA8C0B}" type="slidenum">
              <a:rPr kumimoji="0" lang="en-US" sz="1000" b="0" i="0" u="none" strike="noStrike" kern="1200" cap="none" spc="0" normalizeH="0" baseline="0" noProof="0">
                <a:ln>
                  <a:noFill/>
                </a:ln>
                <a:solidFill>
                  <a:srgbClr val="717610"/>
                </a:solidFill>
                <a:effectLst/>
                <a:uLnTx/>
                <a:uFillTx/>
                <a:latin typeface="Univers" panose="020B0603020202030204" pitchFamily="34"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70</a:t>
            </a:fld>
            <a:endParaRPr kumimoji="0" lang="en-US" sz="1000" b="0" i="0" u="none" strike="noStrike" kern="1200" cap="none" spc="0" normalizeH="0" baseline="0" noProof="0">
              <a:ln>
                <a:noFill/>
              </a:ln>
              <a:solidFill>
                <a:srgbClr val="717610"/>
              </a:solidFill>
              <a:effectLst/>
              <a:uLnTx/>
              <a:uFillTx/>
              <a:latin typeface="Univers" panose="020B0603020202030204" pitchFamily="34" charset="0"/>
              <a:ea typeface="+mn-ea"/>
              <a:cs typeface="+mn-cs"/>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752475" y="4416425"/>
            <a:ext cx="53752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dirty="0"/>
              <a:t>Les œstrogènes sont maintenant reconnus comme ayant de multiples sites d’action qui peuvent avoir une répercussion sur la physiologie, la santé et la qualité de vie.</a:t>
            </a:r>
            <a:endParaRPr lang="en-CA" dirty="0"/>
          </a:p>
          <a:p>
            <a:pPr eaLnBrk="1" hangingPunct="1"/>
            <a:r>
              <a:rPr lang="fr-CA" dirty="0"/>
              <a:t>La répercussions de la perte d’œstrogènes sur les multiples organes cibles.</a:t>
            </a:r>
            <a:endParaRPr lang="en-US" dirty="0"/>
          </a:p>
        </p:txBody>
      </p:sp>
    </p:spTree>
    <p:extLst>
      <p:ext uri="{BB962C8B-B14F-4D97-AF65-F5344CB8AC3E}">
        <p14:creationId xmlns:p14="http://schemas.microsoft.com/office/powerpoint/2010/main" val="2659796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il est vrai qu’avec la ménopause, l’ostéoporose augmente ainsi que le risque de cancer du sein et de maladies cardio-vasculaires, la surcharge pondérale, le diabète de type 2, alors que, justement, l’activité physique prévient les conséquences vitales de la ménopause et du vieillissement (notions qui ne sont pas faciles à déterminer) et améliore ces grands fléaux. L’activité physique n’empêche pas de devenir vieux mais ralentit le vieillissement. L’activité physique n’empêche pas d’être ménopausée mais cela en modifie les conséquences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2B2EF-05AF-4677-8A4F-18A80680E6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367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600" dirty="0"/>
              <a:t>Les conséquences de l'aménorrhée chez la sportive sont celles de l'</a:t>
            </a:r>
            <a:r>
              <a:rPr lang="fr-FR" sz="1600" dirty="0" err="1"/>
              <a:t>hypoestrogénie</a:t>
            </a:r>
            <a:r>
              <a:rPr lang="fr-FR" sz="1600" dirty="0"/>
              <a:t> associée à la balance énergétique négative. L’aménorrhée fonctionnelle avec effondrement de l’</a:t>
            </a:r>
            <a:r>
              <a:rPr lang="fr-FR" sz="1600" dirty="0" err="1"/>
              <a:t>estradiolémie</a:t>
            </a:r>
            <a:r>
              <a:rPr lang="fr-FR" sz="1600" dirty="0"/>
              <a:t> et absence de développement folliculaire s’accompagne d’une anovulation. Un retour des cycles ovulatoires a lieu soit après rétablissement des réserves énergétiques (prise de poids de 1 à 2 kg en moyenne), ou à l’arrêt de l’entraînement.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2B2EF-05AF-4677-8A4F-18A80680E6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0976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6D7227-A633-41B0-9691-CAD00B14279B}"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6083" name="Rectangle 2"/>
          <p:cNvSpPr>
            <a:spLocks noGrp="1" noRot="1" noChangeAspect="1" noChangeArrowheads="1" noTextEdit="1"/>
          </p:cNvSpPr>
          <p:nvPr>
            <p:ph type="sldImg"/>
          </p:nvPr>
        </p:nvSpPr>
        <p:spPr>
          <a:xfrm>
            <a:off x="177800" y="733425"/>
            <a:ext cx="6515100" cy="3665538"/>
          </a:xfrm>
          <a:ln/>
        </p:spPr>
      </p:sp>
      <p:sp>
        <p:nvSpPr>
          <p:cNvPr id="4608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785830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le risque thrombotique en augmentant la fibrinolyse (baisse de l’inhibiteur du plasminogène). Cela diminue aussi le risque thrombotique par un effet sur la cinétique circulatoire.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2B2EF-05AF-4677-8A4F-18A80680E6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34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DCE31-1383-4B3E-A22D-37A378600755}"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46" name="Rectangle 2"/>
          <p:cNvSpPr>
            <a:spLocks noGrp="1" noRot="1" noChangeAspect="1" noChangeArrowheads="1" noTextEdit="1"/>
          </p:cNvSpPr>
          <p:nvPr>
            <p:ph type="sldImg"/>
          </p:nvPr>
        </p:nvSpPr>
        <p:spPr>
          <a:xfrm>
            <a:off x="177800" y="733425"/>
            <a:ext cx="6515100" cy="3665538"/>
          </a:xfrm>
          <a:ln/>
        </p:spPr>
      </p:sp>
      <p:sp>
        <p:nvSpPr>
          <p:cNvPr id="10854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257642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724FF-BADB-4C3E-92A3-06B08C4699FB}"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14" name="Rectangle 2"/>
          <p:cNvSpPr>
            <a:spLocks noGrp="1" noRot="1" noChangeAspect="1" noChangeArrowheads="1" noTextEdit="1"/>
          </p:cNvSpPr>
          <p:nvPr>
            <p:ph type="sldImg"/>
          </p:nvPr>
        </p:nvSpPr>
        <p:spPr>
          <a:xfrm>
            <a:off x="177800" y="733425"/>
            <a:ext cx="6515100" cy="3665538"/>
          </a:xfrm>
          <a:ln/>
        </p:spPr>
      </p:sp>
      <p:sp>
        <p:nvSpPr>
          <p:cNvPr id="9011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987870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41642-3705-4B54-AE71-FD1185817E6A}"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10" name="Rectangle 2"/>
          <p:cNvSpPr>
            <a:spLocks noGrp="1" noRot="1" noChangeAspect="1" noChangeArrowheads="1" noTextEdit="1"/>
          </p:cNvSpPr>
          <p:nvPr>
            <p:ph type="sldImg"/>
          </p:nvPr>
        </p:nvSpPr>
        <p:spPr>
          <a:xfrm>
            <a:off x="177800" y="733425"/>
            <a:ext cx="6515100" cy="3665538"/>
          </a:xfrm>
          <a:ln/>
        </p:spPr>
      </p:sp>
      <p:sp>
        <p:nvSpPr>
          <p:cNvPr id="9421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25061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3B5AD-DD41-4D6C-A30D-D090E80C03DB}"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234" name="Rectangle 2"/>
          <p:cNvSpPr>
            <a:spLocks noGrp="1" noRot="1" noChangeAspect="1" noChangeArrowheads="1" noTextEdit="1"/>
          </p:cNvSpPr>
          <p:nvPr>
            <p:ph type="sldImg"/>
          </p:nvPr>
        </p:nvSpPr>
        <p:spPr>
          <a:xfrm>
            <a:off x="177800" y="733425"/>
            <a:ext cx="6515100" cy="3665538"/>
          </a:xfrm>
          <a:ln/>
        </p:spPr>
      </p:sp>
      <p:sp>
        <p:nvSpPr>
          <p:cNvPr id="9523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771411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04040-07AA-4EEB-8139-1FCDE226780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42" name="Rectangle 2"/>
          <p:cNvSpPr>
            <a:spLocks noGrp="1" noRot="1" noChangeAspect="1" noChangeArrowheads="1" noTextEdit="1"/>
          </p:cNvSpPr>
          <p:nvPr>
            <p:ph type="sldImg"/>
          </p:nvPr>
        </p:nvSpPr>
        <p:spPr>
          <a:xfrm>
            <a:off x="177800" y="733425"/>
            <a:ext cx="6515100" cy="3665538"/>
          </a:xfrm>
          <a:ln/>
        </p:spPr>
      </p:sp>
      <p:sp>
        <p:nvSpPr>
          <p:cNvPr id="1126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129376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E431F2-634E-4EAB-AE59-FDCB177C424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9D28CB7-C3A7-4288-B963-9D30D37EEB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BB388FF-6D39-456A-9C7B-A01B92F06138}"/>
              </a:ext>
            </a:extLst>
          </p:cNvPr>
          <p:cNvSpPr>
            <a:spLocks noGrp="1"/>
          </p:cNvSpPr>
          <p:nvPr>
            <p:ph type="dt" sz="half" idx="10"/>
          </p:nvPr>
        </p:nvSpPr>
        <p:spPr/>
        <p:txBody>
          <a:bodyPr/>
          <a:lstStyle/>
          <a:p>
            <a:fld id="{725BF4B4-1AB3-43BE-B461-6CC887755F99}" type="datetimeFigureOut">
              <a:rPr lang="fr-FR" smtClean="0"/>
              <a:t>02/05/2019</a:t>
            </a:fld>
            <a:endParaRPr lang="fr-FR"/>
          </a:p>
        </p:txBody>
      </p:sp>
      <p:sp>
        <p:nvSpPr>
          <p:cNvPr id="5" name="Espace réservé du pied de page 4">
            <a:extLst>
              <a:ext uri="{FF2B5EF4-FFF2-40B4-BE49-F238E27FC236}">
                <a16:creationId xmlns:a16="http://schemas.microsoft.com/office/drawing/2014/main" id="{A3D0B3CA-8A5A-4343-8738-2DC6F5B70A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178B24-81D0-4A9D-BAD2-9E5943D5ABD7}"/>
              </a:ext>
            </a:extLst>
          </p:cNvPr>
          <p:cNvSpPr>
            <a:spLocks noGrp="1"/>
          </p:cNvSpPr>
          <p:nvPr>
            <p:ph type="sldNum" sz="quarter" idx="12"/>
          </p:nvPr>
        </p:nvSpPr>
        <p:spPr/>
        <p:txBody>
          <a:bodyPr/>
          <a:lstStyle/>
          <a:p>
            <a:fld id="{2739A413-5656-4D4D-A819-C314919B706A}" type="slidenum">
              <a:rPr lang="fr-FR" smtClean="0"/>
              <a:t>‹N°›</a:t>
            </a:fld>
            <a:endParaRPr lang="fr-FR"/>
          </a:p>
        </p:txBody>
      </p:sp>
    </p:spTree>
    <p:extLst>
      <p:ext uri="{BB962C8B-B14F-4D97-AF65-F5344CB8AC3E}">
        <p14:creationId xmlns:p14="http://schemas.microsoft.com/office/powerpoint/2010/main" val="204084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7AB5C6-1A46-4313-80A9-B3D7DC62D09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0B18E15-3A7A-40D7-B33C-D752EE3BA3E0}"/>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763145-6CE5-4FA9-9D7E-39C80A00297D}"/>
              </a:ext>
            </a:extLst>
          </p:cNvPr>
          <p:cNvSpPr>
            <a:spLocks noGrp="1"/>
          </p:cNvSpPr>
          <p:nvPr>
            <p:ph type="dt" sz="half" idx="10"/>
          </p:nvPr>
        </p:nvSpPr>
        <p:spPr/>
        <p:txBody>
          <a:bodyPr/>
          <a:lstStyle/>
          <a:p>
            <a:fld id="{725BF4B4-1AB3-43BE-B461-6CC887755F99}" type="datetimeFigureOut">
              <a:rPr lang="fr-FR" smtClean="0"/>
              <a:t>02/05/2019</a:t>
            </a:fld>
            <a:endParaRPr lang="fr-FR"/>
          </a:p>
        </p:txBody>
      </p:sp>
      <p:sp>
        <p:nvSpPr>
          <p:cNvPr id="5" name="Espace réservé du pied de page 4">
            <a:extLst>
              <a:ext uri="{FF2B5EF4-FFF2-40B4-BE49-F238E27FC236}">
                <a16:creationId xmlns:a16="http://schemas.microsoft.com/office/drawing/2014/main" id="{E779F430-8882-4445-869E-C46D9398F5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4D9AC0-FA65-4AD6-BCDB-87FD7992C9E4}"/>
              </a:ext>
            </a:extLst>
          </p:cNvPr>
          <p:cNvSpPr>
            <a:spLocks noGrp="1"/>
          </p:cNvSpPr>
          <p:nvPr>
            <p:ph type="sldNum" sz="quarter" idx="12"/>
          </p:nvPr>
        </p:nvSpPr>
        <p:spPr/>
        <p:txBody>
          <a:bodyPr/>
          <a:lstStyle/>
          <a:p>
            <a:fld id="{2739A413-5656-4D4D-A819-C314919B706A}" type="slidenum">
              <a:rPr lang="fr-FR" smtClean="0"/>
              <a:t>‹N°›</a:t>
            </a:fld>
            <a:endParaRPr lang="fr-FR"/>
          </a:p>
        </p:txBody>
      </p:sp>
    </p:spTree>
    <p:extLst>
      <p:ext uri="{BB962C8B-B14F-4D97-AF65-F5344CB8AC3E}">
        <p14:creationId xmlns:p14="http://schemas.microsoft.com/office/powerpoint/2010/main" val="2669686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5F50218-A9E9-409F-8889-3DCD6E54789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E8BB157-34BB-4AAE-B193-A8C5C19AB8C5}"/>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2F409F-3107-4881-A54D-BF981AE962EF}"/>
              </a:ext>
            </a:extLst>
          </p:cNvPr>
          <p:cNvSpPr>
            <a:spLocks noGrp="1"/>
          </p:cNvSpPr>
          <p:nvPr>
            <p:ph type="dt" sz="half" idx="10"/>
          </p:nvPr>
        </p:nvSpPr>
        <p:spPr/>
        <p:txBody>
          <a:bodyPr/>
          <a:lstStyle/>
          <a:p>
            <a:fld id="{725BF4B4-1AB3-43BE-B461-6CC887755F99}" type="datetimeFigureOut">
              <a:rPr lang="fr-FR" smtClean="0"/>
              <a:t>02/05/2019</a:t>
            </a:fld>
            <a:endParaRPr lang="fr-FR"/>
          </a:p>
        </p:txBody>
      </p:sp>
      <p:sp>
        <p:nvSpPr>
          <p:cNvPr id="5" name="Espace réservé du pied de page 4">
            <a:extLst>
              <a:ext uri="{FF2B5EF4-FFF2-40B4-BE49-F238E27FC236}">
                <a16:creationId xmlns:a16="http://schemas.microsoft.com/office/drawing/2014/main" id="{254171EE-30EA-4536-AE44-00B79252A0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BA3D5D-1913-4EE0-BE5D-1939F0CFDB75}"/>
              </a:ext>
            </a:extLst>
          </p:cNvPr>
          <p:cNvSpPr>
            <a:spLocks noGrp="1"/>
          </p:cNvSpPr>
          <p:nvPr>
            <p:ph type="sldNum" sz="quarter" idx="12"/>
          </p:nvPr>
        </p:nvSpPr>
        <p:spPr/>
        <p:txBody>
          <a:bodyPr/>
          <a:lstStyle/>
          <a:p>
            <a:fld id="{2739A413-5656-4D4D-A819-C314919B706A}" type="slidenum">
              <a:rPr lang="fr-FR" smtClean="0"/>
              <a:t>‹N°›</a:t>
            </a:fld>
            <a:endParaRPr lang="fr-FR"/>
          </a:p>
        </p:txBody>
      </p:sp>
    </p:spTree>
    <p:extLst>
      <p:ext uri="{BB962C8B-B14F-4D97-AF65-F5344CB8AC3E}">
        <p14:creationId xmlns:p14="http://schemas.microsoft.com/office/powerpoint/2010/main" val="278198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304800" y="457200"/>
            <a:ext cx="10363200" cy="1143000"/>
          </a:xfrm>
        </p:spPr>
        <p:txBody>
          <a:bodyPr/>
          <a:lstStyle/>
          <a:p>
            <a:r>
              <a:rPr lang="fr-FR"/>
              <a:t>Modifiez le style du titre</a:t>
            </a:r>
          </a:p>
        </p:txBody>
      </p:sp>
      <p:sp>
        <p:nvSpPr>
          <p:cNvPr id="3" name="Espace réservé du texte 2"/>
          <p:cNvSpPr>
            <a:spLocks noGrp="1"/>
          </p:cNvSpPr>
          <p:nvPr>
            <p:ph type="body" sz="half" idx="1"/>
          </p:nvPr>
        </p:nvSpPr>
        <p:spPr>
          <a:xfrm>
            <a:off x="914400" y="1981200"/>
            <a:ext cx="508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981200"/>
            <a:ext cx="5080000"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197600" y="4114800"/>
            <a:ext cx="5080000"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CF8224-44A5-4C9E-BA98-9EE35C555E10}" type="slidenum">
              <a:rPr kumimoji="0" lang="fr-FR" alt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alt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92844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3843AF-2F51-410D-908A-E3B4278D18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AB3BCA2-1E23-4E0E-9952-443F53914274}"/>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8903B10-CA2F-48AF-99BA-68820EE2010D}"/>
              </a:ext>
            </a:extLst>
          </p:cNvPr>
          <p:cNvSpPr>
            <a:spLocks noGrp="1"/>
          </p:cNvSpPr>
          <p:nvPr>
            <p:ph type="dt" sz="half" idx="10"/>
          </p:nvPr>
        </p:nvSpPr>
        <p:spPr/>
        <p:txBody>
          <a:bodyPr/>
          <a:lstStyle/>
          <a:p>
            <a:fld id="{725BF4B4-1AB3-43BE-B461-6CC887755F99}" type="datetimeFigureOut">
              <a:rPr lang="fr-FR" smtClean="0"/>
              <a:t>02/05/2019</a:t>
            </a:fld>
            <a:endParaRPr lang="fr-FR"/>
          </a:p>
        </p:txBody>
      </p:sp>
      <p:sp>
        <p:nvSpPr>
          <p:cNvPr id="5" name="Espace réservé du pied de page 4">
            <a:extLst>
              <a:ext uri="{FF2B5EF4-FFF2-40B4-BE49-F238E27FC236}">
                <a16:creationId xmlns:a16="http://schemas.microsoft.com/office/drawing/2014/main" id="{866227F0-B45A-4BC8-96CE-591C4CDD24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874B56-8C9B-468E-A914-8DE9B023CD24}"/>
              </a:ext>
            </a:extLst>
          </p:cNvPr>
          <p:cNvSpPr>
            <a:spLocks noGrp="1"/>
          </p:cNvSpPr>
          <p:nvPr>
            <p:ph type="sldNum" sz="quarter" idx="12"/>
          </p:nvPr>
        </p:nvSpPr>
        <p:spPr/>
        <p:txBody>
          <a:bodyPr/>
          <a:lstStyle/>
          <a:p>
            <a:fld id="{2739A413-5656-4D4D-A819-C314919B706A}" type="slidenum">
              <a:rPr lang="fr-FR" smtClean="0"/>
              <a:t>‹N°›</a:t>
            </a:fld>
            <a:endParaRPr lang="fr-FR"/>
          </a:p>
        </p:txBody>
      </p:sp>
    </p:spTree>
    <p:extLst>
      <p:ext uri="{BB962C8B-B14F-4D97-AF65-F5344CB8AC3E}">
        <p14:creationId xmlns:p14="http://schemas.microsoft.com/office/powerpoint/2010/main" val="33823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F8D668-1425-41EE-925A-8F3D0D43C62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DC7392F-C97F-4EEB-99BA-A5A4762238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4FE179CC-639F-41E9-BC61-91B533F37767}"/>
              </a:ext>
            </a:extLst>
          </p:cNvPr>
          <p:cNvSpPr>
            <a:spLocks noGrp="1"/>
          </p:cNvSpPr>
          <p:nvPr>
            <p:ph type="dt" sz="half" idx="10"/>
          </p:nvPr>
        </p:nvSpPr>
        <p:spPr/>
        <p:txBody>
          <a:bodyPr/>
          <a:lstStyle/>
          <a:p>
            <a:fld id="{725BF4B4-1AB3-43BE-B461-6CC887755F99}" type="datetimeFigureOut">
              <a:rPr lang="fr-FR" smtClean="0"/>
              <a:t>02/05/2019</a:t>
            </a:fld>
            <a:endParaRPr lang="fr-FR"/>
          </a:p>
        </p:txBody>
      </p:sp>
      <p:sp>
        <p:nvSpPr>
          <p:cNvPr id="5" name="Espace réservé du pied de page 4">
            <a:extLst>
              <a:ext uri="{FF2B5EF4-FFF2-40B4-BE49-F238E27FC236}">
                <a16:creationId xmlns:a16="http://schemas.microsoft.com/office/drawing/2014/main" id="{273AF2B2-5022-486F-983C-54E453C82D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AACB04-D5EF-4732-A465-7042A272C85D}"/>
              </a:ext>
            </a:extLst>
          </p:cNvPr>
          <p:cNvSpPr>
            <a:spLocks noGrp="1"/>
          </p:cNvSpPr>
          <p:nvPr>
            <p:ph type="sldNum" sz="quarter" idx="12"/>
          </p:nvPr>
        </p:nvSpPr>
        <p:spPr/>
        <p:txBody>
          <a:bodyPr/>
          <a:lstStyle/>
          <a:p>
            <a:fld id="{2739A413-5656-4D4D-A819-C314919B706A}" type="slidenum">
              <a:rPr lang="fr-FR" smtClean="0"/>
              <a:t>‹N°›</a:t>
            </a:fld>
            <a:endParaRPr lang="fr-FR"/>
          </a:p>
        </p:txBody>
      </p:sp>
    </p:spTree>
    <p:extLst>
      <p:ext uri="{BB962C8B-B14F-4D97-AF65-F5344CB8AC3E}">
        <p14:creationId xmlns:p14="http://schemas.microsoft.com/office/powerpoint/2010/main" val="242342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400FA6-74D8-4453-84C0-97722C0DD9E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16BAFF0-6C9E-40CA-914B-2E3CE0955584}"/>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CF5A63B-4D01-4E32-A6B0-E416C08F9C87}"/>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196252F-ED75-4863-A095-21D07C64E44F}"/>
              </a:ext>
            </a:extLst>
          </p:cNvPr>
          <p:cNvSpPr>
            <a:spLocks noGrp="1"/>
          </p:cNvSpPr>
          <p:nvPr>
            <p:ph type="dt" sz="half" idx="10"/>
          </p:nvPr>
        </p:nvSpPr>
        <p:spPr/>
        <p:txBody>
          <a:bodyPr/>
          <a:lstStyle/>
          <a:p>
            <a:fld id="{725BF4B4-1AB3-43BE-B461-6CC887755F99}" type="datetimeFigureOut">
              <a:rPr lang="fr-FR" smtClean="0"/>
              <a:t>02/05/2019</a:t>
            </a:fld>
            <a:endParaRPr lang="fr-FR"/>
          </a:p>
        </p:txBody>
      </p:sp>
      <p:sp>
        <p:nvSpPr>
          <p:cNvPr id="6" name="Espace réservé du pied de page 5">
            <a:extLst>
              <a:ext uri="{FF2B5EF4-FFF2-40B4-BE49-F238E27FC236}">
                <a16:creationId xmlns:a16="http://schemas.microsoft.com/office/drawing/2014/main" id="{49EB6258-151E-42B2-913A-C582DA9BF34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FEE21F1-BC18-46C4-BE41-5A87F5D7979C}"/>
              </a:ext>
            </a:extLst>
          </p:cNvPr>
          <p:cNvSpPr>
            <a:spLocks noGrp="1"/>
          </p:cNvSpPr>
          <p:nvPr>
            <p:ph type="sldNum" sz="quarter" idx="12"/>
          </p:nvPr>
        </p:nvSpPr>
        <p:spPr/>
        <p:txBody>
          <a:bodyPr/>
          <a:lstStyle/>
          <a:p>
            <a:fld id="{2739A413-5656-4D4D-A819-C314919B706A}" type="slidenum">
              <a:rPr lang="fr-FR" smtClean="0"/>
              <a:t>‹N°›</a:t>
            </a:fld>
            <a:endParaRPr lang="fr-FR"/>
          </a:p>
        </p:txBody>
      </p:sp>
    </p:spTree>
    <p:extLst>
      <p:ext uri="{BB962C8B-B14F-4D97-AF65-F5344CB8AC3E}">
        <p14:creationId xmlns:p14="http://schemas.microsoft.com/office/powerpoint/2010/main" val="132950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E15EA8-1CA0-4660-81B8-1B45A08FA1A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202B9A6-5BE9-440E-8979-2617ADC86A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53988E8D-250B-4264-BD46-560910F24A5E}"/>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E53A96C-786E-4404-B725-97B6AFEA6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AC79E6B-71FD-4600-866F-6E22F1896683}"/>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9933CE3-7D13-4AA0-99A3-430AE482E4C2}"/>
              </a:ext>
            </a:extLst>
          </p:cNvPr>
          <p:cNvSpPr>
            <a:spLocks noGrp="1"/>
          </p:cNvSpPr>
          <p:nvPr>
            <p:ph type="dt" sz="half" idx="10"/>
          </p:nvPr>
        </p:nvSpPr>
        <p:spPr/>
        <p:txBody>
          <a:bodyPr/>
          <a:lstStyle/>
          <a:p>
            <a:fld id="{725BF4B4-1AB3-43BE-B461-6CC887755F99}" type="datetimeFigureOut">
              <a:rPr lang="fr-FR" smtClean="0"/>
              <a:t>02/05/2019</a:t>
            </a:fld>
            <a:endParaRPr lang="fr-FR"/>
          </a:p>
        </p:txBody>
      </p:sp>
      <p:sp>
        <p:nvSpPr>
          <p:cNvPr id="8" name="Espace réservé du pied de page 7">
            <a:extLst>
              <a:ext uri="{FF2B5EF4-FFF2-40B4-BE49-F238E27FC236}">
                <a16:creationId xmlns:a16="http://schemas.microsoft.com/office/drawing/2014/main" id="{0E71094F-8358-40C5-9DB3-7C05C8DCC5A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33ED688-F0E4-4CDF-9C2F-7C03BB39F478}"/>
              </a:ext>
            </a:extLst>
          </p:cNvPr>
          <p:cNvSpPr>
            <a:spLocks noGrp="1"/>
          </p:cNvSpPr>
          <p:nvPr>
            <p:ph type="sldNum" sz="quarter" idx="12"/>
          </p:nvPr>
        </p:nvSpPr>
        <p:spPr/>
        <p:txBody>
          <a:bodyPr/>
          <a:lstStyle/>
          <a:p>
            <a:fld id="{2739A413-5656-4D4D-A819-C314919B706A}" type="slidenum">
              <a:rPr lang="fr-FR" smtClean="0"/>
              <a:t>‹N°›</a:t>
            </a:fld>
            <a:endParaRPr lang="fr-FR"/>
          </a:p>
        </p:txBody>
      </p:sp>
    </p:spTree>
    <p:extLst>
      <p:ext uri="{BB962C8B-B14F-4D97-AF65-F5344CB8AC3E}">
        <p14:creationId xmlns:p14="http://schemas.microsoft.com/office/powerpoint/2010/main" val="4103319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96607-143D-4138-9547-642664F605B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4B9BC2D-884D-450F-B3EC-BA8621638D89}"/>
              </a:ext>
            </a:extLst>
          </p:cNvPr>
          <p:cNvSpPr>
            <a:spLocks noGrp="1"/>
          </p:cNvSpPr>
          <p:nvPr>
            <p:ph type="dt" sz="half" idx="10"/>
          </p:nvPr>
        </p:nvSpPr>
        <p:spPr/>
        <p:txBody>
          <a:bodyPr/>
          <a:lstStyle/>
          <a:p>
            <a:fld id="{725BF4B4-1AB3-43BE-B461-6CC887755F99}" type="datetimeFigureOut">
              <a:rPr lang="fr-FR" smtClean="0"/>
              <a:t>02/05/2019</a:t>
            </a:fld>
            <a:endParaRPr lang="fr-FR"/>
          </a:p>
        </p:txBody>
      </p:sp>
      <p:sp>
        <p:nvSpPr>
          <p:cNvPr id="4" name="Espace réservé du pied de page 3">
            <a:extLst>
              <a:ext uri="{FF2B5EF4-FFF2-40B4-BE49-F238E27FC236}">
                <a16:creationId xmlns:a16="http://schemas.microsoft.com/office/drawing/2014/main" id="{30035305-5973-4836-B6EB-AD16AC7E824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6DA244A-146F-40DB-BC5D-B428E1B195FA}"/>
              </a:ext>
            </a:extLst>
          </p:cNvPr>
          <p:cNvSpPr>
            <a:spLocks noGrp="1"/>
          </p:cNvSpPr>
          <p:nvPr>
            <p:ph type="sldNum" sz="quarter" idx="12"/>
          </p:nvPr>
        </p:nvSpPr>
        <p:spPr/>
        <p:txBody>
          <a:bodyPr/>
          <a:lstStyle/>
          <a:p>
            <a:fld id="{2739A413-5656-4D4D-A819-C314919B706A}" type="slidenum">
              <a:rPr lang="fr-FR" smtClean="0"/>
              <a:t>‹N°›</a:t>
            </a:fld>
            <a:endParaRPr lang="fr-FR"/>
          </a:p>
        </p:txBody>
      </p:sp>
    </p:spTree>
    <p:extLst>
      <p:ext uri="{BB962C8B-B14F-4D97-AF65-F5344CB8AC3E}">
        <p14:creationId xmlns:p14="http://schemas.microsoft.com/office/powerpoint/2010/main" val="2998368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93F9897-0724-4BDB-AF5B-78A3785E5283}"/>
              </a:ext>
            </a:extLst>
          </p:cNvPr>
          <p:cNvSpPr>
            <a:spLocks noGrp="1"/>
          </p:cNvSpPr>
          <p:nvPr>
            <p:ph type="dt" sz="half" idx="10"/>
          </p:nvPr>
        </p:nvSpPr>
        <p:spPr/>
        <p:txBody>
          <a:bodyPr/>
          <a:lstStyle/>
          <a:p>
            <a:fld id="{725BF4B4-1AB3-43BE-B461-6CC887755F99}" type="datetimeFigureOut">
              <a:rPr lang="fr-FR" smtClean="0"/>
              <a:t>02/05/2019</a:t>
            </a:fld>
            <a:endParaRPr lang="fr-FR"/>
          </a:p>
        </p:txBody>
      </p:sp>
      <p:sp>
        <p:nvSpPr>
          <p:cNvPr id="3" name="Espace réservé du pied de page 2">
            <a:extLst>
              <a:ext uri="{FF2B5EF4-FFF2-40B4-BE49-F238E27FC236}">
                <a16:creationId xmlns:a16="http://schemas.microsoft.com/office/drawing/2014/main" id="{A156CE5E-D822-4E29-8678-E86F5052FAD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259F677-4B66-4A93-9D8E-FD682AFD7440}"/>
              </a:ext>
            </a:extLst>
          </p:cNvPr>
          <p:cNvSpPr>
            <a:spLocks noGrp="1"/>
          </p:cNvSpPr>
          <p:nvPr>
            <p:ph type="sldNum" sz="quarter" idx="12"/>
          </p:nvPr>
        </p:nvSpPr>
        <p:spPr/>
        <p:txBody>
          <a:bodyPr/>
          <a:lstStyle/>
          <a:p>
            <a:fld id="{2739A413-5656-4D4D-A819-C314919B706A}" type="slidenum">
              <a:rPr lang="fr-FR" smtClean="0"/>
              <a:t>‹N°›</a:t>
            </a:fld>
            <a:endParaRPr lang="fr-FR"/>
          </a:p>
        </p:txBody>
      </p:sp>
    </p:spTree>
    <p:extLst>
      <p:ext uri="{BB962C8B-B14F-4D97-AF65-F5344CB8AC3E}">
        <p14:creationId xmlns:p14="http://schemas.microsoft.com/office/powerpoint/2010/main" val="1915526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15D06-1BD6-404C-B044-689975A51CB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AAE7FA2-830A-47AA-BADE-21E0270CB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D6F8B89-AD60-4C55-96AD-C3B54D079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92095EB-8CA3-4016-A01D-7EBCB0B59001}"/>
              </a:ext>
            </a:extLst>
          </p:cNvPr>
          <p:cNvSpPr>
            <a:spLocks noGrp="1"/>
          </p:cNvSpPr>
          <p:nvPr>
            <p:ph type="dt" sz="half" idx="10"/>
          </p:nvPr>
        </p:nvSpPr>
        <p:spPr/>
        <p:txBody>
          <a:bodyPr/>
          <a:lstStyle/>
          <a:p>
            <a:fld id="{725BF4B4-1AB3-43BE-B461-6CC887755F99}" type="datetimeFigureOut">
              <a:rPr lang="fr-FR" smtClean="0"/>
              <a:t>02/05/2019</a:t>
            </a:fld>
            <a:endParaRPr lang="fr-FR"/>
          </a:p>
        </p:txBody>
      </p:sp>
      <p:sp>
        <p:nvSpPr>
          <p:cNvPr id="6" name="Espace réservé du pied de page 5">
            <a:extLst>
              <a:ext uri="{FF2B5EF4-FFF2-40B4-BE49-F238E27FC236}">
                <a16:creationId xmlns:a16="http://schemas.microsoft.com/office/drawing/2014/main" id="{01BCB7F3-05E1-4C32-9A62-78D183ABD51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9D56A1D-9158-4EB7-93D6-62E817DCCFC0}"/>
              </a:ext>
            </a:extLst>
          </p:cNvPr>
          <p:cNvSpPr>
            <a:spLocks noGrp="1"/>
          </p:cNvSpPr>
          <p:nvPr>
            <p:ph type="sldNum" sz="quarter" idx="12"/>
          </p:nvPr>
        </p:nvSpPr>
        <p:spPr/>
        <p:txBody>
          <a:bodyPr/>
          <a:lstStyle/>
          <a:p>
            <a:fld id="{2739A413-5656-4D4D-A819-C314919B706A}" type="slidenum">
              <a:rPr lang="fr-FR" smtClean="0"/>
              <a:t>‹N°›</a:t>
            </a:fld>
            <a:endParaRPr lang="fr-FR"/>
          </a:p>
        </p:txBody>
      </p:sp>
    </p:spTree>
    <p:extLst>
      <p:ext uri="{BB962C8B-B14F-4D97-AF65-F5344CB8AC3E}">
        <p14:creationId xmlns:p14="http://schemas.microsoft.com/office/powerpoint/2010/main" val="294582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4E5AB-6662-4E5A-BCA5-FC556A1FA8C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C5C39CD-5A5D-4FCA-955B-AE99193C71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5636165-EE49-4893-AE8A-3998CEED8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F8D2F43-31D1-4F27-BA87-F076005A04D0}"/>
              </a:ext>
            </a:extLst>
          </p:cNvPr>
          <p:cNvSpPr>
            <a:spLocks noGrp="1"/>
          </p:cNvSpPr>
          <p:nvPr>
            <p:ph type="dt" sz="half" idx="10"/>
          </p:nvPr>
        </p:nvSpPr>
        <p:spPr/>
        <p:txBody>
          <a:bodyPr/>
          <a:lstStyle/>
          <a:p>
            <a:fld id="{725BF4B4-1AB3-43BE-B461-6CC887755F99}" type="datetimeFigureOut">
              <a:rPr lang="fr-FR" smtClean="0"/>
              <a:t>02/05/2019</a:t>
            </a:fld>
            <a:endParaRPr lang="fr-FR"/>
          </a:p>
        </p:txBody>
      </p:sp>
      <p:sp>
        <p:nvSpPr>
          <p:cNvPr id="6" name="Espace réservé du pied de page 5">
            <a:extLst>
              <a:ext uri="{FF2B5EF4-FFF2-40B4-BE49-F238E27FC236}">
                <a16:creationId xmlns:a16="http://schemas.microsoft.com/office/drawing/2014/main" id="{A6F3E6E3-A364-4F91-BB44-347DCDC53E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2A1C03-33B0-4A69-993D-2B459FB9DCE0}"/>
              </a:ext>
            </a:extLst>
          </p:cNvPr>
          <p:cNvSpPr>
            <a:spLocks noGrp="1"/>
          </p:cNvSpPr>
          <p:nvPr>
            <p:ph type="sldNum" sz="quarter" idx="12"/>
          </p:nvPr>
        </p:nvSpPr>
        <p:spPr/>
        <p:txBody>
          <a:bodyPr/>
          <a:lstStyle/>
          <a:p>
            <a:fld id="{2739A413-5656-4D4D-A819-C314919B706A}" type="slidenum">
              <a:rPr lang="fr-FR" smtClean="0"/>
              <a:t>‹N°›</a:t>
            </a:fld>
            <a:endParaRPr lang="fr-FR"/>
          </a:p>
        </p:txBody>
      </p:sp>
    </p:spTree>
    <p:extLst>
      <p:ext uri="{BB962C8B-B14F-4D97-AF65-F5344CB8AC3E}">
        <p14:creationId xmlns:p14="http://schemas.microsoft.com/office/powerpoint/2010/main" val="3315322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E602782-AF55-4C8F-B7B3-E57A1E9CF3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32CA0B1-3D04-420D-9A94-F3E9CE766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04378C9-7373-419B-BB5E-57F4A70EBE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BF4B4-1AB3-43BE-B461-6CC887755F99}" type="datetimeFigureOut">
              <a:rPr lang="fr-FR" smtClean="0"/>
              <a:t>02/05/2019</a:t>
            </a:fld>
            <a:endParaRPr lang="fr-FR"/>
          </a:p>
        </p:txBody>
      </p:sp>
      <p:sp>
        <p:nvSpPr>
          <p:cNvPr id="5" name="Espace réservé du pied de page 4">
            <a:extLst>
              <a:ext uri="{FF2B5EF4-FFF2-40B4-BE49-F238E27FC236}">
                <a16:creationId xmlns:a16="http://schemas.microsoft.com/office/drawing/2014/main" id="{D5B0A1AB-F74A-45CE-BB92-E7B1E5227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91FB5CB-3003-4DEA-8376-C2394AA173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39A413-5656-4D4D-A819-C314919B706A}" type="slidenum">
              <a:rPr lang="fr-FR" smtClean="0"/>
              <a:t>‹N°›</a:t>
            </a:fld>
            <a:endParaRPr lang="fr-FR"/>
          </a:p>
        </p:txBody>
      </p:sp>
    </p:spTree>
    <p:extLst>
      <p:ext uri="{BB962C8B-B14F-4D97-AF65-F5344CB8AC3E}">
        <p14:creationId xmlns:p14="http://schemas.microsoft.com/office/powerpoint/2010/main" val="1399927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jpg"/><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video" Target="../media/media1.mp4"/><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8.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1.png"/><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5.png"/><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3" Type="http://schemas.openxmlformats.org/officeDocument/2006/relationships/hyperlink" Target="../filles%20gar&#231;on.ppt"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5.png"/><Relationship Id="rId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26.png"/><Relationship Id="rId4"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8.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2.bin"/><Relationship Id="rId5" Type="http://schemas.openxmlformats.org/officeDocument/2006/relationships/image" Target="../media/image27.png"/><Relationship Id="rId4" Type="http://schemas.openxmlformats.org/officeDocument/2006/relationships/oleObject" Target="../embeddings/oleObject11.bin"/><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29.png"/><Relationship Id="rId4" Type="http://schemas.openxmlformats.org/officeDocument/2006/relationships/oleObject" Target="../embeddings/oleObject14.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20.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6.bin"/><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34.png"/><Relationship Id="rId4" Type="http://schemas.openxmlformats.org/officeDocument/2006/relationships/oleObject" Target="../embeddings/oleObject19.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40.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5.e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21.bin"/><Relationship Id="rId5" Type="http://schemas.openxmlformats.org/officeDocument/2006/relationships/image" Target="../media/image44.emf"/><Relationship Id="rId4" Type="http://schemas.openxmlformats.org/officeDocument/2006/relationships/oleObject" Target="../embeddings/oleObject20.bin"/></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9.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9.png"/><Relationship Id="rId4" Type="http://schemas.microsoft.com/office/2007/relationships/hdphoto" Target="../media/hdphoto11.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Text Box 3"/>
          <p:cNvSpPr txBox="1">
            <a:spLocks noChangeArrowheads="1"/>
          </p:cNvSpPr>
          <p:nvPr/>
        </p:nvSpPr>
        <p:spPr bwMode="auto">
          <a:xfrm>
            <a:off x="451915" y="278470"/>
            <a:ext cx="6084168" cy="2554545"/>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fr-FR" sz="4000" b="1" i="1" dirty="0">
                <a:solidFill>
                  <a:srgbClr val="FF0000"/>
                </a:solidFill>
                <a:latin typeface="Calibri" panose="020F0502020204030204"/>
              </a:rPr>
              <a:t>Adaptations physiologiques et biologiques de la femme </a:t>
            </a:r>
            <a:r>
              <a:rPr kumimoji="0" lang="fr-FR" sz="4000" b="1" i="1" u="none" strike="noStrike" kern="1200" cap="none" spc="0" normalizeH="0" baseline="0" noProof="0" dirty="0">
                <a:ln>
                  <a:noFill/>
                </a:ln>
                <a:solidFill>
                  <a:srgbClr val="FF0000"/>
                </a:solidFill>
                <a:effectLst/>
                <a:uLnTx/>
                <a:uFillTx/>
                <a:latin typeface="Calibri" panose="020F0502020204030204"/>
                <a:ea typeface="+mn-ea"/>
                <a:cs typeface="+mn-cs"/>
              </a:rPr>
              <a:t>à l’exercice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4000" b="1" i="1" u="none" strike="noStrike" kern="1200" cap="none" spc="0" normalizeH="0" baseline="0" noProof="0" dirty="0">
                <a:ln>
                  <a:noFill/>
                </a:ln>
                <a:solidFill>
                  <a:srgbClr val="FF0000"/>
                </a:solidFill>
                <a:effectLst/>
                <a:uLnTx/>
                <a:uFillTx/>
                <a:latin typeface="Calibri" panose="020F0502020204030204"/>
                <a:ea typeface="+mn-ea"/>
                <a:cs typeface="+mn-cs"/>
              </a:rPr>
              <a:t>et à l’entraînement</a:t>
            </a:r>
            <a:endParaRPr kumimoji="0" lang="fr-FR"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ous-titre 2"/>
          <p:cNvSpPr txBox="1">
            <a:spLocks/>
          </p:cNvSpPr>
          <p:nvPr/>
        </p:nvSpPr>
        <p:spPr bwMode="auto">
          <a:xfrm>
            <a:off x="1209020" y="3554193"/>
            <a:ext cx="3504511" cy="786864"/>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1800" b="1" i="0" u="none" strike="noStrike" kern="1200" cap="none" spc="0" normalizeH="0" baseline="0" noProof="0" dirty="0">
                <a:ln>
                  <a:noFill/>
                </a:ln>
                <a:solidFill>
                  <a:prstClr val="black"/>
                </a:solidFill>
                <a:effectLst/>
                <a:uLnTx/>
                <a:uFillTx/>
                <a:latin typeface="Antique Olive" pitchFamily="34" charset="0"/>
                <a:ea typeface="+mn-ea"/>
                <a:cs typeface="+mn-cs"/>
              </a:rPr>
              <a:t>Lamia BOUSSAIDI-BEN EZZEDINE.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1800" b="1" i="0" u="none" strike="noStrike" kern="1200" cap="none" spc="0" normalizeH="0" baseline="0" noProof="0" dirty="0">
                <a:ln>
                  <a:noFill/>
                </a:ln>
                <a:solidFill>
                  <a:prstClr val="black"/>
                </a:solidFill>
                <a:effectLst/>
                <a:uLnTx/>
                <a:uFillTx/>
                <a:latin typeface="Antique Olive" pitchFamily="34" charset="0"/>
                <a:ea typeface="+mn-ea"/>
                <a:cs typeface="+mn-cs"/>
              </a:rPr>
              <a:t>Maître de conférences (HDR</a:t>
            </a:r>
            <a:r>
              <a:rPr lang="fr-FR" b="1" dirty="0">
                <a:solidFill>
                  <a:prstClr val="black"/>
                </a:solidFill>
                <a:latin typeface="Antique Olive" pitchFamily="34" charset="0"/>
              </a:rPr>
              <a:t>)</a:t>
            </a:r>
          </a:p>
          <a:p>
            <a:pPr lvl="0" algn="ctr">
              <a:spcBef>
                <a:spcPct val="20000"/>
              </a:spcBef>
            </a:pPr>
            <a:r>
              <a:rPr lang="fr-FR" b="1" dirty="0">
                <a:solidFill>
                  <a:prstClr val="black"/>
                </a:solidFill>
                <a:latin typeface="Antique Olive" pitchFamily="34" charset="0"/>
              </a:rPr>
              <a:t> </a:t>
            </a:r>
            <a:endParaRPr kumimoji="0" lang="fr-FR" sz="1800" b="1" i="0" u="none" strike="noStrike" kern="1200" cap="none" spc="0" normalizeH="0" baseline="0" noProof="0" dirty="0">
              <a:ln>
                <a:noFill/>
              </a:ln>
              <a:solidFill>
                <a:prstClr val="black"/>
              </a:solidFill>
              <a:effectLst/>
              <a:uLnTx/>
              <a:uFillTx/>
              <a:latin typeface="Antique Olive" pitchFamily="34" charset="0"/>
              <a:ea typeface="+mn-ea"/>
              <a:cs typeface="+mn-cs"/>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0780" y="3068960"/>
            <a:ext cx="4316858" cy="2417440"/>
          </a:xfrm>
          <a:prstGeom prst="rect">
            <a:avLst/>
          </a:prstGeom>
        </p:spPr>
      </p:pic>
    </p:spTree>
    <p:extLst>
      <p:ext uri="{BB962C8B-B14F-4D97-AF65-F5344CB8AC3E}">
        <p14:creationId xmlns:p14="http://schemas.microsoft.com/office/powerpoint/2010/main" val="162156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extLst/>
          </p:nvPr>
        </p:nvGraphicFramePr>
        <p:xfrm>
          <a:off x="1919289" y="1412875"/>
          <a:ext cx="8027987" cy="5151438"/>
        </p:xfrm>
        <a:graphic>
          <a:graphicData uri="http://schemas.openxmlformats.org/presentationml/2006/ole">
            <mc:AlternateContent xmlns:mc="http://schemas.openxmlformats.org/markup-compatibility/2006">
              <mc:Choice xmlns:v="urn:schemas-microsoft-com:vml" Requires="v">
                <p:oleObj spid="_x0000_s1031" name="Feuille de calcul" r:id="rId4" imgW="4457594" imgH="2827059" progId="Excel.Sheet.8">
                  <p:embed/>
                </p:oleObj>
              </mc:Choice>
              <mc:Fallback>
                <p:oleObj name="Feuille de calcul" r:id="rId4" imgW="4457594" imgH="2827059" progId="Excel.Sheet.8">
                  <p:embed/>
                  <p:pic>
                    <p:nvPicPr>
                      <p:cNvPr id="34818" name="Object 2"/>
                      <p:cNvPicPr>
                        <a:picLocks noChangeAspect="1" noChangeArrowheads="1"/>
                      </p:cNvPicPr>
                      <p:nvPr/>
                    </p:nvPicPr>
                    <p:blipFill>
                      <a:blip r:embed="rId5"/>
                      <a:srcRect/>
                      <a:stretch>
                        <a:fillRect/>
                      </a:stretch>
                    </p:blipFill>
                    <p:spPr bwMode="auto">
                      <a:xfrm>
                        <a:off x="1919289" y="1412875"/>
                        <a:ext cx="8027987" cy="515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9" name="Line 3"/>
          <p:cNvSpPr>
            <a:spLocks noChangeShapeType="1"/>
          </p:cNvSpPr>
          <p:nvPr/>
        </p:nvSpPr>
        <p:spPr bwMode="auto">
          <a:xfrm flipV="1">
            <a:off x="5880100" y="1557338"/>
            <a:ext cx="3886200" cy="1828800"/>
          </a:xfrm>
          <a:prstGeom prst="line">
            <a:avLst/>
          </a:prstGeom>
          <a:noFill/>
          <a:ln w="57150" cap="rnd">
            <a:solidFill>
              <a:srgbClr val="A50021"/>
            </a:solidFill>
            <a:prstDash val="sysDot"/>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20" name="Line 4"/>
          <p:cNvSpPr>
            <a:spLocks noChangeShapeType="1"/>
          </p:cNvSpPr>
          <p:nvPr/>
        </p:nvSpPr>
        <p:spPr bwMode="auto">
          <a:xfrm>
            <a:off x="3287714" y="1844675"/>
            <a:ext cx="5926137" cy="0"/>
          </a:xfrm>
          <a:prstGeom prst="line">
            <a:avLst/>
          </a:prstGeom>
          <a:noFill/>
          <a:ln w="38100">
            <a:solidFill>
              <a:srgbClr val="A50021"/>
            </a:solidFill>
            <a:prstDash val="sysDot"/>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821" name="Group 5"/>
          <p:cNvGrpSpPr>
            <a:grpSpLocks/>
          </p:cNvGrpSpPr>
          <p:nvPr/>
        </p:nvGrpSpPr>
        <p:grpSpPr bwMode="auto">
          <a:xfrm>
            <a:off x="7896225" y="1700214"/>
            <a:ext cx="1600200" cy="1208088"/>
            <a:chOff x="4176" y="864"/>
            <a:chExt cx="1008" cy="761"/>
          </a:xfrm>
        </p:grpSpPr>
        <p:sp>
          <p:nvSpPr>
            <p:cNvPr id="34822" name="Oval 6"/>
            <p:cNvSpPr>
              <a:spLocks noChangeArrowheads="1"/>
            </p:cNvSpPr>
            <p:nvPr/>
          </p:nvSpPr>
          <p:spPr bwMode="auto">
            <a:xfrm>
              <a:off x="4656" y="864"/>
              <a:ext cx="528" cy="384"/>
            </a:xfrm>
            <a:prstGeom prst="ellipse">
              <a:avLst/>
            </a:prstGeom>
            <a:noFill/>
            <a:ln w="57150">
              <a:solidFill>
                <a:srgbClr val="A5002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23" name="Text Box 7"/>
            <p:cNvSpPr txBox="1">
              <a:spLocks noChangeArrowheads="1"/>
            </p:cNvSpPr>
            <p:nvPr/>
          </p:nvSpPr>
          <p:spPr bwMode="auto">
            <a:xfrm>
              <a:off x="4176" y="1392"/>
              <a:ext cx="592" cy="233"/>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A50021"/>
                  </a:solidFill>
                  <a:effectLst/>
                  <a:uLnTx/>
                  <a:uFillTx/>
                  <a:latin typeface="Calibri" panose="020F0502020204030204"/>
                  <a:ea typeface="+mn-ea"/>
                  <a:cs typeface="+mn-cs"/>
                </a:rPr>
                <a:t>151  km</a:t>
              </a:r>
            </a:p>
          </p:txBody>
        </p:sp>
      </p:grpSp>
      <p:sp>
        <p:nvSpPr>
          <p:cNvPr id="34824" name="Text Box 8"/>
          <p:cNvSpPr txBox="1">
            <a:spLocks noChangeArrowheads="1"/>
          </p:cNvSpPr>
          <p:nvPr/>
        </p:nvSpPr>
        <p:spPr bwMode="auto">
          <a:xfrm>
            <a:off x="3357550" y="228601"/>
            <a:ext cx="5715026" cy="646331"/>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omic Sans MS" pitchFamily="66" charset="0"/>
                <a:ea typeface="+mn-ea"/>
                <a:cs typeface="+mn-cs"/>
              </a:rPr>
              <a:t>Différence de vitesse moyenne “Homme/Femme”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omic Sans MS" pitchFamily="66" charset="0"/>
                <a:ea typeface="+mn-ea"/>
                <a:cs typeface="+mn-cs"/>
              </a:rPr>
              <a:t>en fonction de la distance parcourue</a:t>
            </a:r>
            <a:endParaRPr kumimoji="0" lang="fr-FR" sz="1800" b="0" i="0" u="none" strike="noStrike" kern="1200" cap="none" spc="0" normalizeH="0" baseline="0" noProof="0" dirty="0">
              <a:ln>
                <a:noFill/>
              </a:ln>
              <a:solidFill>
                <a:srgbClr val="FF0000"/>
              </a:solidFill>
              <a:effectLst/>
              <a:uLnTx/>
              <a:uFillTx/>
              <a:latin typeface="Comic Sans MS" pitchFamily="66" charset="0"/>
              <a:ea typeface="+mn-ea"/>
              <a:cs typeface="+mn-cs"/>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0124" y="3068960"/>
            <a:ext cx="2422221" cy="1611878"/>
          </a:xfrm>
          <a:prstGeom prst="rect">
            <a:avLst/>
          </a:prstGeom>
        </p:spPr>
      </p:pic>
    </p:spTree>
    <p:extLst>
      <p:ext uri="{BB962C8B-B14F-4D97-AF65-F5344CB8AC3E}">
        <p14:creationId xmlns:p14="http://schemas.microsoft.com/office/powerpoint/2010/main" val="30980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820"/>
                                        </p:tgtEl>
                                        <p:attrNameLst>
                                          <p:attrName>style.visibility</p:attrName>
                                        </p:attrNameLst>
                                      </p:cBhvr>
                                      <p:to>
                                        <p:strVal val="visible"/>
                                      </p:to>
                                    </p:set>
                                    <p:animEffect transition="in" filter="wipe(down)">
                                      <p:cBhvr>
                                        <p:cTn id="12" dur="500"/>
                                        <p:tgtEl>
                                          <p:spTgt spid="348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4821"/>
                                        </p:tgtEl>
                                        <p:attrNameLst>
                                          <p:attrName>style.visibility</p:attrName>
                                        </p:attrNameLst>
                                      </p:cBhvr>
                                      <p:to>
                                        <p:strVal val="visible"/>
                                      </p:to>
                                    </p:set>
                                    <p:anim calcmode="lin" valueType="num">
                                      <p:cBhvr additive="base">
                                        <p:cTn id="17" dur="500" fill="hold"/>
                                        <p:tgtEl>
                                          <p:spTgt spid="34821"/>
                                        </p:tgtEl>
                                        <p:attrNameLst>
                                          <p:attrName>ppt_x</p:attrName>
                                        </p:attrNameLst>
                                      </p:cBhvr>
                                      <p:tavLst>
                                        <p:tav tm="0">
                                          <p:val>
                                            <p:strVal val="0-#ppt_w/2"/>
                                          </p:val>
                                        </p:tav>
                                        <p:tav tm="100000">
                                          <p:val>
                                            <p:strVal val="#ppt_x"/>
                                          </p:val>
                                        </p:tav>
                                      </p:tavLst>
                                    </p:anim>
                                    <p:anim calcmode="lin" valueType="num">
                                      <p:cBhvr additive="base">
                                        <p:cTn id="18" dur="500" fill="hold"/>
                                        <p:tgtEl>
                                          <p:spTgt spid="348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03" name="Text Box 7"/>
          <p:cNvSpPr txBox="1">
            <a:spLocks noChangeArrowheads="1"/>
          </p:cNvSpPr>
          <p:nvPr/>
        </p:nvSpPr>
        <p:spPr bwMode="auto">
          <a:xfrm>
            <a:off x="6458451" y="152400"/>
            <a:ext cx="3310522" cy="923330"/>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omic Sans MS" pitchFamily="66" charset="0"/>
                <a:ea typeface="+mn-ea"/>
                <a:cs typeface="+mn-cs"/>
              </a:rPr>
              <a:t>Épreuve de 90 km: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omic Sans MS" pitchFamily="66" charset="0"/>
                <a:ea typeface="+mn-ea"/>
                <a:cs typeface="+mn-cs"/>
              </a:rPr>
              <a:t>comparaison femme/ homme</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55305" name="Group 9"/>
          <p:cNvGrpSpPr>
            <a:grpSpLocks/>
          </p:cNvGrpSpPr>
          <p:nvPr/>
        </p:nvGrpSpPr>
        <p:grpSpPr bwMode="auto">
          <a:xfrm>
            <a:off x="1752600" y="5105400"/>
            <a:ext cx="8915400" cy="1752600"/>
            <a:chOff x="0" y="1488"/>
            <a:chExt cx="5616" cy="1104"/>
          </a:xfrm>
        </p:grpSpPr>
        <p:sp>
          <p:nvSpPr>
            <p:cNvPr id="55304" name="Rectangle 8"/>
            <p:cNvSpPr>
              <a:spLocks noChangeArrowheads="1"/>
            </p:cNvSpPr>
            <p:nvPr/>
          </p:nvSpPr>
          <p:spPr bwMode="auto">
            <a:xfrm>
              <a:off x="192" y="1488"/>
              <a:ext cx="5424" cy="1104"/>
            </a:xfrm>
            <a:prstGeom prst="rect">
              <a:avLst/>
            </a:prstGeom>
            <a:no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02" name="Text Box 6"/>
            <p:cNvSpPr txBox="1">
              <a:spLocks noChangeArrowheads="1"/>
            </p:cNvSpPr>
            <p:nvPr/>
          </p:nvSpPr>
          <p:spPr bwMode="auto">
            <a:xfrm>
              <a:off x="0" y="1488"/>
              <a:ext cx="5520" cy="730"/>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8C3D"/>
                  </a:solidFill>
                  <a:effectLst/>
                  <a:uLnTx/>
                  <a:uFillTx/>
                  <a:latin typeface="Comic Sans MS" pitchFamily="66" charset="0"/>
                  <a:ea typeface="+mn-ea"/>
                  <a:cs typeface="+mn-cs"/>
                  <a:sym typeface="Webdings" pitchFamily="18" charset="2"/>
                </a:rPr>
                <a:t>				 </a:t>
              </a:r>
              <a:r>
                <a:rPr kumimoji="0" lang="fr-FR" sz="3600" b="1" i="0" u="none" strike="noStrike" kern="1200" cap="none" spc="0" normalizeH="0" baseline="0" noProof="0" dirty="0">
                  <a:ln>
                    <a:noFill/>
                  </a:ln>
                  <a:solidFill>
                    <a:srgbClr val="FF6E0B"/>
                  </a:solidFill>
                  <a:effectLst/>
                  <a:uLnTx/>
                  <a:uFillTx/>
                  <a:latin typeface="Comic Sans MS" pitchFamily="66" charset="0"/>
                  <a:ea typeface="+mn-ea"/>
                  <a:cs typeface="+mn-cs"/>
                  <a:sym typeface="Webdings" pitchFamily="18" charset="2"/>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Vitesse moyenne (90</a:t>
              </a:r>
              <a:r>
                <a:rPr kumimoji="0" lang="fr-FR" sz="2000" b="1" i="0" u="none" strike="noStrike" kern="1200" cap="none" spc="0" normalizeH="0" baseline="30000" noProof="0" dirty="0">
                  <a:ln>
                    <a:noFill/>
                  </a:ln>
                  <a:solidFill>
                    <a:prstClr val="black"/>
                  </a:solidFill>
                  <a:effectLst/>
                  <a:uLnTx/>
                  <a:uFillTx/>
                  <a:latin typeface="Calibri" panose="020F0502020204030204"/>
                  <a:ea typeface="+mn-ea"/>
                  <a:cs typeface="+mn-cs"/>
                </a:rPr>
                <a:t>ème</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min):	171 ± 11.7 m.min</a:t>
              </a:r>
              <a:r>
                <a:rPr kumimoji="0" lang="fr-FR" sz="2000" b="1"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black"/>
                  </a:solidFill>
                  <a:effectLst/>
                  <a:uLnTx/>
                  <a:uFillTx/>
                  <a:latin typeface="Comic Sans MS" pitchFamily="66" charset="0"/>
                  <a:ea typeface="+mn-ea"/>
                  <a:cs typeface="+mn-cs"/>
                  <a:sym typeface="Webdings" pitchFamily="18" charset="2"/>
                </a:rPr>
                <a:t>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155 ± 14.7 m.min</a:t>
              </a:r>
              <a:r>
                <a:rPr kumimoji="0" lang="fr-FR" sz="2000" b="1" i="0" u="none" strike="noStrike" kern="1200" cap="none" spc="0" normalizeH="0" baseline="30000" noProof="0" dirty="0">
                  <a:ln>
                    <a:noFill/>
                  </a:ln>
                  <a:solidFill>
                    <a:prstClr val="black"/>
                  </a:solidFill>
                  <a:effectLst/>
                  <a:uLnTx/>
                  <a:uFillTx/>
                  <a:latin typeface="Calibri" panose="020F0502020204030204"/>
                  <a:ea typeface="+mn-ea"/>
                  <a:cs typeface="+mn-cs"/>
                </a:rPr>
                <a:t>-1</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000" b="1"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grpSp>
      <p:sp>
        <p:nvSpPr>
          <p:cNvPr id="55310" name="Text Box 14"/>
          <p:cNvSpPr txBox="1">
            <a:spLocks noChangeArrowheads="1"/>
          </p:cNvSpPr>
          <p:nvPr/>
        </p:nvSpPr>
        <p:spPr bwMode="auto">
          <a:xfrm>
            <a:off x="7543800" y="1066800"/>
            <a:ext cx="2940050" cy="30480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Speechly</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et al., MSSE, vol 28, 3, 1996</a:t>
            </a:r>
          </a:p>
        </p:txBody>
      </p:sp>
      <p:sp>
        <p:nvSpPr>
          <p:cNvPr id="55299" name="Text Box 3"/>
          <p:cNvSpPr txBox="1">
            <a:spLocks noChangeArrowheads="1"/>
          </p:cNvSpPr>
          <p:nvPr/>
        </p:nvSpPr>
        <p:spPr bwMode="auto">
          <a:xfrm flipH="1">
            <a:off x="5808666" y="3231954"/>
            <a:ext cx="728663" cy="1433513"/>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8800" b="0" i="0" u="none" strike="noStrike" kern="1200" cap="none" spc="0" normalizeH="0" baseline="0" noProof="0" dirty="0">
              <a:ln>
                <a:noFill/>
              </a:ln>
              <a:solidFill>
                <a:srgbClr val="00CCFF"/>
              </a:solidFill>
              <a:effectLst/>
              <a:uLnTx/>
              <a:uFillTx/>
              <a:latin typeface="Calibri" panose="020F0502020204030204"/>
              <a:ea typeface="+mn-ea"/>
              <a:cs typeface="+mn-cs"/>
            </a:endParaRPr>
          </a:p>
        </p:txBody>
      </p:sp>
      <p:sp>
        <p:nvSpPr>
          <p:cNvPr id="55313" name="Text Box 17"/>
          <p:cNvSpPr txBox="1">
            <a:spLocks noChangeArrowheads="1"/>
          </p:cNvSpPr>
          <p:nvPr/>
        </p:nvSpPr>
        <p:spPr bwMode="auto">
          <a:xfrm>
            <a:off x="1905001" y="6156326"/>
            <a:ext cx="7788275" cy="701675"/>
          </a:xfrm>
          <a:prstGeom prst="rect">
            <a:avLst/>
          </a:prstGeom>
          <a:noFill/>
          <a:ln w="9525" algn="ctr">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Maintien </a:t>
            </a: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sym typeface="EU Updot" pitchFamily="34" charset="2"/>
              </a:rPr>
              <a:t>V</a:t>
            </a: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O</a:t>
            </a:r>
            <a:r>
              <a:rPr kumimoji="0" lang="fr-FR" sz="2000" b="1"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max :	 	++++				++</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323" name="Group 27"/>
          <p:cNvGrpSpPr>
            <a:grpSpLocks/>
          </p:cNvGrpSpPr>
          <p:nvPr/>
        </p:nvGrpSpPr>
        <p:grpSpPr bwMode="auto">
          <a:xfrm>
            <a:off x="1752600" y="188640"/>
            <a:ext cx="3429000" cy="2520950"/>
            <a:chOff x="144" y="336"/>
            <a:chExt cx="2160" cy="1588"/>
          </a:xfrm>
        </p:grpSpPr>
        <p:graphicFrame>
          <p:nvGraphicFramePr>
            <p:cNvPr id="55308" name="Object 12"/>
            <p:cNvGraphicFramePr>
              <a:graphicFrameLocks noChangeAspect="1"/>
            </p:cNvGraphicFramePr>
            <p:nvPr>
              <p:extLst/>
            </p:nvPr>
          </p:nvGraphicFramePr>
          <p:xfrm>
            <a:off x="144" y="336"/>
            <a:ext cx="2160" cy="1588"/>
          </p:xfrm>
          <a:graphic>
            <a:graphicData uri="http://schemas.openxmlformats.org/presentationml/2006/ole">
              <mc:AlternateContent xmlns:mc="http://schemas.openxmlformats.org/markup-compatibility/2006">
                <mc:Choice xmlns:v="urn:schemas-microsoft-com:vml" Requires="v">
                  <p:oleObj spid="_x0000_s2060" name="Image Photo Editor" r:id="rId6" imgW="4742857" imgH="3486637" progId="">
                    <p:embed/>
                  </p:oleObj>
                </mc:Choice>
                <mc:Fallback>
                  <p:oleObj name="Image Photo Editor" r:id="rId6" imgW="4742857" imgH="3486637" progId="">
                    <p:embed/>
                    <p:pic>
                      <p:nvPicPr>
                        <p:cNvPr id="55308"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336"/>
                          <a:ext cx="2160" cy="1588"/>
                        </a:xfrm>
                        <a:prstGeom prst="rect">
                          <a:avLst/>
                        </a:prstGeom>
                        <a:solidFill>
                          <a:schemeClr val="bg1"/>
                        </a:solidFill>
                        <a:ln>
                          <a:noFill/>
                        </a:ln>
                        <a:effectLst/>
                        <a:extLst/>
                      </p:spPr>
                    </p:pic>
                  </p:oleObj>
                </mc:Fallback>
              </mc:AlternateContent>
            </a:graphicData>
          </a:graphic>
        </p:graphicFrame>
        <p:sp>
          <p:nvSpPr>
            <p:cNvPr id="55319" name="Text Box 23"/>
            <p:cNvSpPr txBox="1">
              <a:spLocks noChangeArrowheads="1"/>
            </p:cNvSpPr>
            <p:nvPr/>
          </p:nvSpPr>
          <p:spPr bwMode="auto">
            <a:xfrm>
              <a:off x="1805" y="1071"/>
              <a:ext cx="450" cy="174"/>
            </a:xfrm>
            <a:prstGeom prst="rect">
              <a:avLst/>
            </a:prstGeom>
            <a:noFill/>
            <a:ln w="9525" algn="ctr">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Femmes</a:t>
              </a:r>
            </a:p>
          </p:txBody>
        </p:sp>
        <p:sp>
          <p:nvSpPr>
            <p:cNvPr id="55320" name="Text Box 24"/>
            <p:cNvSpPr txBox="1">
              <a:spLocks noChangeArrowheads="1"/>
            </p:cNvSpPr>
            <p:nvPr/>
          </p:nvSpPr>
          <p:spPr bwMode="auto">
            <a:xfrm>
              <a:off x="1714" y="1434"/>
              <a:ext cx="471" cy="174"/>
            </a:xfrm>
            <a:prstGeom prst="rect">
              <a:avLst/>
            </a:prstGeom>
            <a:noFill/>
            <a:ln w="9525" algn="ctr">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Hommes</a:t>
              </a:r>
            </a:p>
          </p:txBody>
        </p:sp>
      </p:grpSp>
      <p:grpSp>
        <p:nvGrpSpPr>
          <p:cNvPr id="55324" name="Group 28"/>
          <p:cNvGrpSpPr>
            <a:grpSpLocks/>
          </p:cNvGrpSpPr>
          <p:nvPr/>
        </p:nvGrpSpPr>
        <p:grpSpPr bwMode="auto">
          <a:xfrm>
            <a:off x="6705601" y="2209801"/>
            <a:ext cx="3700463" cy="2443163"/>
            <a:chOff x="3264" y="1392"/>
            <a:chExt cx="2331" cy="1539"/>
          </a:xfrm>
        </p:grpSpPr>
        <p:graphicFrame>
          <p:nvGraphicFramePr>
            <p:cNvPr id="55309" name="Object 13"/>
            <p:cNvGraphicFramePr>
              <a:graphicFrameLocks noChangeAspect="1"/>
            </p:cNvGraphicFramePr>
            <p:nvPr>
              <p:extLst/>
            </p:nvPr>
          </p:nvGraphicFramePr>
          <p:xfrm>
            <a:off x="3264" y="1392"/>
            <a:ext cx="2331" cy="1539"/>
          </p:xfrm>
          <a:graphic>
            <a:graphicData uri="http://schemas.openxmlformats.org/presentationml/2006/ole">
              <mc:AlternateContent xmlns:mc="http://schemas.openxmlformats.org/markup-compatibility/2006">
                <mc:Choice xmlns:v="urn:schemas-microsoft-com:vml" Requires="v">
                  <p:oleObj spid="_x0000_s2061" name="Image Photo Editor" r:id="rId8" imgW="4963218" imgH="3277057" progId="">
                    <p:embed/>
                  </p:oleObj>
                </mc:Choice>
                <mc:Fallback>
                  <p:oleObj name="Image Photo Editor" r:id="rId8" imgW="4963218" imgH="3277057" progId="">
                    <p:embed/>
                    <p:pic>
                      <p:nvPicPr>
                        <p:cNvPr id="55309"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4" y="1392"/>
                          <a:ext cx="2331" cy="1539"/>
                        </a:xfrm>
                        <a:prstGeom prst="rect">
                          <a:avLst/>
                        </a:prstGeom>
                        <a:solidFill>
                          <a:schemeClr val="bg1"/>
                        </a:solidFill>
                        <a:ln>
                          <a:noFill/>
                        </a:ln>
                        <a:effectLst/>
                        <a:extLst/>
                      </p:spPr>
                    </p:pic>
                  </p:oleObj>
                </mc:Fallback>
              </mc:AlternateContent>
            </a:graphicData>
          </a:graphic>
        </p:graphicFrame>
        <p:sp>
          <p:nvSpPr>
            <p:cNvPr id="55321" name="Text Box 25"/>
            <p:cNvSpPr txBox="1">
              <a:spLocks noChangeArrowheads="1"/>
            </p:cNvSpPr>
            <p:nvPr/>
          </p:nvSpPr>
          <p:spPr bwMode="auto">
            <a:xfrm>
              <a:off x="4990" y="1933"/>
              <a:ext cx="450" cy="174"/>
            </a:xfrm>
            <a:prstGeom prst="rect">
              <a:avLst/>
            </a:prstGeom>
            <a:noFill/>
            <a:ln w="9525" algn="ctr">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Femmes</a:t>
              </a:r>
            </a:p>
          </p:txBody>
        </p:sp>
        <p:sp>
          <p:nvSpPr>
            <p:cNvPr id="55322" name="Text Box 26"/>
            <p:cNvSpPr txBox="1">
              <a:spLocks noChangeArrowheads="1"/>
            </p:cNvSpPr>
            <p:nvPr/>
          </p:nvSpPr>
          <p:spPr bwMode="auto">
            <a:xfrm>
              <a:off x="4718" y="2523"/>
              <a:ext cx="471" cy="174"/>
            </a:xfrm>
            <a:prstGeom prst="rect">
              <a:avLst/>
            </a:prstGeom>
            <a:noFill/>
            <a:ln w="9525" algn="ctr">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Hommes</a:t>
              </a:r>
            </a:p>
          </p:txBody>
        </p:sp>
      </p:grpSp>
      <p:pic>
        <p:nvPicPr>
          <p:cNvPr id="2" name="Glorious_volley_from_PSGâ€™s_Mittag_in_Valais_Cup">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2057400" y="2796905"/>
            <a:ext cx="4184322" cy="2353947"/>
          </a:xfrm>
          <a:prstGeom prst="rect">
            <a:avLst/>
          </a:prstGeom>
        </p:spPr>
      </p:pic>
    </p:spTree>
    <p:extLst>
      <p:ext uri="{BB962C8B-B14F-4D97-AF65-F5344CB8AC3E}">
        <p14:creationId xmlns:p14="http://schemas.microsoft.com/office/powerpoint/2010/main" val="42499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5323"/>
                                        </p:tgtEl>
                                        <p:attrNameLst>
                                          <p:attrName>style.visibility</p:attrName>
                                        </p:attrNameLst>
                                      </p:cBhvr>
                                      <p:to>
                                        <p:strVal val="visible"/>
                                      </p:to>
                                    </p:set>
                                    <p:anim calcmode="lin" valueType="num">
                                      <p:cBhvr>
                                        <p:cTn id="7" dur="500" fill="hold"/>
                                        <p:tgtEl>
                                          <p:spTgt spid="55323"/>
                                        </p:tgtEl>
                                        <p:attrNameLst>
                                          <p:attrName>ppt_w</p:attrName>
                                        </p:attrNameLst>
                                      </p:cBhvr>
                                      <p:tavLst>
                                        <p:tav tm="0">
                                          <p:val>
                                            <p:fltVal val="0"/>
                                          </p:val>
                                        </p:tav>
                                        <p:tav tm="100000">
                                          <p:val>
                                            <p:strVal val="#ppt_w"/>
                                          </p:val>
                                        </p:tav>
                                      </p:tavLst>
                                    </p:anim>
                                    <p:anim calcmode="lin" valueType="num">
                                      <p:cBhvr>
                                        <p:cTn id="8" dur="500" fill="hold"/>
                                        <p:tgtEl>
                                          <p:spTgt spid="5532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55305"/>
                                        </p:tgtEl>
                                        <p:attrNameLst>
                                          <p:attrName>style.visibility</p:attrName>
                                        </p:attrNameLst>
                                      </p:cBhvr>
                                      <p:to>
                                        <p:strVal val="visible"/>
                                      </p:to>
                                    </p:set>
                                    <p:animEffect transition="in" filter="fade">
                                      <p:cBhvr>
                                        <p:cTn id="13" dur="1000"/>
                                        <p:tgtEl>
                                          <p:spTgt spid="55305"/>
                                        </p:tgtEl>
                                      </p:cBhvr>
                                    </p:animEffect>
                                    <p:anim calcmode="lin" valueType="num">
                                      <p:cBhvr>
                                        <p:cTn id="14" dur="1000" fill="hold"/>
                                        <p:tgtEl>
                                          <p:spTgt spid="55305"/>
                                        </p:tgtEl>
                                        <p:attrNameLst>
                                          <p:attrName>ppt_x</p:attrName>
                                        </p:attrNameLst>
                                      </p:cBhvr>
                                      <p:tavLst>
                                        <p:tav tm="0">
                                          <p:val>
                                            <p:strVal val="#ppt_x"/>
                                          </p:val>
                                        </p:tav>
                                        <p:tav tm="100000">
                                          <p:val>
                                            <p:strVal val="#ppt_x"/>
                                          </p:val>
                                        </p:tav>
                                      </p:tavLst>
                                    </p:anim>
                                    <p:anim calcmode="lin" valueType="num">
                                      <p:cBhvr>
                                        <p:cTn id="15" dur="900" decel="100000" fill="hold"/>
                                        <p:tgtEl>
                                          <p:spTgt spid="5530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530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55324"/>
                                        </p:tgtEl>
                                        <p:attrNameLst>
                                          <p:attrName>style.visibility</p:attrName>
                                        </p:attrNameLst>
                                      </p:cBhvr>
                                      <p:to>
                                        <p:strVal val="visible"/>
                                      </p:to>
                                    </p:set>
                                    <p:anim calcmode="lin" valueType="num">
                                      <p:cBhvr>
                                        <p:cTn id="21" dur="500" fill="hold"/>
                                        <p:tgtEl>
                                          <p:spTgt spid="55324"/>
                                        </p:tgtEl>
                                        <p:attrNameLst>
                                          <p:attrName>ppt_w</p:attrName>
                                        </p:attrNameLst>
                                      </p:cBhvr>
                                      <p:tavLst>
                                        <p:tav tm="0">
                                          <p:val>
                                            <p:fltVal val="0"/>
                                          </p:val>
                                        </p:tav>
                                        <p:tav tm="100000">
                                          <p:val>
                                            <p:strVal val="#ppt_w"/>
                                          </p:val>
                                        </p:tav>
                                      </p:tavLst>
                                    </p:anim>
                                    <p:anim calcmode="lin" valueType="num">
                                      <p:cBhvr>
                                        <p:cTn id="22" dur="500" fill="hold"/>
                                        <p:tgtEl>
                                          <p:spTgt spid="5532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55313"/>
                                        </p:tgtEl>
                                        <p:attrNameLst>
                                          <p:attrName>style.visibility</p:attrName>
                                        </p:attrNameLst>
                                      </p:cBhvr>
                                      <p:to>
                                        <p:strVal val="visible"/>
                                      </p:to>
                                    </p:set>
                                    <p:animEffect transition="in" filter="fade">
                                      <p:cBhvr>
                                        <p:cTn id="27" dur="1000"/>
                                        <p:tgtEl>
                                          <p:spTgt spid="55313"/>
                                        </p:tgtEl>
                                      </p:cBhvr>
                                    </p:animEffect>
                                    <p:anim calcmode="lin" valueType="num">
                                      <p:cBhvr>
                                        <p:cTn id="28" dur="1000" fill="hold"/>
                                        <p:tgtEl>
                                          <p:spTgt spid="55313"/>
                                        </p:tgtEl>
                                        <p:attrNameLst>
                                          <p:attrName>ppt_x</p:attrName>
                                        </p:attrNameLst>
                                      </p:cBhvr>
                                      <p:tavLst>
                                        <p:tav tm="0">
                                          <p:val>
                                            <p:strVal val="#ppt_x"/>
                                          </p:val>
                                        </p:tav>
                                        <p:tav tm="100000">
                                          <p:val>
                                            <p:strVal val="#ppt_x"/>
                                          </p:val>
                                        </p:tav>
                                      </p:tavLst>
                                    </p:anim>
                                    <p:anim calcmode="lin" valueType="num">
                                      <p:cBhvr>
                                        <p:cTn id="29" dur="900" decel="100000" fill="hold"/>
                                        <p:tgtEl>
                                          <p:spTgt spid="553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53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
                                        </p:tgtEl>
                                      </p:cBhvr>
                                    </p:cmd>
                                  </p:childTnLst>
                                </p:cTn>
                              </p:par>
                            </p:childTnLst>
                          </p:cTn>
                        </p:par>
                      </p:childTnLst>
                    </p:cTn>
                  </p:par>
                </p:childTnLst>
              </p:cTn>
              <p:nextCondLst>
                <p:cond evt="onClick" delay="0">
                  <p:tgtEl>
                    <p:spTgt spid="2"/>
                  </p:tgtEl>
                </p:cond>
              </p:nextCondLst>
            </p:seq>
            <p:video>
              <p:cMediaNode vol="80000">
                <p:cTn id="36" fill="hold" display="0">
                  <p:stCondLst>
                    <p:cond delay="indefinite"/>
                  </p:stCondLst>
                </p:cTn>
                <p:tgtEl>
                  <p:spTgt spid="2"/>
                </p:tgtEl>
              </p:cMediaNode>
            </p:video>
          </p:childTnLst>
        </p:cTn>
      </p:par>
    </p:tnLst>
    <p:bldLst>
      <p:bldP spid="553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Oval 5"/>
          <p:cNvSpPr>
            <a:spLocks noChangeArrowheads="1"/>
          </p:cNvSpPr>
          <p:nvPr/>
        </p:nvSpPr>
        <p:spPr bwMode="auto">
          <a:xfrm>
            <a:off x="3200400" y="1981200"/>
            <a:ext cx="5105400" cy="2362200"/>
          </a:xfrm>
          <a:prstGeom prst="ellipse">
            <a:avLst/>
          </a:prstGeom>
          <a:noFill/>
          <a:ln w="57150">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Text Box 8"/>
          <p:cNvSpPr txBox="1">
            <a:spLocks noChangeArrowheads="1"/>
          </p:cNvSpPr>
          <p:nvPr/>
        </p:nvSpPr>
        <p:spPr bwMode="auto">
          <a:xfrm>
            <a:off x="2279576" y="2667001"/>
            <a:ext cx="7128792" cy="830997"/>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66" charset="0"/>
                <a:ea typeface="+mn-ea"/>
                <a:cs typeface="+mn-cs"/>
              </a:rPr>
              <a:t>  </a:t>
            </a:r>
            <a:r>
              <a:rPr kumimoji="0" lang="fr-FR" sz="48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omic Sans MS" pitchFamily="66" charset="0"/>
                <a:ea typeface="+mn-ea"/>
                <a:cs typeface="+mn-cs"/>
              </a:rPr>
              <a:t>Eléments explicatifs</a:t>
            </a:r>
          </a:p>
        </p:txBody>
      </p:sp>
    </p:spTree>
    <p:extLst>
      <p:ext uri="{BB962C8B-B14F-4D97-AF65-F5344CB8AC3E}">
        <p14:creationId xmlns:p14="http://schemas.microsoft.com/office/powerpoint/2010/main" val="370700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p:cTn id="7" dur="1000" fill="hold"/>
                                        <p:tgtEl>
                                          <p:spTgt spid="1032"/>
                                        </p:tgtEl>
                                        <p:attrNameLst>
                                          <p:attrName>ppt_w</p:attrName>
                                        </p:attrNameLst>
                                      </p:cBhvr>
                                      <p:tavLst>
                                        <p:tav tm="0">
                                          <p:val>
                                            <p:fltVal val="0"/>
                                          </p:val>
                                        </p:tav>
                                        <p:tav tm="100000">
                                          <p:val>
                                            <p:strVal val="#ppt_w"/>
                                          </p:val>
                                        </p:tav>
                                      </p:tavLst>
                                    </p:anim>
                                    <p:anim calcmode="lin" valueType="num">
                                      <p:cBhvr>
                                        <p:cTn id="8" dur="1000" fill="hold"/>
                                        <p:tgtEl>
                                          <p:spTgt spid="1032"/>
                                        </p:tgtEl>
                                        <p:attrNameLst>
                                          <p:attrName>ppt_h</p:attrName>
                                        </p:attrNameLst>
                                      </p:cBhvr>
                                      <p:tavLst>
                                        <p:tav tm="0">
                                          <p:val>
                                            <p:fltVal val="0"/>
                                          </p:val>
                                        </p:tav>
                                        <p:tav tm="100000">
                                          <p:val>
                                            <p:strVal val="#ppt_h"/>
                                          </p:val>
                                        </p:tav>
                                      </p:tavLst>
                                    </p:anim>
                                    <p:anim calcmode="lin" valueType="num">
                                      <p:cBhvr>
                                        <p:cTn id="9" dur="1000" fill="hold"/>
                                        <p:tgtEl>
                                          <p:spTgt spid="10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8" name="Object 2"/>
          <p:cNvGraphicFramePr>
            <a:graphicFrameLocks noChangeAspect="1"/>
          </p:cNvGraphicFramePr>
          <p:nvPr/>
        </p:nvGraphicFramePr>
        <p:xfrm>
          <a:off x="1752600" y="930275"/>
          <a:ext cx="5486400" cy="4038600"/>
        </p:xfrm>
        <a:graphic>
          <a:graphicData uri="http://schemas.openxmlformats.org/presentationml/2006/ole">
            <mc:AlternateContent xmlns:mc="http://schemas.openxmlformats.org/markup-compatibility/2006">
              <mc:Choice xmlns:v="urn:schemas-microsoft-com:vml" Requires="v">
                <p:oleObj spid="_x0000_s3079" name="Image Photo Editor" r:id="rId4" imgW="4114286" imgH="3333333" progId="">
                  <p:embed/>
                </p:oleObj>
              </mc:Choice>
              <mc:Fallback>
                <p:oleObj name="Image Photo Editor" r:id="rId4" imgW="4114286" imgH="3333333" progId="">
                  <p:embed/>
                  <p:pic>
                    <p:nvPicPr>
                      <p:cNvPr id="11161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930275"/>
                        <a:ext cx="5486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19" name="Rectangle 3"/>
          <p:cNvSpPr>
            <a:spLocks noChangeArrowheads="1"/>
          </p:cNvSpPr>
          <p:nvPr/>
        </p:nvSpPr>
        <p:spPr bwMode="auto">
          <a:xfrm>
            <a:off x="3962400" y="5045075"/>
            <a:ext cx="3486150" cy="274638"/>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Calibri" panose="020F0502020204030204"/>
                <a:ea typeface="+mn-ea"/>
                <a:cs typeface="+mn-cs"/>
              </a:rPr>
              <a:t>(Ruby et  Robergs , Sport Medicine, 17, 393 , 1994)</a:t>
            </a: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20" name="Text Box 4"/>
          <p:cNvSpPr txBox="1">
            <a:spLocks noChangeArrowheads="1"/>
          </p:cNvSpPr>
          <p:nvPr/>
        </p:nvSpPr>
        <p:spPr bwMode="auto">
          <a:xfrm>
            <a:off x="7391400" y="1235076"/>
            <a:ext cx="3124200" cy="1354217"/>
          </a:xfrm>
          <a:prstGeom prst="rect">
            <a:avLst/>
          </a:prstGeom>
          <a:noFill/>
          <a:ln w="9525">
            <a:noFill/>
            <a:miter lim="800000"/>
            <a:headEnd/>
            <a:tailEnd/>
          </a:ln>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omic Sans MS" pitchFamily="66" charset="0"/>
                <a:ea typeface="+mn-ea"/>
                <a:cs typeface="+mn-cs"/>
              </a:rPr>
              <a:t>Dans la majorité des études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omic Sans MS" pitchFamily="66" charset="0"/>
                <a:ea typeface="+mn-ea"/>
                <a:cs typeface="+mn-cs"/>
              </a:rPr>
              <a:t>QR </a:t>
            </a:r>
            <a:r>
              <a:rPr kumimoji="0" lang="fr-FR" sz="28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rPr>
              <a:t>&lt;</a:t>
            </a:r>
            <a:r>
              <a:rPr kumimoji="0" lang="fr-FR" sz="18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omic Sans MS" pitchFamily="66" charset="0"/>
                <a:ea typeface="+mn-ea"/>
                <a:cs typeface="+mn-cs"/>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omic Sans MS" pitchFamily="66" charset="0"/>
                <a:ea typeface="+mn-ea"/>
                <a:cs typeface="+mn-cs"/>
              </a:rPr>
              <a:t>femme / homme</a:t>
            </a:r>
            <a:endParaRPr kumimoji="0" lang="fr-FR" sz="1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nvGrpSpPr>
          <p:cNvPr id="111621" name="Group 5"/>
          <p:cNvGrpSpPr>
            <a:grpSpLocks/>
          </p:cNvGrpSpPr>
          <p:nvPr/>
        </p:nvGrpSpPr>
        <p:grpSpPr bwMode="auto">
          <a:xfrm>
            <a:off x="2514600" y="5486404"/>
            <a:ext cx="6643688" cy="950913"/>
            <a:chOff x="624" y="3408"/>
            <a:chExt cx="4185" cy="599"/>
          </a:xfrm>
        </p:grpSpPr>
        <p:sp>
          <p:nvSpPr>
            <p:cNvPr id="111622" name="AutoShape 6"/>
            <p:cNvSpPr>
              <a:spLocks noChangeArrowheads="1"/>
            </p:cNvSpPr>
            <p:nvPr/>
          </p:nvSpPr>
          <p:spPr bwMode="auto">
            <a:xfrm>
              <a:off x="624" y="3408"/>
              <a:ext cx="288" cy="480"/>
            </a:xfrm>
            <a:prstGeom prst="curvedRightArrow">
              <a:avLst>
                <a:gd name="adj1" fmla="val 33333"/>
                <a:gd name="adj2" fmla="val 66667"/>
                <a:gd name="adj3" fmla="val 33333"/>
              </a:avLst>
            </a:prstGeom>
            <a:solidFill>
              <a:srgbClr val="FF0000"/>
            </a:solidFill>
            <a:ln w="9525">
              <a:solidFill>
                <a:srgbClr val="FF0000"/>
              </a:solid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11623" name="Text Box 7"/>
            <p:cNvSpPr txBox="1">
              <a:spLocks noChangeArrowheads="1"/>
            </p:cNvSpPr>
            <p:nvPr/>
          </p:nvSpPr>
          <p:spPr bwMode="auto">
            <a:xfrm>
              <a:off x="1526" y="3600"/>
              <a:ext cx="3283" cy="407"/>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outerShdw blurRad="38100" dist="38100" dir="2700000" algn="tl">
                      <a:srgbClr val="000000"/>
                    </a:outerShdw>
                  </a:effectLst>
                  <a:uLnTx/>
                  <a:uFillTx/>
                  <a:latin typeface="Calibri" panose="020F0502020204030204"/>
                  <a:ea typeface="+mn-ea"/>
                  <a:cs typeface="+mn-cs"/>
                </a:rPr>
                <a:t>La femme oxyde plus de lipides et moins de glucides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outerShdw blurRad="38100" dist="38100" dir="2700000" algn="tl">
                      <a:srgbClr val="000000"/>
                    </a:outerShdw>
                  </a:effectLst>
                  <a:uLnTx/>
                  <a:uFillTx/>
                  <a:latin typeface="Calibri" panose="020F0502020204030204"/>
                  <a:ea typeface="+mn-ea"/>
                  <a:cs typeface="+mn-cs"/>
                </a:rPr>
                <a:t>que son homologue masculin</a:t>
              </a:r>
            </a:p>
          </p:txBody>
        </p:sp>
      </p:grpSp>
      <p:sp>
        <p:nvSpPr>
          <p:cNvPr id="111625" name="Rectangle 9"/>
          <p:cNvSpPr>
            <a:spLocks noChangeArrowheads="1"/>
          </p:cNvSpPr>
          <p:nvPr/>
        </p:nvSpPr>
        <p:spPr bwMode="auto">
          <a:xfrm>
            <a:off x="2449514" y="228600"/>
            <a:ext cx="7646987" cy="488950"/>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66" charset="0"/>
                <a:ea typeface="+mn-ea"/>
                <a:cs typeface="+mn-cs"/>
              </a:rPr>
              <a:t>Différences métaboliques à l’exercice prolongé</a:t>
            </a: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2424" y="3102844"/>
            <a:ext cx="2486025" cy="1838325"/>
          </a:xfrm>
          <a:prstGeom prst="rect">
            <a:avLst/>
          </a:prstGeom>
        </p:spPr>
      </p:pic>
    </p:spTree>
    <p:extLst>
      <p:ext uri="{BB962C8B-B14F-4D97-AF65-F5344CB8AC3E}">
        <p14:creationId xmlns:p14="http://schemas.microsoft.com/office/powerpoint/2010/main" val="7386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linds(horizontal)">
                                      <p:cBhvr>
                                        <p:cTn id="7" dur="5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295776" y="476250"/>
            <a:ext cx="6408737" cy="946150"/>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omic Sans MS" pitchFamily="66" charset="0"/>
                <a:ea typeface="+mn-ea"/>
                <a:cs typeface="+mn-cs"/>
              </a:rPr>
              <a:t>- 15km sur tapis roulant (</a:t>
            </a:r>
            <a:r>
              <a:rPr kumimoji="0" lang="en-US" sz="2000" b="0" i="0" u="none" strike="noStrike" kern="1200" cap="none" spc="0" normalizeH="0" baseline="0" noProof="0" dirty="0">
                <a:ln>
                  <a:noFill/>
                </a:ln>
                <a:solidFill>
                  <a:prstClr val="black"/>
                </a:solidFill>
                <a:effectLst/>
                <a:uLnTx/>
                <a:uFillTx/>
                <a:latin typeface="Comic Sans MS" pitchFamily="66" charset="0"/>
                <a:ea typeface="+mn-ea"/>
                <a:cs typeface="+mn-cs"/>
              </a:rPr>
              <a:t>~ </a:t>
            </a:r>
            <a:r>
              <a:rPr kumimoji="0" lang="fr-FR" sz="2000" b="0" i="0" u="none" strike="noStrike" kern="1200" cap="none" spc="0" normalizeH="0" baseline="0" noProof="0" dirty="0">
                <a:ln>
                  <a:noFill/>
                </a:ln>
                <a:solidFill>
                  <a:prstClr val="black"/>
                </a:solidFill>
                <a:effectLst/>
                <a:uLnTx/>
                <a:uFillTx/>
                <a:latin typeface="Comic Sans MS" pitchFamily="66" charset="0"/>
                <a:ea typeface="+mn-ea"/>
                <a:cs typeface="+mn-cs"/>
              </a:rPr>
              <a:t>90min), 63% </a:t>
            </a:r>
            <a:r>
              <a:rPr kumimoji="0" lang="fr-FR" sz="2000" b="0" i="0" u="none" strike="noStrike" kern="1200" cap="none" spc="0" normalizeH="0" baseline="0" noProof="0" dirty="0">
                <a:ln>
                  <a:noFill/>
                </a:ln>
                <a:solidFill>
                  <a:prstClr val="black"/>
                </a:solidFill>
                <a:effectLst/>
                <a:uLnTx/>
                <a:uFillTx/>
                <a:latin typeface="Comic Sans MS" pitchFamily="66" charset="0"/>
                <a:ea typeface="+mn-ea"/>
                <a:cs typeface="+mn-cs"/>
                <a:sym typeface="EU Updot" pitchFamily="34" charset="2"/>
              </a:rPr>
              <a:t>V</a:t>
            </a:r>
            <a:r>
              <a:rPr kumimoji="0" lang="fr-FR" sz="2000" b="0" i="0" u="none" strike="noStrike" kern="1200" cap="none" spc="0" normalizeH="0" baseline="0" noProof="0" dirty="0">
                <a:ln>
                  <a:noFill/>
                </a:ln>
                <a:solidFill>
                  <a:prstClr val="black"/>
                </a:solidFill>
                <a:effectLst/>
                <a:uLnTx/>
                <a:uFillTx/>
                <a:latin typeface="Comic Sans MS" pitchFamily="66" charset="0"/>
                <a:ea typeface="+mn-ea"/>
                <a:cs typeface="+mn-cs"/>
              </a:rPr>
              <a:t>O</a:t>
            </a:r>
            <a:r>
              <a:rPr kumimoji="0" lang="fr-FR" sz="2000" b="0" i="0" u="none" strike="noStrike" kern="1200" cap="none" spc="0" normalizeH="0" baseline="-25000" noProof="0" dirty="0">
                <a:ln>
                  <a:noFill/>
                </a:ln>
                <a:solidFill>
                  <a:prstClr val="black"/>
                </a:solidFill>
                <a:effectLst/>
                <a:uLnTx/>
                <a:uFillTx/>
                <a:latin typeface="Comic Sans MS" pitchFamily="66" charset="0"/>
                <a:ea typeface="+mn-ea"/>
                <a:cs typeface="+mn-cs"/>
              </a:rPr>
              <a:t>2</a:t>
            </a:r>
            <a:r>
              <a:rPr kumimoji="0" lang="fr-FR" sz="2000" b="0" i="0" u="none" strike="noStrike" kern="1200" cap="none" spc="0" normalizeH="0" baseline="0" noProof="0" dirty="0">
                <a:ln>
                  <a:noFill/>
                </a:ln>
                <a:solidFill>
                  <a:prstClr val="black"/>
                </a:solidFill>
                <a:effectLst/>
                <a:uLnTx/>
                <a:uFillTx/>
                <a:latin typeface="Comic Sans MS" pitchFamily="66" charset="0"/>
                <a:ea typeface="+mn-ea"/>
                <a:cs typeface="+mn-cs"/>
              </a:rPr>
              <a:t>max,</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omic Sans MS" pitchFamily="66" charset="0"/>
                <a:ea typeface="+mn-ea"/>
                <a:cs typeface="+mn-cs"/>
              </a:rPr>
              <a:t> sujets entraînés </a:t>
            </a:r>
          </a:p>
          <a:p>
            <a:pPr marL="1828800" marR="0" lvl="4" indent="0" algn="l" defTabSz="914400" rtl="0" eaLnBrk="0" fontAlgn="auto" latinLnBrk="0" hangingPunct="0">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omic Sans MS" pitchFamily="66" charset="0"/>
                <a:ea typeface="+mn-ea"/>
                <a:cs typeface="+mn-cs"/>
              </a:rPr>
              <a:t>         </a:t>
            </a:r>
            <a:endParaRPr kumimoji="0" lang="fr-FR" sz="20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28675" name="Text Box 3"/>
          <p:cNvSpPr txBox="1">
            <a:spLocks noChangeArrowheads="1"/>
          </p:cNvSpPr>
          <p:nvPr/>
        </p:nvSpPr>
        <p:spPr bwMode="auto">
          <a:xfrm>
            <a:off x="2063750" y="3068638"/>
            <a:ext cx="8051628" cy="2523768"/>
          </a:xfrm>
          <a:prstGeom prst="rect">
            <a:avLst/>
          </a:prstGeom>
          <a:solidFill>
            <a:srgbClr val="FF0000"/>
          </a:solidFill>
          <a:ln w="9525">
            <a:solidFill>
              <a:schemeClr val="bg1"/>
            </a:solid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Utilisation des substrats à l’exercice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Homme (n =6)		Femme (n=6)</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Dépense énergétique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kcal totales			 1236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53	*	1012  44</a:t>
            </a:r>
            <a:endPar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kcal/kg </a:t>
            </a: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Poids total</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			 18.5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0.8</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 		 17.3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0.7</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kcal/kg </a:t>
            </a: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Masse Maigre</a:t>
            </a:r>
            <a:r>
              <a:rPr kumimoji="0" lang="fr-FR" sz="2000" b="1"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21.6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0.9</a:t>
            </a:r>
            <a:r>
              <a:rPr kumimoji="0" lang="fr-FR" sz="2000" b="1" i="0" u="none" strike="noStrike" kern="1200" cap="none" spc="0" normalizeH="0" baseline="0" noProof="0" dirty="0">
                <a:ln>
                  <a:noFill/>
                </a:ln>
                <a:solidFill>
                  <a:srgbClr val="ED7D31"/>
                </a:solidFill>
                <a:effectLst/>
                <a:uLnTx/>
                <a:uFillTx/>
                <a:latin typeface="Calibri" panose="020F0502020204030204"/>
                <a:ea typeface="+mn-ea"/>
                <a:cs typeface="+mn-cs"/>
                <a:sym typeface="Symbol" pitchFamily="18" charset="2"/>
              </a:rPr>
              <a:t>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22.1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0.9</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Utilisation des lipides (g)	</a:t>
            </a:r>
            <a:r>
              <a:rPr kumimoji="0" lang="fr-FR" sz="2000" b="1"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26.9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1.2	*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47.6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2.1</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Utilisation des glucides (g)</a:t>
            </a:r>
            <a:r>
              <a:rPr kumimoji="0" lang="fr-FR" sz="2000" b="1"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239.7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10.3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 	 137.3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6.0</a:t>
            </a:r>
          </a:p>
        </p:txBody>
      </p:sp>
      <p:sp>
        <p:nvSpPr>
          <p:cNvPr id="28677" name="Text Box 5"/>
          <p:cNvSpPr txBox="1">
            <a:spLocks noChangeArrowheads="1"/>
          </p:cNvSpPr>
          <p:nvPr/>
        </p:nvSpPr>
        <p:spPr bwMode="auto">
          <a:xfrm>
            <a:off x="1981201" y="5132388"/>
            <a:ext cx="184731" cy="36933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66"/>
              </a:solidFill>
              <a:effectLst/>
              <a:uLnTx/>
              <a:uFillTx/>
              <a:latin typeface="Calibri" panose="020F0502020204030204"/>
              <a:ea typeface="+mn-ea"/>
              <a:cs typeface="+mn-cs"/>
            </a:endParaRPr>
          </a:p>
        </p:txBody>
      </p:sp>
      <p:sp>
        <p:nvSpPr>
          <p:cNvPr id="28678" name="Text Box 6"/>
          <p:cNvSpPr txBox="1">
            <a:spLocks noChangeArrowheads="1"/>
          </p:cNvSpPr>
          <p:nvPr/>
        </p:nvSpPr>
        <p:spPr bwMode="auto">
          <a:xfrm>
            <a:off x="5519739" y="1700214"/>
            <a:ext cx="4611687" cy="396875"/>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FF8C3D"/>
                </a:solidFill>
                <a:effectLst>
                  <a:outerShdw blurRad="38100" dist="38100" dir="2700000" algn="tl">
                    <a:srgbClr val="000000"/>
                  </a:outerShdw>
                </a:effectLst>
                <a:uLnTx/>
                <a:uFillTx/>
                <a:latin typeface="Calibri" panose="020F0502020204030204"/>
                <a:ea typeface="+mn-ea"/>
                <a:cs typeface="+mn-cs"/>
                <a:sym typeface="Wingdings" pitchFamily="2" charset="2"/>
              </a:rPr>
              <a:t> </a:t>
            </a:r>
            <a:r>
              <a:rPr kumimoji="0" lang="fr-FR" sz="2000" b="1" i="0" u="none" strike="noStrike" kern="1200" cap="none" spc="0" normalizeH="0" baseline="0" noProof="0">
                <a:ln>
                  <a:noFill/>
                </a:ln>
                <a:solidFill>
                  <a:srgbClr val="FF8C3D"/>
                </a:solidFill>
                <a:effectLst>
                  <a:outerShdw blurRad="38100" dist="38100" dir="2700000" algn="tl">
                    <a:srgbClr val="000000"/>
                  </a:outerShdw>
                </a:effectLst>
                <a:uLnTx/>
                <a:uFillTx/>
                <a:latin typeface="Calibri" panose="020F0502020204030204"/>
                <a:ea typeface="+mn-ea"/>
                <a:cs typeface="+mn-cs"/>
              </a:rPr>
              <a:t>QR inférieurs  chez la femme / homme</a:t>
            </a:r>
            <a:endParaRPr kumimoji="0" lang="fr-FR" sz="20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28685" name="AutoShape 13"/>
          <p:cNvSpPr>
            <a:spLocks noChangeArrowheads="1"/>
          </p:cNvSpPr>
          <p:nvPr/>
        </p:nvSpPr>
        <p:spPr bwMode="auto">
          <a:xfrm>
            <a:off x="4583113" y="1412875"/>
            <a:ext cx="609600" cy="685800"/>
          </a:xfrm>
          <a:prstGeom prst="curvedRightArrow">
            <a:avLst>
              <a:gd name="adj1" fmla="val 22500"/>
              <a:gd name="adj2" fmla="val 45000"/>
              <a:gd name="adj3" fmla="val 33333"/>
            </a:avLst>
          </a:prstGeom>
          <a:solidFill>
            <a:srgbClr val="FF8C3D"/>
          </a:solidFill>
          <a:ln w="9525">
            <a:solidFill>
              <a:srgbClr val="FF8C3D"/>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7" name="Text Box 15"/>
          <p:cNvSpPr txBox="1">
            <a:spLocks noChangeArrowheads="1"/>
          </p:cNvSpPr>
          <p:nvPr/>
        </p:nvSpPr>
        <p:spPr bwMode="auto">
          <a:xfrm>
            <a:off x="7212013" y="5949950"/>
            <a:ext cx="3205162" cy="304800"/>
          </a:xfrm>
          <a:prstGeom prst="rect">
            <a:avLst/>
          </a:prstGeom>
          <a:noFill/>
          <a:ln w="9525" algn="ctr">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(Tarnopolsky et al. , JAP, 68, 302, 1990)</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930" y="649289"/>
            <a:ext cx="2619375" cy="1743075"/>
          </a:xfrm>
          <a:prstGeom prst="rect">
            <a:avLst/>
          </a:prstGeom>
        </p:spPr>
      </p:pic>
    </p:spTree>
    <p:extLst>
      <p:ext uri="{BB962C8B-B14F-4D97-AF65-F5344CB8AC3E}">
        <p14:creationId xmlns:p14="http://schemas.microsoft.com/office/powerpoint/2010/main" val="617095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1905001" y="457200"/>
            <a:ext cx="6443663" cy="579438"/>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FF7313"/>
                </a:solidFill>
                <a:effectLst>
                  <a:outerShdw blurRad="38100" dist="38100" dir="2700000" algn="tl">
                    <a:srgbClr val="000000"/>
                  </a:outerShdw>
                </a:effectLst>
                <a:uLnTx/>
                <a:uFillTx/>
                <a:latin typeface="Comic Sans MS" pitchFamily="66" charset="0"/>
                <a:ea typeface="+mn-ea"/>
                <a:cs typeface="+mn-cs"/>
              </a:rPr>
              <a:t>Pourquoi l’épargne des glucides?</a:t>
            </a:r>
            <a:endParaRPr kumimoji="0" lang="fr-FR" sz="3200" b="0" i="0" u="none" strike="noStrike" kern="1200" cap="none" spc="0" normalizeH="0" baseline="0" noProof="0">
              <a:ln>
                <a:noFill/>
              </a:ln>
              <a:solidFill>
                <a:srgbClr val="996633"/>
              </a:solidFill>
              <a:effectLst/>
              <a:uLnTx/>
              <a:uFillTx/>
              <a:latin typeface="Comic Sans MS" pitchFamily="66" charset="0"/>
              <a:ea typeface="+mn-ea"/>
              <a:cs typeface="+mn-cs"/>
            </a:endParaRPr>
          </a:p>
        </p:txBody>
      </p:sp>
      <p:sp>
        <p:nvSpPr>
          <p:cNvPr id="113667" name="Text Box 3"/>
          <p:cNvSpPr txBox="1">
            <a:spLocks noChangeArrowheads="1"/>
          </p:cNvSpPr>
          <p:nvPr/>
        </p:nvSpPr>
        <p:spPr bwMode="auto">
          <a:xfrm>
            <a:off x="2135560" y="4797152"/>
            <a:ext cx="7992690" cy="1077218"/>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A l’exercice, activité réduite de certaines enzymes chez la femme:</a:t>
            </a:r>
          </a:p>
          <a:p>
            <a:pPr marL="285750" marR="0" lvl="0" indent="-285750" algn="l" defTabSz="914400" rtl="0" eaLnBrk="0" fontAlgn="auto" latinLnBrk="0" hangingPunct="0">
              <a:lnSpc>
                <a:spcPct val="100000"/>
              </a:lnSpc>
              <a:spcBef>
                <a:spcPts val="0"/>
              </a:spcBef>
              <a:spcAft>
                <a:spcPts val="0"/>
              </a:spcAft>
              <a:buClrTx/>
              <a:buSzTx/>
              <a:buFont typeface="Wingdings" panose="05000000000000000000" pitchFamily="2" charset="2"/>
              <a:buChar char="è"/>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phosphorylase, LDH , PFK</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Esjörnsson</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et al. 1993,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Simoneau</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et al. 1985)</a:t>
            </a:r>
            <a:endParaRPr kumimoji="0" lang="fr-F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3671" name="Group 7"/>
          <p:cNvGrpSpPr>
            <a:grpSpLocks/>
          </p:cNvGrpSpPr>
          <p:nvPr/>
        </p:nvGrpSpPr>
        <p:grpSpPr bwMode="auto">
          <a:xfrm>
            <a:off x="1847850" y="1412875"/>
            <a:ext cx="8439150" cy="3240088"/>
            <a:chOff x="204" y="890"/>
            <a:chExt cx="5316" cy="2041"/>
          </a:xfrm>
        </p:grpSpPr>
        <p:sp>
          <p:nvSpPr>
            <p:cNvPr id="113668" name="Text Box 4"/>
            <p:cNvSpPr txBox="1">
              <a:spLocks noChangeArrowheads="1"/>
            </p:cNvSpPr>
            <p:nvPr/>
          </p:nvSpPr>
          <p:spPr bwMode="auto">
            <a:xfrm>
              <a:off x="204" y="890"/>
              <a:ext cx="5216" cy="756"/>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Au repos</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[glycogène] </a:t>
              </a:r>
              <a:r>
                <a:rPr kumimoji="0" lang="fr-FR" sz="1800" b="0" i="0" u="none" strike="noStrike" kern="1200" cap="none" spc="0" normalizeH="0" baseline="-25000" noProof="0" dirty="0">
                  <a:ln>
                    <a:noFill/>
                  </a:ln>
                  <a:solidFill>
                    <a:prstClr val="black"/>
                  </a:solidFill>
                  <a:effectLst/>
                  <a:uLnTx/>
                  <a:uFillTx/>
                  <a:latin typeface="Calibri" panose="020F0502020204030204"/>
                  <a:ea typeface="+mn-ea"/>
                  <a:cs typeface="+mn-cs"/>
                </a:rPr>
                <a:t>musculaire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et rapport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proglycogène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 macro glycogène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similaire entre les deux sexes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Tarnopolsky</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et al. 1990, 1995, 2001; Mc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Kenzie</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et al. 2000)</a:t>
              </a:r>
            </a:p>
          </p:txBody>
        </p:sp>
        <p:pic>
          <p:nvPicPr>
            <p:cNvPr id="113669" name="Picture 5"/>
            <p:cNvPicPr>
              <a:picLocks noChangeAspect="1" noChangeArrowheads="1"/>
            </p:cNvPicPr>
            <p:nvPr/>
          </p:nvPicPr>
          <p:blipFill>
            <a:blip r:embed="rId3" cstate="print"/>
            <a:srcRect/>
            <a:stretch>
              <a:fillRect/>
            </a:stretch>
          </p:blipFill>
          <p:spPr bwMode="auto">
            <a:xfrm>
              <a:off x="3264" y="1968"/>
              <a:ext cx="2256" cy="672"/>
            </a:xfrm>
            <a:prstGeom prst="rect">
              <a:avLst/>
            </a:prstGeom>
            <a:noFill/>
            <a:ln w="9525">
              <a:noFill/>
              <a:miter lim="800000"/>
              <a:headEnd/>
              <a:tailEnd/>
            </a:ln>
            <a:effectLst/>
          </p:spPr>
        </p:pic>
        <p:pic>
          <p:nvPicPr>
            <p:cNvPr id="113670" name="Picture 6"/>
            <p:cNvPicPr>
              <a:picLocks noChangeAspect="1" noChangeArrowheads="1"/>
            </p:cNvPicPr>
            <p:nvPr/>
          </p:nvPicPr>
          <p:blipFill>
            <a:blip r:embed="rId4" cstate="print"/>
            <a:srcRect/>
            <a:stretch>
              <a:fillRect/>
            </a:stretch>
          </p:blipFill>
          <p:spPr bwMode="auto">
            <a:xfrm>
              <a:off x="288" y="1632"/>
              <a:ext cx="2736" cy="1299"/>
            </a:xfrm>
            <a:prstGeom prst="rect">
              <a:avLst/>
            </a:prstGeom>
            <a:noFill/>
            <a:ln w="9525">
              <a:noFill/>
              <a:miter lim="800000"/>
              <a:headEnd/>
              <a:tailEnd/>
            </a:ln>
          </p:spPr>
        </p:pic>
      </p:grpSp>
    </p:spTree>
    <p:extLst>
      <p:ext uri="{BB962C8B-B14F-4D97-AF65-F5344CB8AC3E}">
        <p14:creationId xmlns:p14="http://schemas.microsoft.com/office/powerpoint/2010/main" val="152512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3671"/>
                                        </p:tgtEl>
                                        <p:attrNameLst>
                                          <p:attrName>style.visibility</p:attrName>
                                        </p:attrNameLst>
                                      </p:cBhvr>
                                      <p:to>
                                        <p:strVal val="visible"/>
                                      </p:to>
                                    </p:set>
                                    <p:anim calcmode="lin" valueType="num">
                                      <p:cBhvr additive="base">
                                        <p:cTn id="7" dur="500" fill="hold"/>
                                        <p:tgtEl>
                                          <p:spTgt spid="113671"/>
                                        </p:tgtEl>
                                        <p:attrNameLst>
                                          <p:attrName>ppt_x</p:attrName>
                                        </p:attrNameLst>
                                      </p:cBhvr>
                                      <p:tavLst>
                                        <p:tav tm="0">
                                          <p:val>
                                            <p:strVal val="0-#ppt_w/2"/>
                                          </p:val>
                                        </p:tav>
                                        <p:tav tm="100000">
                                          <p:val>
                                            <p:strVal val="#ppt_x"/>
                                          </p:val>
                                        </p:tav>
                                      </p:tavLst>
                                    </p:anim>
                                    <p:anim calcmode="lin" valueType="num">
                                      <p:cBhvr additive="base">
                                        <p:cTn id="8" dur="500" fill="hold"/>
                                        <p:tgtEl>
                                          <p:spTgt spid="1136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3667"/>
                                        </p:tgtEl>
                                        <p:attrNameLst>
                                          <p:attrName>style.visibility</p:attrName>
                                        </p:attrNameLst>
                                      </p:cBhvr>
                                      <p:to>
                                        <p:strVal val="visible"/>
                                      </p:to>
                                    </p:set>
                                    <p:animEffect transition="in" filter="wipe(left)">
                                      <p:cBhvr>
                                        <p:cTn id="13" dur="5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1804989" y="228600"/>
            <a:ext cx="8802410" cy="461665"/>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FF7313"/>
                </a:solidFill>
                <a:effectLst>
                  <a:outerShdw blurRad="38100" dist="38100" dir="2700000" algn="tl">
                    <a:srgbClr val="000000"/>
                  </a:outerShdw>
                </a:effectLst>
                <a:uLnTx/>
                <a:uFillTx/>
                <a:latin typeface="Comic Sans MS" pitchFamily="66" charset="0"/>
                <a:ea typeface="+mn-ea"/>
                <a:cs typeface="+mn-cs"/>
              </a:rPr>
              <a:t>Epargne de glucides d’origine hépatique et/ou musculaire?</a:t>
            </a:r>
            <a:endParaRPr kumimoji="0" lang="fr-FR" sz="2400" b="1" i="0" u="none" strike="noStrike" kern="1200" cap="none" spc="0" normalizeH="0" baseline="0" noProof="0">
              <a:ln>
                <a:noFill/>
              </a:ln>
              <a:solidFill>
                <a:srgbClr val="FF8C3D"/>
              </a:solidFill>
              <a:effectLst>
                <a:outerShdw blurRad="38100" dist="38100" dir="2700000" algn="tl">
                  <a:srgbClr val="000000"/>
                </a:outerShdw>
              </a:effectLst>
              <a:uLnTx/>
              <a:uFillTx/>
              <a:latin typeface="Calibri" panose="020F0502020204030204"/>
              <a:ea typeface="+mn-ea"/>
              <a:cs typeface="+mn-cs"/>
            </a:endParaRPr>
          </a:p>
        </p:txBody>
      </p:sp>
      <p:sp>
        <p:nvSpPr>
          <p:cNvPr id="116739" name="Text Box 3"/>
          <p:cNvSpPr txBox="1">
            <a:spLocks noChangeArrowheads="1"/>
          </p:cNvSpPr>
          <p:nvPr/>
        </p:nvSpPr>
        <p:spPr bwMode="auto">
          <a:xfrm>
            <a:off x="1009740" y="1052514"/>
            <a:ext cx="10053458" cy="954107"/>
          </a:xfrm>
          <a:prstGeom prst="rect">
            <a:avLst/>
          </a:prstGeom>
          <a:noFill/>
          <a:ln w="9525">
            <a:noFill/>
            <a:miter lim="800000"/>
            <a:headEnd/>
            <a:tailEnd/>
          </a:ln>
          <a:effectLst/>
        </p:spPr>
        <p:txBody>
          <a:bodyPr wrap="none">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2800" b="1" i="0" u="none" strike="noStrike" kern="1200" cap="none" spc="0" normalizeH="0" baseline="0" noProof="0">
                <a:ln>
                  <a:noFill/>
                </a:ln>
                <a:solidFill>
                  <a:prstClr val="black"/>
                </a:solidFill>
                <a:effectLst/>
                <a:uLnTx/>
                <a:uFillTx/>
                <a:latin typeface="Calibri" panose="020F0502020204030204"/>
                <a:ea typeface="+mn-ea"/>
                <a:cs typeface="+mn-cs"/>
              </a:rPr>
              <a:t>La différence (a-v) en glucose ne diffère pas au niveau musculaire</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prstClr val="black"/>
                </a:solidFill>
                <a:effectLst/>
                <a:uLnTx/>
                <a:uFillTx/>
                <a:latin typeface="Calibri" panose="020F0502020204030204"/>
                <a:ea typeface="+mn-ea"/>
                <a:cs typeface="+mn-cs"/>
              </a:rPr>
              <a:t>à l’exercice entre les deux sexes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(Roepstorff et al. 2002)</a:t>
            </a:r>
            <a:endParaRPr kumimoji="0" lang="fr-FR"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740" name="Text Box 4"/>
          <p:cNvSpPr txBox="1">
            <a:spLocks noChangeArrowheads="1"/>
          </p:cNvSpPr>
          <p:nvPr/>
        </p:nvSpPr>
        <p:spPr bwMode="auto">
          <a:xfrm>
            <a:off x="1774825" y="2060576"/>
            <a:ext cx="8642350" cy="1384995"/>
          </a:xfrm>
          <a:prstGeom prst="rect">
            <a:avLst/>
          </a:prstGeom>
          <a:noFill/>
          <a:ln w="9525">
            <a:noFill/>
            <a:miter lim="800000"/>
            <a:headEnd/>
            <a:tailEnd/>
          </a:ln>
          <a:effectLst/>
        </p:spPr>
        <p:txBody>
          <a:bodyPr>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2800" b="1" i="0" u="none" strike="noStrike" kern="1200" cap="none" spc="0" normalizeH="0" baseline="0" noProof="0">
                <a:ln>
                  <a:noFill/>
                </a:ln>
                <a:solidFill>
                  <a:prstClr val="black"/>
                </a:solidFill>
                <a:effectLst/>
                <a:uLnTx/>
                <a:uFillTx/>
                <a:latin typeface="Calibri" panose="020F0502020204030204"/>
                <a:ea typeface="+mn-ea"/>
                <a:cs typeface="+mn-cs"/>
              </a:rPr>
              <a:t>L’administration d’œstradiol n’atténue pas la déplétion musculaire en glycogène chez l’adulte de sexe masculin à l’exercice</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(Tarnopolsky et al. 2001)</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16741" name="Text Box 5"/>
          <p:cNvSpPr txBox="1">
            <a:spLocks noChangeArrowheads="1"/>
          </p:cNvSpPr>
          <p:nvPr/>
        </p:nvSpPr>
        <p:spPr bwMode="auto">
          <a:xfrm>
            <a:off x="1016428" y="3374570"/>
            <a:ext cx="9528314" cy="954107"/>
          </a:xfrm>
          <a:prstGeom prst="rect">
            <a:avLst/>
          </a:prstGeom>
          <a:noFill/>
          <a:ln w="9525">
            <a:noFill/>
            <a:miter lim="800000"/>
            <a:headEnd/>
            <a:tailEnd/>
          </a:ln>
          <a:effectLst/>
        </p:spPr>
        <p:txBody>
          <a:bodyPr wrap="none">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L’apparition du glucose: R</a:t>
            </a:r>
            <a:r>
              <a:rPr kumimoji="0" lang="fr-FR" sz="2800" b="1" i="0" u="none" strike="noStrike" kern="1200" cap="none" spc="0" normalizeH="0" baseline="-25000" noProof="0" dirty="0">
                <a:ln>
                  <a:noFill/>
                </a:ln>
                <a:solidFill>
                  <a:prstClr val="black"/>
                </a:solidFill>
                <a:effectLst/>
                <a:uLnTx/>
                <a:uFillTx/>
                <a:latin typeface="Calibri" panose="020F0502020204030204"/>
                <a:ea typeface="+mn-ea"/>
                <a:cs typeface="+mn-cs"/>
              </a:rPr>
              <a:t>a</a:t>
            </a: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 (production hépatique de glucose)</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   est &lt; chez la femme à l’exercice</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Friedlander</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et al. 1998,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Roepstorff</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et al. 2002)</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6742" name="Group 6"/>
          <p:cNvGrpSpPr>
            <a:grpSpLocks/>
          </p:cNvGrpSpPr>
          <p:nvPr/>
        </p:nvGrpSpPr>
        <p:grpSpPr bwMode="auto">
          <a:xfrm>
            <a:off x="2351585" y="4257676"/>
            <a:ext cx="4087813" cy="1427163"/>
            <a:chOff x="2208" y="2592"/>
            <a:chExt cx="2575" cy="899"/>
          </a:xfrm>
          <a:solidFill>
            <a:srgbClr val="FF0000"/>
          </a:solidFill>
        </p:grpSpPr>
        <p:sp>
          <p:nvSpPr>
            <p:cNvPr id="116743" name="AutoShape 7"/>
            <p:cNvSpPr>
              <a:spLocks noChangeArrowheads="1"/>
            </p:cNvSpPr>
            <p:nvPr/>
          </p:nvSpPr>
          <p:spPr bwMode="auto">
            <a:xfrm>
              <a:off x="2208" y="2592"/>
              <a:ext cx="2575" cy="899"/>
            </a:xfrm>
            <a:prstGeom prst="cloudCallout">
              <a:avLst>
                <a:gd name="adj1" fmla="val 48449"/>
                <a:gd name="adj2" fmla="val 81391"/>
              </a:avLst>
            </a:prstGeom>
            <a:grpFill/>
            <a:ln w="9525">
              <a:solidFill>
                <a:schemeClr val="tx1"/>
              </a:solid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744" name="Text Box 8"/>
            <p:cNvSpPr txBox="1">
              <a:spLocks noChangeArrowheads="1"/>
            </p:cNvSpPr>
            <p:nvPr/>
          </p:nvSpPr>
          <p:spPr bwMode="auto">
            <a:xfrm>
              <a:off x="2496" y="2784"/>
              <a:ext cx="1872" cy="407"/>
            </a:xfrm>
            <a:prstGeom prst="rect">
              <a:avLst/>
            </a:prstGeom>
            <a:grpFill/>
            <a:ln w="9525">
              <a:noFill/>
              <a:miter lim="800000"/>
              <a:headEnd/>
              <a:tailEnd/>
            </a:ln>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alibri" panose="020F0502020204030204"/>
                  <a:ea typeface="+mn-ea"/>
                  <a:cs typeface="+mn-cs"/>
                </a:rPr>
                <a:t>Epargne du glycogène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alibri" panose="020F0502020204030204"/>
                  <a:ea typeface="+mn-ea"/>
                  <a:cs typeface="+mn-cs"/>
                </a:rPr>
                <a:t> hépatique! </a:t>
              </a:r>
            </a:p>
          </p:txBody>
        </p:sp>
      </p:grpSp>
      <p:pic>
        <p:nvPicPr>
          <p:cNvPr id="2" name="Image 1"/>
          <p:cNvPicPr>
            <a:picLocks noChangeAspect="1"/>
          </p:cNvPicPr>
          <p:nvPr/>
        </p:nvPicPr>
        <p:blipFill>
          <a:blip r:embed="rId3"/>
          <a:stretch>
            <a:fillRect/>
          </a:stretch>
        </p:blipFill>
        <p:spPr>
          <a:xfrm>
            <a:off x="6904038" y="4653137"/>
            <a:ext cx="2838450" cy="1609725"/>
          </a:xfrm>
          <a:prstGeom prst="rect">
            <a:avLst/>
          </a:prstGeom>
        </p:spPr>
      </p:pic>
    </p:spTree>
    <p:extLst>
      <p:ext uri="{BB962C8B-B14F-4D97-AF65-F5344CB8AC3E}">
        <p14:creationId xmlns:p14="http://schemas.microsoft.com/office/powerpoint/2010/main" val="421236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0-#ppt_w/2"/>
                                          </p:val>
                                        </p:tav>
                                        <p:tav tm="100000">
                                          <p:val>
                                            <p:strVal val="#ppt_x"/>
                                          </p:val>
                                        </p:tav>
                                      </p:tavLst>
                                    </p:anim>
                                    <p:anim calcmode="lin" valueType="num">
                                      <p:cBhvr additive="base">
                                        <p:cTn id="8"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40"/>
                                        </p:tgtEl>
                                        <p:attrNameLst>
                                          <p:attrName>style.visibility</p:attrName>
                                        </p:attrNameLst>
                                      </p:cBhvr>
                                      <p:to>
                                        <p:strVal val="visible"/>
                                      </p:to>
                                    </p:set>
                                    <p:anim calcmode="lin" valueType="num">
                                      <p:cBhvr additive="base">
                                        <p:cTn id="13" dur="500" fill="hold"/>
                                        <p:tgtEl>
                                          <p:spTgt spid="116740"/>
                                        </p:tgtEl>
                                        <p:attrNameLst>
                                          <p:attrName>ppt_x</p:attrName>
                                        </p:attrNameLst>
                                      </p:cBhvr>
                                      <p:tavLst>
                                        <p:tav tm="0">
                                          <p:val>
                                            <p:strVal val="0-#ppt_w/2"/>
                                          </p:val>
                                        </p:tav>
                                        <p:tav tm="100000">
                                          <p:val>
                                            <p:strVal val="#ppt_x"/>
                                          </p:val>
                                        </p:tav>
                                      </p:tavLst>
                                    </p:anim>
                                    <p:anim calcmode="lin" valueType="num">
                                      <p:cBhvr additive="base">
                                        <p:cTn id="14" dur="500" fill="hold"/>
                                        <p:tgtEl>
                                          <p:spTgt spid="1167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41"/>
                                        </p:tgtEl>
                                        <p:attrNameLst>
                                          <p:attrName>style.visibility</p:attrName>
                                        </p:attrNameLst>
                                      </p:cBhvr>
                                      <p:to>
                                        <p:strVal val="visible"/>
                                      </p:to>
                                    </p:set>
                                    <p:anim calcmode="lin" valueType="num">
                                      <p:cBhvr additive="base">
                                        <p:cTn id="19" dur="500" fill="hold"/>
                                        <p:tgtEl>
                                          <p:spTgt spid="116741"/>
                                        </p:tgtEl>
                                        <p:attrNameLst>
                                          <p:attrName>ppt_x</p:attrName>
                                        </p:attrNameLst>
                                      </p:cBhvr>
                                      <p:tavLst>
                                        <p:tav tm="0">
                                          <p:val>
                                            <p:strVal val="0-#ppt_w/2"/>
                                          </p:val>
                                        </p:tav>
                                        <p:tav tm="100000">
                                          <p:val>
                                            <p:strVal val="#ppt_x"/>
                                          </p:val>
                                        </p:tav>
                                      </p:tavLst>
                                    </p:anim>
                                    <p:anim calcmode="lin" valueType="num">
                                      <p:cBhvr additive="base">
                                        <p:cTn id="20" dur="500" fill="hold"/>
                                        <p:tgtEl>
                                          <p:spTgt spid="11674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6742"/>
                                        </p:tgtEl>
                                        <p:attrNameLst>
                                          <p:attrName>style.visibility</p:attrName>
                                        </p:attrNameLst>
                                      </p:cBhvr>
                                      <p:to>
                                        <p:strVal val="visible"/>
                                      </p:to>
                                    </p:set>
                                    <p:animEffect transition="in" filter="wipe(left)">
                                      <p:cBhvr>
                                        <p:cTn id="25" dur="500"/>
                                        <p:tgtEl>
                                          <p:spTgt spid="11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utoUpdateAnimBg="0"/>
      <p:bldP spid="116740" grpId="0" autoUpdateAnimBg="0"/>
      <p:bldP spid="11674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752601" y="228600"/>
            <a:ext cx="5654675" cy="1066800"/>
          </a:xfrm>
          <a:prstGeom prst="rect">
            <a:avLst/>
          </a:prstGeom>
          <a:noFill/>
          <a:ln w="9525">
            <a:noFill/>
            <a:miter lim="800000"/>
            <a:headEnd/>
            <a:tailEnd/>
          </a:ln>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uLnTx/>
                <a:uFillTx/>
                <a:latin typeface="Comic Sans MS" pitchFamily="66" charset="0"/>
                <a:ea typeface="+mn-ea"/>
                <a:cs typeface="+mn-cs"/>
              </a:rPr>
              <a:t>Apports glucidiques et récupération</a:t>
            </a:r>
            <a:endParaRPr kumimoji="0" lang="fr-FR"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6323" name="Text Box 3"/>
          <p:cNvSpPr txBox="1">
            <a:spLocks noChangeArrowheads="1"/>
          </p:cNvSpPr>
          <p:nvPr/>
        </p:nvSpPr>
        <p:spPr bwMode="auto">
          <a:xfrm>
            <a:off x="6996114" y="2819400"/>
            <a:ext cx="2842253" cy="92333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itchFamily="2" charset="2"/>
              </a:rPr>
              <a:t></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Resynthèse post-exercice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en glycogène similaire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entre les deux sexes</a:t>
            </a:r>
          </a:p>
        </p:txBody>
      </p:sp>
      <p:grpSp>
        <p:nvGrpSpPr>
          <p:cNvPr id="56330" name="Group 10"/>
          <p:cNvGrpSpPr>
            <a:grpSpLocks/>
          </p:cNvGrpSpPr>
          <p:nvPr/>
        </p:nvGrpSpPr>
        <p:grpSpPr bwMode="auto">
          <a:xfrm>
            <a:off x="1752601" y="1752600"/>
            <a:ext cx="5097463" cy="4929188"/>
            <a:chOff x="144" y="1104"/>
            <a:chExt cx="3211" cy="3105"/>
          </a:xfrm>
        </p:grpSpPr>
        <p:grpSp>
          <p:nvGrpSpPr>
            <p:cNvPr id="56326" name="Group 6"/>
            <p:cNvGrpSpPr>
              <a:grpSpLocks/>
            </p:cNvGrpSpPr>
            <p:nvPr/>
          </p:nvGrpSpPr>
          <p:grpSpPr bwMode="auto">
            <a:xfrm>
              <a:off x="144" y="1104"/>
              <a:ext cx="3211" cy="2484"/>
              <a:chOff x="864" y="1248"/>
              <a:chExt cx="3499" cy="2724"/>
            </a:xfrm>
          </p:grpSpPr>
          <p:graphicFrame>
            <p:nvGraphicFramePr>
              <p:cNvPr id="56324" name="Object 4"/>
              <p:cNvGraphicFramePr>
                <a:graphicFrameLocks noChangeAspect="1"/>
              </p:cNvGraphicFramePr>
              <p:nvPr/>
            </p:nvGraphicFramePr>
            <p:xfrm>
              <a:off x="864" y="1248"/>
              <a:ext cx="3499" cy="2724"/>
            </p:xfrm>
            <a:graphic>
              <a:graphicData uri="http://schemas.openxmlformats.org/presentationml/2006/ole">
                <mc:AlternateContent xmlns:mc="http://schemas.openxmlformats.org/markup-compatibility/2006">
                  <mc:Choice xmlns:v="urn:schemas-microsoft-com:vml" Requires="v">
                    <p:oleObj spid="_x0000_s4108" name="Image Photo Editor" r:id="rId4" imgW="5552381" imgH="4323810" progId="">
                      <p:embed/>
                    </p:oleObj>
                  </mc:Choice>
                  <mc:Fallback>
                    <p:oleObj name="Image Photo Editor" r:id="rId4" imgW="5552381" imgH="4323810" progId="">
                      <p:embed/>
                      <p:pic>
                        <p:nvPicPr>
                          <p:cNvPr id="5632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 y="1248"/>
                            <a:ext cx="3499" cy="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5" name="Text Box 5"/>
              <p:cNvSpPr txBox="1">
                <a:spLocks noChangeArrowheads="1"/>
              </p:cNvSpPr>
              <p:nvPr/>
            </p:nvSpPr>
            <p:spPr bwMode="auto">
              <a:xfrm>
                <a:off x="3408" y="1968"/>
                <a:ext cx="759" cy="478"/>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sym typeface="Wingdings" pitchFamily="2" charset="2"/>
                  </a:rPr>
                  <a:t> </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 homme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300" b="0" i="0" u="none" strike="noStrike" kern="1200" cap="none" spc="0" normalizeH="0" baseline="0" noProof="0">
                    <a:ln>
                      <a:noFill/>
                    </a:ln>
                    <a:solidFill>
                      <a:prstClr val="black"/>
                    </a:solidFill>
                    <a:effectLst/>
                    <a:uLnTx/>
                    <a:uFillTx/>
                    <a:latin typeface="Calibri" panose="020F0502020204030204"/>
                    <a:ea typeface="+mn-ea"/>
                    <a:cs typeface="+mn-cs"/>
                    <a:sym typeface="Webdings" pitchFamily="18" charset="2"/>
                  </a:rPr>
                  <a:t></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sym typeface="Webdings" pitchFamily="18" charset="2"/>
                  </a:rPr>
                  <a:t>femme</a:t>
                </a: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6328" name="Text Box 8"/>
            <p:cNvSpPr txBox="1">
              <a:spLocks noChangeArrowheads="1"/>
            </p:cNvSpPr>
            <p:nvPr/>
          </p:nvSpPr>
          <p:spPr bwMode="auto">
            <a:xfrm>
              <a:off x="432" y="3744"/>
              <a:ext cx="2620" cy="465"/>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omic Sans MS" pitchFamily="66" charset="0"/>
                  <a:ea typeface="+mn-ea"/>
                  <a:cs typeface="+mn-cs"/>
                </a:rPr>
                <a:t>Apport 1h après un ex de 90 min à 65%</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a:ln>
                    <a:noFill/>
                  </a:ln>
                  <a:solidFill>
                    <a:prstClr val="black"/>
                  </a:solidFill>
                  <a:effectLst/>
                  <a:uLnTx/>
                  <a:uFillTx/>
                  <a:latin typeface="Comic Sans MS" pitchFamily="66" charset="0"/>
                  <a:ea typeface="+mn-ea"/>
                  <a:cs typeface="+mn-cs"/>
                  <a:sym typeface="EU Updot" pitchFamily="34" charset="2"/>
                </a:rPr>
                <a:t>V</a:t>
              </a:r>
              <a:r>
                <a:rPr kumimoji="0" lang="fr-FR" sz="1400" b="0" i="0" u="none" strike="noStrike" kern="1200" cap="none" spc="0" normalizeH="0" baseline="0" noProof="0">
                  <a:ln>
                    <a:noFill/>
                  </a:ln>
                  <a:solidFill>
                    <a:prstClr val="black"/>
                  </a:solidFill>
                  <a:effectLst/>
                  <a:uLnTx/>
                  <a:uFillTx/>
                  <a:latin typeface="Comic Sans MS" pitchFamily="66" charset="0"/>
                  <a:ea typeface="+mn-ea"/>
                  <a:cs typeface="+mn-cs"/>
                </a:rPr>
                <a:t>O</a:t>
              </a:r>
              <a:r>
                <a:rPr kumimoji="0" lang="fr-FR" sz="1400" b="0" i="0" u="none" strike="noStrike" kern="1200" cap="none" spc="0" normalizeH="0" baseline="-25000" noProof="0">
                  <a:ln>
                    <a:noFill/>
                  </a:ln>
                  <a:solidFill>
                    <a:prstClr val="black"/>
                  </a:solidFill>
                  <a:effectLst/>
                  <a:uLnTx/>
                  <a:uFillTx/>
                  <a:latin typeface="Comic Sans MS" pitchFamily="66" charset="0"/>
                  <a:ea typeface="+mn-ea"/>
                  <a:cs typeface="+mn-cs"/>
                </a:rPr>
                <a:t>2</a:t>
              </a:r>
              <a:r>
                <a:rPr kumimoji="0" lang="fr-FR" sz="1400" b="0" i="0" u="none" strike="noStrike" kern="1200" cap="none" spc="0" normalizeH="0" baseline="0" noProof="0">
                  <a:ln>
                    <a:noFill/>
                  </a:ln>
                  <a:solidFill>
                    <a:prstClr val="black"/>
                  </a:solidFill>
                  <a:effectLst/>
                  <a:uLnTx/>
                  <a:uFillTx/>
                  <a:latin typeface="Comic Sans MS" pitchFamily="66" charset="0"/>
                  <a:ea typeface="+mn-ea"/>
                  <a:cs typeface="+mn-cs"/>
                </a:rPr>
                <a:t>max</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omic Sans MS" pitchFamily="66" charset="0"/>
                  <a:ea typeface="+mn-ea"/>
                  <a:cs typeface="+mn-cs"/>
                </a:rPr>
                <a:t>resynthèse de glycogène dans les 4 heures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omic Sans MS" pitchFamily="66" charset="0"/>
                  <a:ea typeface="+mn-ea"/>
                  <a:cs typeface="+mn-cs"/>
                </a:rPr>
                <a:t>		</a:t>
              </a:r>
              <a:r>
                <a:rPr kumimoji="0" lang="fr-FR" sz="1200" b="0" i="0" u="none" strike="noStrike" kern="1200" cap="none" spc="0" normalizeH="0" baseline="0" noProof="0">
                  <a:ln>
                    <a:noFill/>
                  </a:ln>
                  <a:solidFill>
                    <a:prstClr val="black"/>
                  </a:solidFill>
                  <a:effectLst/>
                  <a:uLnTx/>
                  <a:uFillTx/>
                  <a:latin typeface="Comic Sans MS" pitchFamily="66" charset="0"/>
                  <a:ea typeface="+mn-ea"/>
                  <a:cs typeface="+mn-cs"/>
                </a:rPr>
                <a:t>(Tarnopolsky et al. 1997)</a:t>
              </a:r>
            </a:p>
          </p:txBody>
        </p:sp>
      </p:grpSp>
      <p:sp>
        <p:nvSpPr>
          <p:cNvPr id="56329" name="Text Box 9"/>
          <p:cNvSpPr txBox="1">
            <a:spLocks noChangeArrowheads="1"/>
          </p:cNvSpPr>
          <p:nvPr/>
        </p:nvSpPr>
        <p:spPr bwMode="auto">
          <a:xfrm>
            <a:off x="7696201" y="4343401"/>
            <a:ext cx="2008883" cy="1856919"/>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CHO</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1g Glucide.kg</a:t>
            </a:r>
            <a:r>
              <a:rPr kumimoji="0" lang="fr-FR" sz="16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fr-FR" sz="1600" b="0" i="0" u="none" strike="noStrike" kern="1200" cap="none" spc="0" normalizeH="0" baseline="30000" noProof="0" dirty="0">
                <a:ln>
                  <a:noFill/>
                </a:ln>
                <a:solidFill>
                  <a:prstClr val="white"/>
                </a:solidFill>
                <a:effectLst/>
                <a:uLnTx/>
                <a:uFillTx/>
                <a:latin typeface="Calibri" panose="020F0502020204030204"/>
                <a:ea typeface="+mn-ea"/>
                <a:cs typeface="+mn-cs"/>
              </a:rPr>
              <a:t>1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1600" b="0" i="0" u="none" strike="noStrike" kern="1200" cap="none" spc="0" normalizeH="0" baseline="30000" noProof="0" dirty="0">
              <a:ln>
                <a:noFill/>
              </a:ln>
              <a:solidFill>
                <a:prstClr val="white"/>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ou</a:t>
            </a:r>
            <a:r>
              <a:rPr kumimoji="0" lang="fr-FR" sz="1800" b="0" i="0" u="none" strike="noStrike" kern="1200" cap="none" spc="0" normalizeH="0" baseline="30000" noProof="0" dirty="0">
                <a:ln>
                  <a:noFill/>
                </a:ln>
                <a:solidFill>
                  <a:prstClr val="black"/>
                </a:solidFill>
                <a:effectLst/>
                <a:uLnTx/>
                <a:uFillTx/>
                <a:latin typeface="Calibri" panose="020F0502020204030204"/>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30000" noProof="0" dirty="0">
              <a:ln>
                <a:noFill/>
              </a:ln>
              <a:solidFill>
                <a:srgbClr val="FF0000"/>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FF0000"/>
                </a:solidFill>
                <a:effectLst/>
                <a:uLnTx/>
                <a:uFillTx/>
                <a:latin typeface="Calibri" panose="020F0502020204030204"/>
                <a:ea typeface="+mn-ea"/>
                <a:cs typeface="+mn-cs"/>
              </a:rPr>
              <a:t>CHO-Pro-Fat: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0.7g  Glucide.kg</a:t>
            </a:r>
            <a:r>
              <a:rPr kumimoji="0" lang="fr-FR" sz="16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0.1g  Protéine.kg</a:t>
            </a:r>
            <a:r>
              <a:rPr kumimoji="0" lang="fr-FR" sz="1600" b="0" i="0" u="none" strike="noStrike" kern="1200" cap="none" spc="0" normalizeH="0" baseline="30000" noProof="0" dirty="0">
                <a:ln>
                  <a:noFill/>
                </a:ln>
                <a:solidFill>
                  <a:prstClr val="black"/>
                </a:solidFill>
                <a:effectLst/>
                <a:uLnTx/>
                <a:uFillTx/>
                <a:latin typeface="Calibri" panose="020F0502020204030204"/>
                <a:ea typeface="+mn-ea"/>
                <a:cs typeface="+mn-cs"/>
              </a:rPr>
              <a:t>-1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0.02g  Lipide.kg</a:t>
            </a:r>
            <a:r>
              <a:rPr kumimoji="0" lang="fr-FR" sz="16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6331" name="Object 11"/>
          <p:cNvGraphicFramePr>
            <a:graphicFrameLocks noChangeAspect="1"/>
          </p:cNvGraphicFramePr>
          <p:nvPr/>
        </p:nvGraphicFramePr>
        <p:xfrm>
          <a:off x="7924801" y="228600"/>
          <a:ext cx="1819275" cy="2590800"/>
        </p:xfrm>
        <a:graphic>
          <a:graphicData uri="http://schemas.openxmlformats.org/presentationml/2006/ole">
            <mc:AlternateContent xmlns:mc="http://schemas.openxmlformats.org/markup-compatibility/2006">
              <mc:Choice xmlns:v="urn:schemas-microsoft-com:vml" Requires="v">
                <p:oleObj spid="_x0000_s4109" name="Image Photo Editor" r:id="rId6" imgW="1819529" imgH="2591162" progId="">
                  <p:embed/>
                </p:oleObj>
              </mc:Choice>
              <mc:Fallback>
                <p:oleObj name="Image Photo Editor" r:id="rId6" imgW="1819529" imgH="2591162" progId="">
                  <p:embed/>
                  <p:pic>
                    <p:nvPicPr>
                      <p:cNvPr id="56331"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1" y="228600"/>
                        <a:ext cx="18192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1193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6330"/>
                                        </p:tgtEl>
                                        <p:attrNameLst>
                                          <p:attrName>style.visibility</p:attrName>
                                        </p:attrNameLst>
                                      </p:cBhvr>
                                      <p:to>
                                        <p:strVal val="visible"/>
                                      </p:to>
                                    </p:set>
                                    <p:anim calcmode="lin" valueType="num">
                                      <p:cBhvr additive="base">
                                        <p:cTn id="7" dur="500" fill="hold"/>
                                        <p:tgtEl>
                                          <p:spTgt spid="56330"/>
                                        </p:tgtEl>
                                        <p:attrNameLst>
                                          <p:attrName>ppt_x</p:attrName>
                                        </p:attrNameLst>
                                      </p:cBhvr>
                                      <p:tavLst>
                                        <p:tav tm="0">
                                          <p:val>
                                            <p:strVal val="0-#ppt_w/2"/>
                                          </p:val>
                                        </p:tav>
                                        <p:tav tm="100000">
                                          <p:val>
                                            <p:strVal val="#ppt_x"/>
                                          </p:val>
                                        </p:tav>
                                      </p:tavLst>
                                    </p:anim>
                                    <p:anim calcmode="lin" valueType="num">
                                      <p:cBhvr additive="base">
                                        <p:cTn id="8" dur="500" fill="hold"/>
                                        <p:tgtEl>
                                          <p:spTgt spid="563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6323"/>
                                        </p:tgtEl>
                                        <p:attrNameLst>
                                          <p:attrName>style.visibility</p:attrName>
                                        </p:attrNameLst>
                                      </p:cBhvr>
                                      <p:to>
                                        <p:strVal val="visible"/>
                                      </p:to>
                                    </p:set>
                                    <p:anim calcmode="lin" valueType="num">
                                      <p:cBhvr additive="base">
                                        <p:cTn id="13" dur="500" fill="hold"/>
                                        <p:tgtEl>
                                          <p:spTgt spid="56323"/>
                                        </p:tgtEl>
                                        <p:attrNameLst>
                                          <p:attrName>ppt_x</p:attrName>
                                        </p:attrNameLst>
                                      </p:cBhvr>
                                      <p:tavLst>
                                        <p:tav tm="0">
                                          <p:val>
                                            <p:strVal val="0-#ppt_w/2"/>
                                          </p:val>
                                        </p:tav>
                                        <p:tav tm="100000">
                                          <p:val>
                                            <p:strVal val="#ppt_x"/>
                                          </p:val>
                                        </p:tav>
                                      </p:tavLst>
                                    </p:anim>
                                    <p:anim calcmode="lin" valueType="num">
                                      <p:cBhvr additive="base">
                                        <p:cTn id="14" dur="500" fill="hold"/>
                                        <p:tgtEl>
                                          <p:spTgt spid="563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6329"/>
                                        </p:tgtEl>
                                        <p:attrNameLst>
                                          <p:attrName>style.visibility</p:attrName>
                                        </p:attrNameLst>
                                      </p:cBhvr>
                                      <p:to>
                                        <p:strVal val="visible"/>
                                      </p:to>
                                    </p:set>
                                    <p:anim calcmode="lin" valueType="num">
                                      <p:cBhvr additive="base">
                                        <p:cTn id="19" dur="500" fill="hold"/>
                                        <p:tgtEl>
                                          <p:spTgt spid="56329"/>
                                        </p:tgtEl>
                                        <p:attrNameLst>
                                          <p:attrName>ppt_x</p:attrName>
                                        </p:attrNameLst>
                                      </p:cBhvr>
                                      <p:tavLst>
                                        <p:tav tm="0">
                                          <p:val>
                                            <p:strVal val="1+#ppt_w/2"/>
                                          </p:val>
                                        </p:tav>
                                        <p:tav tm="100000">
                                          <p:val>
                                            <p:strVal val="#ppt_x"/>
                                          </p:val>
                                        </p:tav>
                                      </p:tavLst>
                                    </p:anim>
                                    <p:anim calcmode="lin" valueType="num">
                                      <p:cBhvr additive="base">
                                        <p:cTn id="20" dur="500" fill="hold"/>
                                        <p:tgtEl>
                                          <p:spTgt spid="563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utoUpdateAnimBg="0"/>
      <p:bldP spid="5632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905000" y="457201"/>
            <a:ext cx="6910388" cy="519113"/>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F0000"/>
                </a:solidFill>
                <a:effectLst/>
                <a:uLnTx/>
                <a:uFillTx/>
                <a:latin typeface="Comic Sans MS" pitchFamily="66" charset="0"/>
                <a:ea typeface="+mn-ea"/>
                <a:cs typeface="+mn-cs"/>
              </a:rPr>
              <a:t>Stockage en glycogène les jours suivants</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57348" name="Object 4"/>
          <p:cNvGraphicFramePr>
            <a:graphicFrameLocks noChangeAspect="1"/>
          </p:cNvGraphicFramePr>
          <p:nvPr/>
        </p:nvGraphicFramePr>
        <p:xfrm>
          <a:off x="8763000" y="228600"/>
          <a:ext cx="1676400" cy="1295400"/>
        </p:xfrm>
        <a:graphic>
          <a:graphicData uri="http://schemas.openxmlformats.org/presentationml/2006/ole">
            <mc:AlternateContent xmlns:mc="http://schemas.openxmlformats.org/markup-compatibility/2006">
              <mc:Choice xmlns:v="urn:schemas-microsoft-com:vml" Requires="v">
                <p:oleObj spid="_x0000_s5128" name="Image.Server" r:id="rId4" imgW="4667400" imgH="3648240" progId="">
                  <p:embed/>
                </p:oleObj>
              </mc:Choice>
              <mc:Fallback>
                <p:oleObj name="Image.Server" r:id="rId4" imgW="4667400" imgH="3648240" progId="">
                  <p:embed/>
                  <p:pic>
                    <p:nvPicPr>
                      <p:cNvPr id="5734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228600"/>
                        <a:ext cx="1676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0" name="Text Box 6"/>
          <p:cNvSpPr txBox="1">
            <a:spLocks noChangeArrowheads="1"/>
          </p:cNvSpPr>
          <p:nvPr/>
        </p:nvSpPr>
        <p:spPr bwMode="auto">
          <a:xfrm>
            <a:off x="1752601" y="1371600"/>
            <a:ext cx="8023287" cy="861774"/>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Les études montrent que la femme est susceptible 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son stock en glycogène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si</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l’</a:t>
            </a:r>
            <a:r>
              <a:rPr kumimoji="0" lang="fr-FR"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apport glucidique </a:t>
            </a:r>
            <a:r>
              <a:rPr kumimoji="0" lang="fr-FR"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sym typeface="Symbol" pitchFamily="18" charset="2"/>
              </a:rPr>
              <a:t> </a:t>
            </a:r>
            <a:r>
              <a:rPr kumimoji="0" lang="fr-FR" sz="18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8g.kg</a:t>
            </a:r>
            <a:r>
              <a:rPr kumimoji="0" lang="fr-FR" sz="1800" b="1" i="0" u="none" strike="noStrike" kern="1200" cap="none" spc="0" normalizeH="0" baseline="3000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-1</a:t>
            </a:r>
            <a:r>
              <a:rPr kumimoji="0" lang="fr-FR" sz="18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.J</a:t>
            </a:r>
            <a:r>
              <a:rPr kumimoji="0" lang="fr-FR" sz="1800" b="1" i="0" u="none" strike="noStrike" kern="1200" cap="none" spc="0" normalizeH="0" baseline="3000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-1</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(Walter et al.  2000,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itchFamily="18" charset="2"/>
              </a:rPr>
              <a:t>Tarnopolsky</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e</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t al. 2001)</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endParaRPr>
          </a:p>
        </p:txBody>
      </p:sp>
      <p:grpSp>
        <p:nvGrpSpPr>
          <p:cNvPr id="57361" name="Group 17"/>
          <p:cNvGrpSpPr>
            <a:grpSpLocks/>
          </p:cNvGrpSpPr>
          <p:nvPr/>
        </p:nvGrpSpPr>
        <p:grpSpPr bwMode="auto">
          <a:xfrm>
            <a:off x="1828800" y="3886200"/>
            <a:ext cx="6465888" cy="1581150"/>
            <a:chOff x="192" y="2448"/>
            <a:chExt cx="4073" cy="996"/>
          </a:xfrm>
        </p:grpSpPr>
        <p:grpSp>
          <p:nvGrpSpPr>
            <p:cNvPr id="57354" name="Group 10"/>
            <p:cNvGrpSpPr>
              <a:grpSpLocks/>
            </p:cNvGrpSpPr>
            <p:nvPr/>
          </p:nvGrpSpPr>
          <p:grpSpPr bwMode="auto">
            <a:xfrm>
              <a:off x="192" y="2448"/>
              <a:ext cx="1104" cy="576"/>
              <a:chOff x="192" y="2640"/>
              <a:chExt cx="1104" cy="576"/>
            </a:xfrm>
          </p:grpSpPr>
          <p:sp>
            <p:nvSpPr>
              <p:cNvPr id="57352" name="AutoShape 8"/>
              <p:cNvSpPr>
                <a:spLocks noChangeArrowheads="1"/>
              </p:cNvSpPr>
              <p:nvPr/>
            </p:nvSpPr>
            <p:spPr bwMode="auto">
              <a:xfrm>
                <a:off x="192" y="2640"/>
                <a:ext cx="1104" cy="576"/>
              </a:xfrm>
              <a:prstGeom prst="cloudCallout">
                <a:avLst>
                  <a:gd name="adj1" fmla="val -46194"/>
                  <a:gd name="adj2" fmla="val 69968"/>
                </a:avLst>
              </a:prstGeom>
              <a:solidFill>
                <a:srgbClr val="FF9D5B"/>
              </a:solidFill>
              <a:ln w="9525">
                <a:solidFill>
                  <a:srgbClr val="FF6600"/>
                </a:solid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53" name="Text Box 9"/>
              <p:cNvSpPr txBox="1">
                <a:spLocks noChangeArrowheads="1"/>
              </p:cNvSpPr>
              <p:nvPr/>
            </p:nvSpPr>
            <p:spPr bwMode="auto">
              <a:xfrm>
                <a:off x="326" y="2762"/>
                <a:ext cx="690" cy="233"/>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a:ln>
                      <a:noFill/>
                    </a:ln>
                    <a:effectLst/>
                    <a:uLnTx/>
                    <a:uFillTx/>
                    <a:latin typeface="Calibri" panose="020F0502020204030204"/>
                    <a:ea typeface="+mn-ea"/>
                    <a:cs typeface="+mn-cs"/>
                  </a:rPr>
                  <a:t>problème</a:t>
                </a:r>
              </a:p>
            </p:txBody>
          </p:sp>
        </p:grpSp>
        <p:sp>
          <p:nvSpPr>
            <p:cNvPr id="57356" name="Text Box 12"/>
            <p:cNvSpPr txBox="1">
              <a:spLocks noChangeArrowheads="1"/>
            </p:cNvSpPr>
            <p:nvPr/>
          </p:nvSpPr>
          <p:spPr bwMode="auto">
            <a:xfrm>
              <a:off x="768" y="2688"/>
              <a:ext cx="3497" cy="756"/>
            </a:xfrm>
            <a:prstGeom prst="rect">
              <a:avLst/>
            </a:prstGeom>
            <a:noFill/>
            <a:ln w="9525">
              <a:noFill/>
              <a:miter lim="800000"/>
              <a:headEnd/>
              <a:tailEnd/>
            </a:ln>
            <a:effectLst/>
          </p:spPr>
          <p:txBody>
            <a:bodyPr wrap="none">
              <a:spAutoFit/>
            </a:bodyPr>
            <a:lstStyle/>
            <a:p>
              <a:pPr marL="1371600" marR="0" lvl="3" indent="0" algn="l" defTabSz="914400" rtl="0" eaLnBrk="0" fontAlgn="auto" latinLnBrk="0" hangingPunct="0">
                <a:lnSpc>
                  <a:spcPct val="100000"/>
                </a:lnSpc>
                <a:spcBef>
                  <a:spcPts val="0"/>
                </a:spcBef>
                <a:spcAft>
                  <a:spcPts val="0"/>
                </a:spcAft>
                <a:buClrTx/>
                <a:buSzTx/>
                <a:buFontTx/>
                <a:buChar char="•"/>
                <a:tabLst/>
                <a:defRPr/>
              </a:pPr>
              <a:r>
                <a:rPr kumimoji="0" lang="fr-FR" sz="1800" b="0" i="0" u="none" strike="noStrike" kern="1200" cap="none" spc="0" normalizeH="0" baseline="0" noProof="0">
                  <a:ln>
                    <a:noFill/>
                  </a:ln>
                  <a:solidFill>
                    <a:srgbClr val="66CCFF"/>
                  </a:solidFill>
                  <a:effectLst/>
                  <a:uLnTx/>
                  <a:uFillTx/>
                  <a:latin typeface="Calibri" panose="020F0502020204030204"/>
                  <a:ea typeface="+mn-ea"/>
                  <a:cs typeface="+mn-cs"/>
                </a:rPr>
                <a:t>En pratique:</a:t>
              </a: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Une femme qui mange 2000 kcal/J ne peut </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sym typeface="Wingdings" pitchFamily="2" charset="2"/>
                </a:rPr>
                <a:t></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seulement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sa ration en glucides: </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sym typeface="Wingdings" pitchFamily="2" charset="2"/>
                </a:rPr>
                <a:t> de la ration énergétique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sym typeface="Wingdings" pitchFamily="2" charset="2"/>
                </a:rPr>
                <a:t>de 30% pendant 4 jours pour assurer </a:t>
              </a:r>
              <a:r>
                <a:rPr kumimoji="0" lang="fr-FR" sz="1800" b="1" i="0" u="none" strike="noStrike" kern="1200" cap="none" spc="0" normalizeH="0" baseline="0" noProof="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8g.kg</a:t>
              </a:r>
              <a:r>
                <a:rPr kumimoji="0" lang="fr-FR" sz="1800" b="1" i="0" u="none" strike="noStrike" kern="1200" cap="none" spc="0" normalizeH="0" baseline="30000" noProof="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-1</a:t>
              </a:r>
              <a:r>
                <a:rPr kumimoji="0" lang="fr-FR" sz="1800" b="1" i="0" u="none" strike="noStrike" kern="1200" cap="none" spc="0" normalizeH="0" baseline="0" noProof="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.J</a:t>
              </a:r>
              <a:r>
                <a:rPr kumimoji="0" lang="fr-FR" sz="1800" b="1" i="0" u="none" strike="noStrike" kern="1200" cap="none" spc="0" normalizeH="0" baseline="30000" noProof="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-1</a:t>
              </a:r>
              <a:endParaRPr kumimoji="0" lang="fr-FR" sz="1800" b="1" i="0" u="none" strike="noStrike" kern="1200" cap="none" spc="0" normalizeH="0" baseline="0" noProof="0">
                <a:ln>
                  <a:noFill/>
                </a:ln>
                <a:solidFill>
                  <a:prstClr val="black"/>
                </a:solidFill>
                <a:effectLst>
                  <a:outerShdw blurRad="38100" dist="38100" dir="2700000" algn="tl">
                    <a:srgbClr val="000000"/>
                  </a:outerShdw>
                </a:effectLst>
                <a:uLnTx/>
                <a:uFillTx/>
                <a:latin typeface="Calibri" panose="020F0502020204030204"/>
                <a:ea typeface="+mn-ea"/>
                <a:cs typeface="+mn-cs"/>
                <a:sym typeface="Wingdings" pitchFamily="2" charset="2"/>
              </a:endParaRPr>
            </a:p>
          </p:txBody>
        </p:sp>
      </p:grpSp>
      <p:sp>
        <p:nvSpPr>
          <p:cNvPr id="57357" name="Text Box 13"/>
          <p:cNvSpPr txBox="1">
            <a:spLocks noChangeArrowheads="1"/>
          </p:cNvSpPr>
          <p:nvPr/>
        </p:nvSpPr>
        <p:spPr bwMode="auto">
          <a:xfrm>
            <a:off x="1919288" y="2708275"/>
            <a:ext cx="6647974" cy="36933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sym typeface="Symbol" pitchFamily="18" charset="2"/>
              </a:rPr>
              <a:t>- Stockage &lt; à l’homme sauf à partir de</a:t>
            </a:r>
            <a:r>
              <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Symbol" pitchFamily="18" charset="2"/>
              </a:rPr>
              <a:t> </a:t>
            </a:r>
            <a:r>
              <a:rPr kumimoji="0" lang="fr-FR" sz="1800" b="1" i="0" u="none" strike="noStrike" kern="1200" cap="none" spc="0" normalizeH="0" baseline="0" noProof="0">
                <a:ln>
                  <a:noFill/>
                </a:ln>
                <a:solidFill>
                  <a:srgbClr val="FF8C3D"/>
                </a:solidFill>
                <a:effectLst>
                  <a:outerShdw blurRad="38100" dist="38100" dir="2700000" algn="tl">
                    <a:srgbClr val="000000"/>
                  </a:outerShdw>
                </a:effectLst>
                <a:uLnTx/>
                <a:uFillTx/>
                <a:latin typeface="Calibri" panose="020F0502020204030204"/>
                <a:ea typeface="+mn-ea"/>
                <a:cs typeface="+mn-cs"/>
              </a:rPr>
              <a:t>12</a:t>
            </a:r>
            <a:r>
              <a:rPr kumimoji="0" lang="fr-FR" sz="1800" b="1" i="0" u="none" strike="noStrike" kern="1200" cap="none" spc="0" normalizeH="0" baseline="0" noProof="0">
                <a:ln>
                  <a:noFill/>
                </a:ln>
                <a:solidFill>
                  <a:srgbClr val="FF8C3D"/>
                </a:solidFill>
                <a:effectLst>
                  <a:outerShdw blurRad="38100" dist="38100" dir="2700000" algn="tl">
                    <a:srgbClr val="000000"/>
                  </a:outerShdw>
                </a:effectLst>
                <a:uLnTx/>
                <a:uFillTx/>
                <a:latin typeface="Calibri" panose="020F0502020204030204"/>
                <a:ea typeface="+mn-ea"/>
                <a:cs typeface="+mn-cs"/>
                <a:sym typeface="Symbol" pitchFamily="18" charset="2"/>
              </a:rPr>
              <a:t>g.kg</a:t>
            </a:r>
            <a:r>
              <a:rPr kumimoji="0" lang="fr-FR" sz="1800" b="1" i="0" u="none" strike="noStrike" kern="1200" cap="none" spc="0" normalizeH="0" baseline="30000" noProof="0">
                <a:ln>
                  <a:noFill/>
                </a:ln>
                <a:solidFill>
                  <a:srgbClr val="FF8C3D"/>
                </a:solidFill>
                <a:effectLst>
                  <a:outerShdw blurRad="38100" dist="38100" dir="2700000" algn="tl">
                    <a:srgbClr val="000000"/>
                  </a:outerShdw>
                </a:effectLst>
                <a:uLnTx/>
                <a:uFillTx/>
                <a:latin typeface="Calibri" panose="020F0502020204030204"/>
                <a:ea typeface="+mn-ea"/>
                <a:cs typeface="+mn-cs"/>
                <a:sym typeface="Symbol" pitchFamily="18" charset="2"/>
              </a:rPr>
              <a:t>-1</a:t>
            </a:r>
            <a:r>
              <a:rPr kumimoji="0" lang="fr-FR" sz="1800" b="1" i="0" u="none" strike="noStrike" kern="1200" cap="none" spc="0" normalizeH="0" baseline="0" noProof="0">
                <a:ln>
                  <a:noFill/>
                </a:ln>
                <a:solidFill>
                  <a:srgbClr val="FF8C3D"/>
                </a:solidFill>
                <a:effectLst>
                  <a:outerShdw blurRad="38100" dist="38100" dir="2700000" algn="tl">
                    <a:srgbClr val="000000"/>
                  </a:outerShdw>
                </a:effectLst>
                <a:uLnTx/>
                <a:uFillTx/>
                <a:latin typeface="Calibri" panose="020F0502020204030204"/>
                <a:ea typeface="+mn-ea"/>
                <a:cs typeface="+mn-cs"/>
                <a:sym typeface="Symbol" pitchFamily="18" charset="2"/>
              </a:rPr>
              <a:t>.J</a:t>
            </a:r>
            <a:r>
              <a:rPr kumimoji="0" lang="fr-FR" sz="1800" b="1" i="0" u="none" strike="noStrike" kern="1200" cap="none" spc="0" normalizeH="0" baseline="30000" noProof="0">
                <a:ln>
                  <a:noFill/>
                </a:ln>
                <a:solidFill>
                  <a:srgbClr val="FF8C3D"/>
                </a:solidFill>
                <a:effectLst>
                  <a:outerShdw blurRad="38100" dist="38100" dir="2700000" algn="tl">
                    <a:srgbClr val="000000"/>
                  </a:outerShdw>
                </a:effectLst>
                <a:uLnTx/>
                <a:uFillTx/>
                <a:latin typeface="Calibri" panose="020F0502020204030204"/>
                <a:ea typeface="+mn-ea"/>
                <a:cs typeface="+mn-cs"/>
                <a:sym typeface="Symbol" pitchFamily="18" charset="2"/>
              </a:rPr>
              <a:t>-1    </a:t>
            </a: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sym typeface="Symbol" pitchFamily="18" charset="2"/>
              </a:rPr>
              <a:t>(James et al. 2001).</a:t>
            </a:r>
            <a:r>
              <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Symbol" pitchFamily="18" charset="2"/>
              </a:rPr>
              <a:t> 	</a:t>
            </a:r>
            <a:endParaRPr kumimoji="0" lang="fr-FR"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359" name="Group 15"/>
          <p:cNvGrpSpPr>
            <a:grpSpLocks/>
          </p:cNvGrpSpPr>
          <p:nvPr/>
        </p:nvGrpSpPr>
        <p:grpSpPr bwMode="auto">
          <a:xfrm>
            <a:off x="4556125" y="5334001"/>
            <a:ext cx="5873750" cy="1247775"/>
            <a:chOff x="1910" y="3360"/>
            <a:chExt cx="3700" cy="786"/>
          </a:xfrm>
        </p:grpSpPr>
        <p:pic>
          <p:nvPicPr>
            <p:cNvPr id="57355" name="Picture 11"/>
            <p:cNvPicPr>
              <a:picLocks noChangeAspect="1" noChangeArrowheads="1"/>
            </p:cNvPicPr>
            <p:nvPr/>
          </p:nvPicPr>
          <p:blipFill>
            <a:blip r:embed="rId6" cstate="print"/>
            <a:srcRect/>
            <a:stretch>
              <a:fillRect/>
            </a:stretch>
          </p:blipFill>
          <p:spPr bwMode="auto">
            <a:xfrm>
              <a:off x="4752" y="3360"/>
              <a:ext cx="858" cy="786"/>
            </a:xfrm>
            <a:prstGeom prst="rect">
              <a:avLst/>
            </a:prstGeom>
            <a:noFill/>
            <a:ln w="9525">
              <a:noFill/>
              <a:miter lim="800000"/>
              <a:headEnd/>
              <a:tailEnd/>
            </a:ln>
            <a:effectLst/>
          </p:spPr>
        </p:pic>
        <p:sp>
          <p:nvSpPr>
            <p:cNvPr id="57358" name="Text Box 14"/>
            <p:cNvSpPr txBox="1">
              <a:spLocks noChangeArrowheads="1"/>
            </p:cNvSpPr>
            <p:nvPr/>
          </p:nvSpPr>
          <p:spPr bwMode="auto">
            <a:xfrm>
              <a:off x="1910" y="3818"/>
              <a:ext cx="1144" cy="233"/>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sym typeface="Wingdings" pitchFamily="2" charset="2"/>
                </a:rPr>
                <a:t> </a:t>
              </a:r>
              <a:r>
                <a:rPr kumimoji="0" lang="fr-FR"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sym typeface="Symbol" pitchFamily="18" charset="2"/>
                </a:rPr>
                <a:t>prise de</a:t>
              </a:r>
              <a:r>
                <a:rPr kumimoji="0" lang="fr-FR" sz="1800" b="1" i="0" u="none" strike="noStrike" kern="1200" cap="none" spc="0" normalizeH="0" baseline="3000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sym typeface="Symbol" pitchFamily="18" charset="2"/>
                </a:rPr>
                <a:t> </a:t>
              </a:r>
              <a:r>
                <a:rPr kumimoji="0" lang="fr-FR" sz="1800" b="1" i="0" u="none" strike="noStrike" kern="1200" cap="none" spc="0" normalizeH="0" baseline="3000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sym typeface="Wingdings" pitchFamily="2" charset="2"/>
                </a:rPr>
                <a:t>  </a:t>
              </a:r>
              <a:r>
                <a:rPr kumimoji="0" lang="fr-FR"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sym typeface="Wingdings" pitchFamily="2" charset="2"/>
                </a:rPr>
                <a:t>poids!</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57360" name="Text Box 16"/>
          <p:cNvSpPr txBox="1">
            <a:spLocks noChangeArrowheads="1"/>
          </p:cNvSpPr>
          <p:nvPr/>
        </p:nvSpPr>
        <p:spPr bwMode="auto">
          <a:xfrm>
            <a:off x="1847850" y="3284538"/>
            <a:ext cx="8020050" cy="677108"/>
          </a:xfrm>
          <a:prstGeom prst="rect">
            <a:avLst/>
          </a:prstGeom>
          <a:noFill/>
          <a:ln w="9525" algn="ctr">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Stockage &gt; </a:t>
            </a:r>
            <a:r>
              <a:rPr kumimoji="0" lang="fr-FR"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sym typeface="Symbol" pitchFamily="18" charset="2"/>
              </a:rPr>
              <a:t>en phase lutéale/ folliculaire</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sym typeface="Symbol" pitchFamily="18" charset="2"/>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(+ 10g)</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sym typeface="Symbol" pitchFamily="18" charset="2"/>
              </a:rPr>
              <a:t>     </a:t>
            </a:r>
          </a:p>
          <a:p>
            <a:pPr marL="1828800" marR="0" lvl="4"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itchFamily="18" charset="2"/>
              </a:rPr>
              <a:t>Hackney</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et al. 1994,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itchFamily="18" charset="2"/>
              </a:rPr>
              <a:t>Nicklas</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et al. 1989).</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51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50"/>
                                        </p:tgtEl>
                                        <p:attrNameLst>
                                          <p:attrName>style.visibility</p:attrName>
                                        </p:attrNameLst>
                                      </p:cBhvr>
                                      <p:to>
                                        <p:strVal val="visible"/>
                                      </p:to>
                                    </p:set>
                                    <p:anim calcmode="lin" valueType="num">
                                      <p:cBhvr additive="base">
                                        <p:cTn id="7" dur="500" fill="hold"/>
                                        <p:tgtEl>
                                          <p:spTgt spid="57350"/>
                                        </p:tgtEl>
                                        <p:attrNameLst>
                                          <p:attrName>ppt_x</p:attrName>
                                        </p:attrNameLst>
                                      </p:cBhvr>
                                      <p:tavLst>
                                        <p:tav tm="0">
                                          <p:val>
                                            <p:strVal val="0-#ppt_w/2"/>
                                          </p:val>
                                        </p:tav>
                                        <p:tav tm="100000">
                                          <p:val>
                                            <p:strVal val="#ppt_x"/>
                                          </p:val>
                                        </p:tav>
                                      </p:tavLst>
                                    </p:anim>
                                    <p:anim calcmode="lin" valueType="num">
                                      <p:cBhvr additive="base">
                                        <p:cTn id="8" dur="500" fill="hold"/>
                                        <p:tgtEl>
                                          <p:spTgt spid="573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357"/>
                                        </p:tgtEl>
                                        <p:attrNameLst>
                                          <p:attrName>style.visibility</p:attrName>
                                        </p:attrNameLst>
                                      </p:cBhvr>
                                      <p:to>
                                        <p:strVal val="visible"/>
                                      </p:to>
                                    </p:set>
                                    <p:anim calcmode="lin" valueType="num">
                                      <p:cBhvr additive="base">
                                        <p:cTn id="13" dur="500" fill="hold"/>
                                        <p:tgtEl>
                                          <p:spTgt spid="57357"/>
                                        </p:tgtEl>
                                        <p:attrNameLst>
                                          <p:attrName>ppt_x</p:attrName>
                                        </p:attrNameLst>
                                      </p:cBhvr>
                                      <p:tavLst>
                                        <p:tav tm="0">
                                          <p:val>
                                            <p:strVal val="0-#ppt_w/2"/>
                                          </p:val>
                                        </p:tav>
                                        <p:tav tm="100000">
                                          <p:val>
                                            <p:strVal val="#ppt_x"/>
                                          </p:val>
                                        </p:tav>
                                      </p:tavLst>
                                    </p:anim>
                                    <p:anim calcmode="lin" valueType="num">
                                      <p:cBhvr additive="base">
                                        <p:cTn id="14" dur="500" fill="hold"/>
                                        <p:tgtEl>
                                          <p:spTgt spid="5735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57360"/>
                                        </p:tgtEl>
                                        <p:attrNameLst>
                                          <p:attrName>style.visibility</p:attrName>
                                        </p:attrNameLst>
                                      </p:cBhvr>
                                      <p:to>
                                        <p:strVal val="visible"/>
                                      </p:to>
                                    </p:set>
                                    <p:animEffect transition="in" filter="slide(fromLeft)">
                                      <p:cBhvr>
                                        <p:cTn id="19" dur="500"/>
                                        <p:tgtEl>
                                          <p:spTgt spid="5736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7361"/>
                                        </p:tgtEl>
                                        <p:attrNameLst>
                                          <p:attrName>style.visibility</p:attrName>
                                        </p:attrNameLst>
                                      </p:cBhvr>
                                      <p:to>
                                        <p:strVal val="visible"/>
                                      </p:to>
                                    </p:set>
                                    <p:animEffect transition="in" filter="checkerboard(across)">
                                      <p:cBhvr>
                                        <p:cTn id="24" dur="500"/>
                                        <p:tgtEl>
                                          <p:spTgt spid="5736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7359"/>
                                        </p:tgtEl>
                                        <p:attrNameLst>
                                          <p:attrName>style.visibility</p:attrName>
                                        </p:attrNameLst>
                                      </p:cBhvr>
                                      <p:to>
                                        <p:strVal val="visible"/>
                                      </p:to>
                                    </p:set>
                                    <p:anim calcmode="lin" valueType="num">
                                      <p:cBhvr additive="base">
                                        <p:cTn id="29" dur="500" fill="hold"/>
                                        <p:tgtEl>
                                          <p:spTgt spid="57359"/>
                                        </p:tgtEl>
                                        <p:attrNameLst>
                                          <p:attrName>ppt_x</p:attrName>
                                        </p:attrNameLst>
                                      </p:cBhvr>
                                      <p:tavLst>
                                        <p:tav tm="0">
                                          <p:val>
                                            <p:strVal val="#ppt_x"/>
                                          </p:val>
                                        </p:tav>
                                        <p:tav tm="100000">
                                          <p:val>
                                            <p:strVal val="#ppt_x"/>
                                          </p:val>
                                        </p:tav>
                                      </p:tavLst>
                                    </p:anim>
                                    <p:anim calcmode="lin" valueType="num">
                                      <p:cBhvr additive="base">
                                        <p:cTn id="30" dur="500" fill="hold"/>
                                        <p:tgtEl>
                                          <p:spTgt spid="573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autoUpdateAnimBg="0"/>
      <p:bldP spid="57357" grpId="0" autoUpdateAnimBg="0"/>
      <p:bldP spid="573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1752601" y="401638"/>
            <a:ext cx="8289925" cy="51911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66" charset="0"/>
                <a:ea typeface="+mn-ea"/>
                <a:cs typeface="+mn-cs"/>
              </a:rPr>
              <a:t>Pourquoi une utilisation supérieure des Lipides?</a:t>
            </a:r>
            <a:endParaRPr kumimoji="0" lang="fr-FR" sz="2800" b="0" i="0" u="none" strike="noStrike" kern="1200" cap="none" spc="0" normalizeH="0" baseline="0" noProof="0" dirty="0">
              <a:ln>
                <a:noFill/>
              </a:ln>
              <a:solidFill>
                <a:srgbClr val="FF0000"/>
              </a:solidFill>
              <a:effectLst/>
              <a:uLnTx/>
              <a:uFillTx/>
              <a:latin typeface="Comic Sans MS" pitchFamily="66" charset="0"/>
              <a:ea typeface="+mn-ea"/>
              <a:cs typeface="+mn-cs"/>
            </a:endParaRPr>
          </a:p>
        </p:txBody>
      </p:sp>
      <p:sp>
        <p:nvSpPr>
          <p:cNvPr id="118787" name="Text Box 3"/>
          <p:cNvSpPr txBox="1">
            <a:spLocks noChangeArrowheads="1"/>
          </p:cNvSpPr>
          <p:nvPr/>
        </p:nvSpPr>
        <p:spPr bwMode="auto">
          <a:xfrm>
            <a:off x="1752600" y="1219201"/>
            <a:ext cx="8915400" cy="1569660"/>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8C3D"/>
                </a:solidFill>
                <a:effectLst/>
                <a:uLnTx/>
                <a:uFillTx/>
                <a:latin typeface="Calibri" panose="020F0502020204030204"/>
                <a:ea typeface="+mn-ea"/>
                <a:cs typeface="+mn-cs"/>
              </a:rPr>
              <a:t>-</a:t>
            </a:r>
            <a:r>
              <a:rPr kumimoji="0" lang="fr-FR" sz="2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a:ln>
                  <a:noFill/>
                </a:ln>
                <a:solidFill>
                  <a:srgbClr val="FF8C3D"/>
                </a:solidFill>
                <a:effectLst/>
                <a:uLnTx/>
                <a:uFillTx/>
                <a:latin typeface="Calibri" panose="020F0502020204030204"/>
                <a:ea typeface="+mn-ea"/>
                <a:cs typeface="+mn-cs"/>
              </a:rPr>
              <a:t>Au repos:</a:t>
            </a:r>
            <a:r>
              <a:rPr kumimoji="0" lang="fr-FR" sz="2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[triglycérides] </a:t>
            </a:r>
            <a:r>
              <a:rPr kumimoji="0" lang="fr-FR" sz="2400" b="0" i="0" u="none" strike="noStrike" kern="1200" cap="none" spc="0" normalizeH="0" baseline="-25000" noProof="0">
                <a:ln>
                  <a:noFill/>
                </a:ln>
                <a:solidFill>
                  <a:prstClr val="black"/>
                </a:solidFill>
                <a:effectLst/>
                <a:uLnTx/>
                <a:uFillTx/>
                <a:latin typeface="Calibri" panose="020F0502020204030204"/>
                <a:ea typeface="+mn-ea"/>
                <a:cs typeface="+mn-cs"/>
              </a:rPr>
              <a:t>musculaires  et  adipeux </a:t>
            </a:r>
            <a:r>
              <a:rPr kumimoji="0" lang="fr-FR" sz="4000" b="1" i="0" u="none" strike="noStrike" kern="1200" cap="none" spc="0" normalizeH="0" baseline="-25000" noProof="0">
                <a:ln>
                  <a:noFill/>
                </a:ln>
                <a:solidFill>
                  <a:prstClr val="black"/>
                </a:solidFill>
                <a:effectLst/>
                <a:uLnTx/>
                <a:uFillTx/>
                <a:latin typeface="Calibri" panose="020F0502020204030204"/>
                <a:ea typeface="+mn-ea"/>
                <a:cs typeface="+mn-cs"/>
              </a:rPr>
              <a:t> </a:t>
            </a:r>
            <a:r>
              <a:rPr kumimoji="0" lang="fr-FR" sz="5400" b="1" i="0" u="none" strike="noStrike" kern="1200" cap="none" spc="0" normalizeH="0" baseline="-2000" noProof="0">
                <a:ln>
                  <a:noFill/>
                </a:ln>
                <a:solidFill>
                  <a:prstClr val="black"/>
                </a:solidFill>
                <a:effectLst/>
                <a:uLnTx/>
                <a:uFillTx/>
                <a:latin typeface="Calibri" panose="020F0502020204030204"/>
                <a:ea typeface="+mn-ea"/>
                <a:cs typeface="+mn-cs"/>
              </a:rPr>
              <a:t>&gt;</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femme/ homme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(Steffensen et al.  2002, Frosberg et al. 1991)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788" name="Text Box 4"/>
          <p:cNvSpPr txBox="1">
            <a:spLocks noChangeArrowheads="1"/>
          </p:cNvSpPr>
          <p:nvPr/>
        </p:nvSpPr>
        <p:spPr bwMode="auto">
          <a:xfrm>
            <a:off x="1676400" y="2667000"/>
            <a:ext cx="8991600" cy="461665"/>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8C3D"/>
                </a:solidFill>
                <a:effectLst/>
                <a:uLnTx/>
                <a:uFillTx/>
                <a:latin typeface="Calibri" panose="020F0502020204030204"/>
                <a:ea typeface="+mn-ea"/>
                <a:cs typeface="+mn-cs"/>
              </a:rPr>
              <a:t>-</a:t>
            </a:r>
            <a:r>
              <a:rPr kumimoji="0" lang="fr-FR" sz="2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a:ln>
                  <a:noFill/>
                </a:ln>
                <a:solidFill>
                  <a:srgbClr val="FF8C3D"/>
                </a:solidFill>
                <a:effectLst/>
                <a:uLnTx/>
                <a:uFillTx/>
                <a:latin typeface="Calibri" panose="020F0502020204030204"/>
                <a:ea typeface="+mn-ea"/>
                <a:cs typeface="+mn-cs"/>
              </a:rPr>
              <a:t>A l’exercice prolongé (90 min, 60</a:t>
            </a:r>
            <a:r>
              <a:rPr kumimoji="0" lang="fr-FR" sz="2400" b="1" i="0" u="none" strike="noStrike" kern="1200" cap="none" spc="0" normalizeH="0" baseline="0" noProof="0">
                <a:ln>
                  <a:noFill/>
                </a:ln>
                <a:solidFill>
                  <a:srgbClr val="FF8C3D"/>
                </a:solidFill>
                <a:effectLst/>
                <a:uLnTx/>
                <a:uFillTx/>
                <a:latin typeface="Calibri" panose="020F0502020204030204"/>
                <a:ea typeface="+mn-ea"/>
                <a:cs typeface="+mn-cs"/>
              </a:rPr>
              <a:t>%</a:t>
            </a:r>
            <a:r>
              <a:rPr kumimoji="0" lang="fr-FR" sz="2400" b="0" i="0" u="none" strike="noStrike" kern="1200" cap="none" spc="0" normalizeH="0" baseline="0" noProof="0">
                <a:ln>
                  <a:noFill/>
                </a:ln>
                <a:solidFill>
                  <a:srgbClr val="FF8C3D"/>
                </a:solidFill>
                <a:effectLst/>
                <a:uLnTx/>
                <a:uFillTx/>
                <a:latin typeface="Calibri" panose="020F0502020204030204"/>
                <a:ea typeface="+mn-ea"/>
                <a:cs typeface="+mn-cs"/>
              </a:rPr>
              <a:t> </a:t>
            </a:r>
            <a:r>
              <a:rPr kumimoji="0" lang="fr-FR" sz="2400" b="0" i="0" u="none" strike="noStrike" kern="1200" cap="none" spc="0" normalizeH="0" baseline="0" noProof="0">
                <a:ln>
                  <a:noFill/>
                </a:ln>
                <a:solidFill>
                  <a:srgbClr val="FF8C3D"/>
                </a:solidFill>
                <a:effectLst/>
                <a:uLnTx/>
                <a:uFillTx/>
                <a:latin typeface="Calibri" panose="020F0502020204030204"/>
                <a:ea typeface="+mn-ea"/>
                <a:cs typeface="+mn-cs"/>
                <a:sym typeface="EU Updot" pitchFamily="34" charset="2"/>
              </a:rPr>
              <a:t>V</a:t>
            </a:r>
            <a:r>
              <a:rPr kumimoji="0" lang="fr-FR" sz="2400" b="0" i="0" u="none" strike="noStrike" kern="1200" cap="none" spc="0" normalizeH="0" baseline="0" noProof="0">
                <a:ln>
                  <a:noFill/>
                </a:ln>
                <a:solidFill>
                  <a:srgbClr val="FF8C3D"/>
                </a:solidFill>
                <a:effectLst/>
                <a:uLnTx/>
                <a:uFillTx/>
                <a:latin typeface="Calibri" panose="020F0502020204030204"/>
                <a:ea typeface="+mn-ea"/>
                <a:cs typeface="+mn-cs"/>
              </a:rPr>
              <a:t>O</a:t>
            </a:r>
            <a:r>
              <a:rPr kumimoji="0" lang="fr-FR" sz="2400" b="0" i="0" u="none" strike="noStrike" kern="1200" cap="none" spc="0" normalizeH="0" baseline="-25000" noProof="0">
                <a:ln>
                  <a:noFill/>
                </a:ln>
                <a:solidFill>
                  <a:srgbClr val="FF8C3D"/>
                </a:solidFill>
                <a:effectLst/>
                <a:uLnTx/>
                <a:uFillTx/>
                <a:latin typeface="Calibri" panose="020F0502020204030204"/>
                <a:ea typeface="+mn-ea"/>
                <a:cs typeface="+mn-cs"/>
              </a:rPr>
              <a:t>2</a:t>
            </a:r>
            <a:r>
              <a:rPr kumimoji="0" lang="fr-FR" sz="2400" b="0" i="0" u="none" strike="noStrike" kern="1200" cap="none" spc="0" normalizeH="0" baseline="0" noProof="0">
                <a:ln>
                  <a:noFill/>
                </a:ln>
                <a:solidFill>
                  <a:srgbClr val="FF8C3D"/>
                </a:solidFill>
                <a:effectLst/>
                <a:uLnTx/>
                <a:uFillTx/>
                <a:latin typeface="Calibri" panose="020F0502020204030204"/>
                <a:ea typeface="+mn-ea"/>
                <a:cs typeface="+mn-cs"/>
              </a:rPr>
              <a:t>max):</a:t>
            </a:r>
            <a:r>
              <a:rPr kumimoji="0" lang="fr-FR" sz="24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18789" name="Text Box 5"/>
          <p:cNvSpPr txBox="1">
            <a:spLocks noChangeArrowheads="1"/>
          </p:cNvSpPr>
          <p:nvPr/>
        </p:nvSpPr>
        <p:spPr bwMode="auto">
          <a:xfrm>
            <a:off x="1531179" y="3357564"/>
            <a:ext cx="8896282" cy="738664"/>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Char char="•"/>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Meilleure utilisation des [triglycérides] musculaires  chez la femme.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(Roepstorff et al. 2001, Steffensen et al.  2002)</a:t>
            </a:r>
          </a:p>
        </p:txBody>
      </p:sp>
      <p:sp>
        <p:nvSpPr>
          <p:cNvPr id="118791" name="Text Box 7"/>
          <p:cNvSpPr txBox="1">
            <a:spLocks noChangeArrowheads="1"/>
          </p:cNvSpPr>
          <p:nvPr/>
        </p:nvSpPr>
        <p:spPr bwMode="auto">
          <a:xfrm>
            <a:off x="1703389" y="5589588"/>
            <a:ext cx="8625182" cy="1107996"/>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Par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sym typeface="Symbol" pitchFamily="18" charset="2"/>
              </a:rPr>
              <a:t> (a-v) musculaire,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utilisation supérieure des [AGNE] </a:t>
            </a:r>
            <a:r>
              <a:rPr kumimoji="0" lang="fr-FR" sz="2400" b="0" i="0" u="none" strike="noStrike" kern="1200" cap="none" spc="0" normalizeH="0" baseline="-20000" noProof="0">
                <a:ln>
                  <a:noFill/>
                </a:ln>
                <a:solidFill>
                  <a:prstClr val="black"/>
                </a:solidFill>
                <a:effectLst/>
                <a:uLnTx/>
                <a:uFillTx/>
                <a:latin typeface="Calibri" panose="020F0502020204030204"/>
                <a:ea typeface="+mn-ea"/>
                <a:cs typeface="+mn-cs"/>
              </a:rPr>
              <a:t>plasmatiques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chez le sujet féminin </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(Roespstorff et al. 2001)</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8793" name="Group 9"/>
          <p:cNvGrpSpPr>
            <a:grpSpLocks/>
          </p:cNvGrpSpPr>
          <p:nvPr/>
        </p:nvGrpSpPr>
        <p:grpSpPr bwMode="auto">
          <a:xfrm>
            <a:off x="1620837" y="4343401"/>
            <a:ext cx="8589961" cy="962025"/>
            <a:chOff x="61" y="2736"/>
            <a:chExt cx="5411" cy="606"/>
          </a:xfrm>
        </p:grpSpPr>
        <p:sp>
          <p:nvSpPr>
            <p:cNvPr id="118790" name="Text Box 6"/>
            <p:cNvSpPr txBox="1">
              <a:spLocks noChangeArrowheads="1"/>
            </p:cNvSpPr>
            <p:nvPr/>
          </p:nvSpPr>
          <p:spPr bwMode="auto">
            <a:xfrm>
              <a:off x="61" y="2840"/>
              <a:ext cx="3725" cy="465"/>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Char char="•"/>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Lipolyse adipocytaire </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&gt;</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femme/ homme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(Mittendorfer et al. 2001)</a:t>
              </a:r>
            </a:p>
          </p:txBody>
        </p:sp>
        <p:graphicFrame>
          <p:nvGraphicFramePr>
            <p:cNvPr id="118792" name="Object 8"/>
            <p:cNvGraphicFramePr>
              <a:graphicFrameLocks noChangeAspect="1"/>
            </p:cNvGraphicFramePr>
            <p:nvPr/>
          </p:nvGraphicFramePr>
          <p:xfrm>
            <a:off x="4128" y="2736"/>
            <a:ext cx="1344" cy="606"/>
          </p:xfrm>
          <a:graphic>
            <a:graphicData uri="http://schemas.openxmlformats.org/presentationml/2006/ole">
              <mc:AlternateContent xmlns:mc="http://schemas.openxmlformats.org/markup-compatibility/2006">
                <mc:Choice xmlns:v="urn:schemas-microsoft-com:vml" Requires="v">
                  <p:oleObj spid="_x0000_s6151" name="Image Photo Editor" r:id="rId4" imgW="4019048" imgH="1809524" progId="">
                    <p:embed/>
                  </p:oleObj>
                </mc:Choice>
                <mc:Fallback>
                  <p:oleObj name="Image Photo Editor" r:id="rId4" imgW="4019048" imgH="1809524" progId="">
                    <p:embed/>
                    <p:pic>
                      <p:nvPicPr>
                        <p:cNvPr id="118792"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2736"/>
                          <a:ext cx="13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23739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calcmode="lin" valueType="num">
                                      <p:cBhvr additive="base">
                                        <p:cTn id="7" dur="500" fill="hold"/>
                                        <p:tgtEl>
                                          <p:spTgt spid="118787"/>
                                        </p:tgtEl>
                                        <p:attrNameLst>
                                          <p:attrName>ppt_x</p:attrName>
                                        </p:attrNameLst>
                                      </p:cBhvr>
                                      <p:tavLst>
                                        <p:tav tm="0">
                                          <p:val>
                                            <p:strVal val="0-#ppt_w/2"/>
                                          </p:val>
                                        </p:tav>
                                        <p:tav tm="100000">
                                          <p:val>
                                            <p:strVal val="#ppt_x"/>
                                          </p:val>
                                        </p:tav>
                                      </p:tavLst>
                                    </p:anim>
                                    <p:anim calcmode="lin" valueType="num">
                                      <p:cBhvr additive="base">
                                        <p:cTn id="8" dur="500" fill="hold"/>
                                        <p:tgtEl>
                                          <p:spTgt spid="11878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8788"/>
                                        </p:tgtEl>
                                        <p:attrNameLst>
                                          <p:attrName>style.visibility</p:attrName>
                                        </p:attrNameLst>
                                      </p:cBhvr>
                                      <p:to>
                                        <p:strVal val="visible"/>
                                      </p:to>
                                    </p:set>
                                    <p:anim calcmode="lin" valueType="num">
                                      <p:cBhvr additive="base">
                                        <p:cTn id="13" dur="500" fill="hold"/>
                                        <p:tgtEl>
                                          <p:spTgt spid="118788"/>
                                        </p:tgtEl>
                                        <p:attrNameLst>
                                          <p:attrName>ppt_x</p:attrName>
                                        </p:attrNameLst>
                                      </p:cBhvr>
                                      <p:tavLst>
                                        <p:tav tm="0">
                                          <p:val>
                                            <p:strVal val="0-#ppt_w/2"/>
                                          </p:val>
                                        </p:tav>
                                        <p:tav tm="100000">
                                          <p:val>
                                            <p:strVal val="#ppt_x"/>
                                          </p:val>
                                        </p:tav>
                                      </p:tavLst>
                                    </p:anim>
                                    <p:anim calcmode="lin" valueType="num">
                                      <p:cBhvr additive="base">
                                        <p:cTn id="14" dur="500" fill="hold"/>
                                        <p:tgtEl>
                                          <p:spTgt spid="11878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8789"/>
                                        </p:tgtEl>
                                        <p:attrNameLst>
                                          <p:attrName>style.visibility</p:attrName>
                                        </p:attrNameLst>
                                      </p:cBhvr>
                                      <p:to>
                                        <p:strVal val="visible"/>
                                      </p:to>
                                    </p:set>
                                    <p:anim calcmode="lin" valueType="num">
                                      <p:cBhvr additive="base">
                                        <p:cTn id="19" dur="500" fill="hold"/>
                                        <p:tgtEl>
                                          <p:spTgt spid="118789"/>
                                        </p:tgtEl>
                                        <p:attrNameLst>
                                          <p:attrName>ppt_x</p:attrName>
                                        </p:attrNameLst>
                                      </p:cBhvr>
                                      <p:tavLst>
                                        <p:tav tm="0">
                                          <p:val>
                                            <p:strVal val="#ppt_x"/>
                                          </p:val>
                                        </p:tav>
                                        <p:tav tm="100000">
                                          <p:val>
                                            <p:strVal val="#ppt_x"/>
                                          </p:val>
                                        </p:tav>
                                      </p:tavLst>
                                    </p:anim>
                                    <p:anim calcmode="lin" valueType="num">
                                      <p:cBhvr additive="base">
                                        <p:cTn id="20" dur="500" fill="hold"/>
                                        <p:tgtEl>
                                          <p:spTgt spid="11878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8793"/>
                                        </p:tgtEl>
                                        <p:attrNameLst>
                                          <p:attrName>style.visibility</p:attrName>
                                        </p:attrNameLst>
                                      </p:cBhvr>
                                      <p:to>
                                        <p:strVal val="visible"/>
                                      </p:to>
                                    </p:set>
                                    <p:anim calcmode="lin" valueType="num">
                                      <p:cBhvr additive="base">
                                        <p:cTn id="25" dur="500" fill="hold"/>
                                        <p:tgtEl>
                                          <p:spTgt spid="118793"/>
                                        </p:tgtEl>
                                        <p:attrNameLst>
                                          <p:attrName>ppt_x</p:attrName>
                                        </p:attrNameLst>
                                      </p:cBhvr>
                                      <p:tavLst>
                                        <p:tav tm="0">
                                          <p:val>
                                            <p:strVal val="0-#ppt_w/2"/>
                                          </p:val>
                                        </p:tav>
                                        <p:tav tm="100000">
                                          <p:val>
                                            <p:strVal val="#ppt_x"/>
                                          </p:val>
                                        </p:tav>
                                      </p:tavLst>
                                    </p:anim>
                                    <p:anim calcmode="lin" valueType="num">
                                      <p:cBhvr additive="base">
                                        <p:cTn id="26" dur="500" fill="hold"/>
                                        <p:tgtEl>
                                          <p:spTgt spid="11879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8791"/>
                                        </p:tgtEl>
                                        <p:attrNameLst>
                                          <p:attrName>style.visibility</p:attrName>
                                        </p:attrNameLst>
                                      </p:cBhvr>
                                      <p:to>
                                        <p:strVal val="visible"/>
                                      </p:to>
                                    </p:set>
                                    <p:anim calcmode="lin" valueType="num">
                                      <p:cBhvr additive="base">
                                        <p:cTn id="31" dur="500" fill="hold"/>
                                        <p:tgtEl>
                                          <p:spTgt spid="118791"/>
                                        </p:tgtEl>
                                        <p:attrNameLst>
                                          <p:attrName>ppt_x</p:attrName>
                                        </p:attrNameLst>
                                      </p:cBhvr>
                                      <p:tavLst>
                                        <p:tav tm="0">
                                          <p:val>
                                            <p:strVal val="#ppt_x"/>
                                          </p:val>
                                        </p:tav>
                                        <p:tav tm="100000">
                                          <p:val>
                                            <p:strVal val="#ppt_x"/>
                                          </p:val>
                                        </p:tav>
                                      </p:tavLst>
                                    </p:anim>
                                    <p:anim calcmode="lin" valueType="num">
                                      <p:cBhvr additive="base">
                                        <p:cTn id="32" dur="500" fill="hold"/>
                                        <p:tgtEl>
                                          <p:spTgt spid="1187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utoUpdateAnimBg="0"/>
      <p:bldP spid="118788" grpId="0" autoUpdateAnimBg="0"/>
      <p:bldP spid="118789" grpId="0" autoUpdateAnimBg="0"/>
      <p:bldP spid="11879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736726" y="5299075"/>
            <a:ext cx="184731"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388" name="Text Box 4"/>
          <p:cNvSpPr txBox="1">
            <a:spLocks noChangeArrowheads="1"/>
          </p:cNvSpPr>
          <p:nvPr/>
        </p:nvSpPr>
        <p:spPr bwMode="auto">
          <a:xfrm>
            <a:off x="637166" y="241791"/>
            <a:ext cx="3857146" cy="2739211"/>
          </a:xfrm>
          <a:prstGeom prst="rect">
            <a:avLst/>
          </a:prstGeom>
          <a:noFill/>
          <a:ln w="9525">
            <a:noFill/>
            <a:miter lim="800000"/>
            <a:headEnd/>
            <a:tailEnd/>
          </a:ln>
          <a:effectLst/>
        </p:spPr>
        <p:txBody>
          <a:bodyPr wrap="none">
            <a:spAutoFit/>
          </a:bodyPr>
          <a:lstStyle/>
          <a:p>
            <a:pPr marL="1828800" marR="0" lvl="4" indent="0" algn="l" defTabSz="914400" rtl="0" eaLnBrk="0"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omic Sans MS" pitchFamily="66"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8C3D"/>
                </a:solidFill>
                <a:effectLst>
                  <a:outerShdw blurRad="38100" dist="38100" dir="2700000" algn="tl">
                    <a:srgbClr val="000000"/>
                  </a:outerShdw>
                </a:effectLst>
                <a:uLnTx/>
                <a:uFillTx/>
                <a:latin typeface="Comic Sans MS" pitchFamily="66" charset="0"/>
                <a:ea typeface="+mn-ea"/>
                <a:cs typeface="+mn-cs"/>
                <a:sym typeface="Symbol" pitchFamily="18" charset="2"/>
              </a:rPr>
              <a:t> </a:t>
            </a:r>
            <a:r>
              <a:rPr kumimoji="0" lang="fr-FR" sz="2400" b="1" i="0" u="none" strike="noStrike" kern="1200" cap="none" spc="0" normalizeH="0" baseline="0" noProof="0" dirty="0" err="1">
                <a:ln>
                  <a:noFill/>
                </a:ln>
                <a:solidFill>
                  <a:srgbClr val="FF8C3D"/>
                </a:solidFill>
                <a:effectLst>
                  <a:outerShdw blurRad="38100" dist="38100" dir="2700000" algn="tl">
                    <a:srgbClr val="000000"/>
                  </a:outerShdw>
                </a:effectLst>
                <a:uLnTx/>
                <a:uFillTx/>
                <a:latin typeface="Comic Sans MS" pitchFamily="66" charset="0"/>
                <a:ea typeface="+mn-ea"/>
                <a:cs typeface="+mn-cs"/>
                <a:sym typeface="Symbol" pitchFamily="18" charset="2"/>
              </a:rPr>
              <a:t>intersexes</a:t>
            </a:r>
            <a:r>
              <a:rPr kumimoji="0" lang="fr-FR" sz="2400" b="0" i="0" u="none" strike="noStrike" kern="1200" cap="none" spc="0" normalizeH="0" baseline="0" noProof="0" dirty="0">
                <a:ln>
                  <a:noFill/>
                </a:ln>
                <a:solidFill>
                  <a:prstClr val="white"/>
                </a:solidFill>
                <a:effectLst/>
                <a:uLnTx/>
                <a:uFillTx/>
                <a:latin typeface="Comic Sans MS" pitchFamily="66" charset="0"/>
                <a:ea typeface="+mn-ea"/>
                <a:cs typeface="+mn-cs"/>
              </a:rPr>
              <a:t> :</a:t>
            </a:r>
            <a:br>
              <a:rPr kumimoji="0" lang="fr-FR" sz="2400" b="0" i="0" u="none" strike="noStrike" kern="1200" cap="none" spc="0" normalizeH="0" baseline="0" noProof="0" dirty="0">
                <a:ln>
                  <a:noFill/>
                </a:ln>
                <a:solidFill>
                  <a:prstClr val="white"/>
                </a:solidFill>
                <a:effectLst/>
                <a:uLnTx/>
                <a:uFillTx/>
                <a:latin typeface="Comic Sans MS" pitchFamily="66" charset="0"/>
                <a:ea typeface="+mn-ea"/>
                <a:cs typeface="+mn-cs"/>
              </a:rPr>
            </a:br>
            <a:r>
              <a:rPr kumimoji="0" lang="fr-FR" sz="2400" b="0" i="0" u="none" strike="noStrike" kern="1200" cap="none" spc="0" normalizeH="0" baseline="0" noProof="0" dirty="0">
                <a:ln>
                  <a:noFill/>
                </a:ln>
                <a:solidFill>
                  <a:prstClr val="black"/>
                </a:solidFill>
                <a:effectLst/>
                <a:uLnTx/>
                <a:uFillTx/>
                <a:latin typeface="Comic Sans MS" pitchFamily="66" charset="0"/>
                <a:ea typeface="+mn-ea"/>
                <a:cs typeface="+mn-cs"/>
              </a:rPr>
              <a:t>- masse adipeuse,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omic Sans MS" pitchFamily="66" charset="0"/>
                <a:ea typeface="+mn-ea"/>
                <a:cs typeface="+mn-cs"/>
              </a:rPr>
              <a:t>- masse musculaire,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omic Sans MS" pitchFamily="66" charset="0"/>
                <a:ea typeface="+mn-ea"/>
                <a:cs typeface="+mn-cs"/>
              </a:rPr>
              <a:t>- réserves énergétiques,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omic Sans MS" pitchFamily="66" charset="0"/>
                <a:ea typeface="+mn-ea"/>
                <a:cs typeface="+mn-cs"/>
              </a:rPr>
              <a:t>- activité métabolique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4390" name="Text Box 6"/>
          <p:cNvSpPr txBox="1">
            <a:spLocks noChangeArrowheads="1"/>
          </p:cNvSpPr>
          <p:nvPr/>
        </p:nvSpPr>
        <p:spPr bwMode="auto">
          <a:xfrm>
            <a:off x="4762575" y="4086820"/>
            <a:ext cx="4616135" cy="2000548"/>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itchFamily="66" charset="0"/>
              <a:ea typeface="+mn-ea"/>
              <a:cs typeface="+mn-cs"/>
              <a:sym typeface="Symbol" pitchFamily="18" charset="2"/>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omic Sans MS" pitchFamily="66" charset="0"/>
                <a:ea typeface="+mn-ea"/>
                <a:cs typeface="+mn-cs"/>
                <a:sym typeface="Symbol" pitchFamily="18" charset="2"/>
              </a:rPr>
              <a:t> </a:t>
            </a:r>
            <a:r>
              <a:rPr kumimoji="0" lang="fr-FR" sz="2000" b="1"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omic Sans MS" pitchFamily="66" charset="0"/>
                <a:ea typeface="+mn-ea"/>
                <a:cs typeface="+mn-cs"/>
                <a:sym typeface="Symbol" pitchFamily="18" charset="2"/>
                <a:hlinkClick r:id="rId3" action="ppaction://hlinkpres?slideindex=1&amp;slidetitle="/>
              </a:rPr>
              <a:t>Intersexes</a:t>
            </a:r>
            <a:r>
              <a:rPr kumimoji="0" lang="fr-FR"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omic Sans MS" pitchFamily="66" charset="0"/>
                <a:ea typeface="+mn-ea"/>
                <a:cs typeface="+mn-cs"/>
                <a:sym typeface="Symbol" pitchFamily="18" charset="2"/>
                <a:hlinkClick r:id="rId3" action="ppaction://hlinkpres?slideindex=1&amp;slidetitle="/>
              </a:rPr>
              <a:t> </a:t>
            </a:r>
            <a:r>
              <a:rPr kumimoji="0" lang="fr-FR"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omic Sans MS" pitchFamily="66" charset="0"/>
                <a:ea typeface="+mn-ea"/>
                <a:cs typeface="+mn-cs"/>
                <a:hlinkClick r:id="rId3" action="ppaction://hlinkpres?slideindex=1&amp;slidetitle="/>
              </a:rPr>
              <a:t>dès la puberté</a:t>
            </a:r>
            <a:endPar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omic Sans MS" pitchFamily="66"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omic Sans MS" pitchFamily="66"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omic Sans MS" pitchFamily="66" charset="0"/>
                <a:ea typeface="+mn-ea"/>
                <a:cs typeface="+mn-cs"/>
              </a:rPr>
              <a:t>- Imprégnation hormonale</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testostérone/œstrogènes-progestérone...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omic Sans MS" pitchFamily="66" charset="0"/>
                <a:ea typeface="+mn-ea"/>
                <a:cs typeface="+mn-cs"/>
              </a:rPr>
              <a:t>- Volume d’entraînement ?</a:t>
            </a:r>
            <a:endParaRPr kumimoji="0" lang="fr-FR"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endParaRPr>
          </a:p>
        </p:txBody>
      </p:sp>
      <p:grpSp>
        <p:nvGrpSpPr>
          <p:cNvPr id="144401" name="Group 17"/>
          <p:cNvGrpSpPr>
            <a:grpSpLocks/>
          </p:cNvGrpSpPr>
          <p:nvPr/>
        </p:nvGrpSpPr>
        <p:grpSpPr bwMode="auto">
          <a:xfrm>
            <a:off x="3503712" y="2752402"/>
            <a:ext cx="4924425" cy="1103313"/>
            <a:chOff x="2304" y="1584"/>
            <a:chExt cx="3102" cy="695"/>
          </a:xfrm>
        </p:grpSpPr>
        <p:sp>
          <p:nvSpPr>
            <p:cNvPr id="144402" name="AutoShape 18"/>
            <p:cNvSpPr>
              <a:spLocks noChangeArrowheads="1"/>
            </p:cNvSpPr>
            <p:nvPr/>
          </p:nvSpPr>
          <p:spPr bwMode="auto">
            <a:xfrm>
              <a:off x="2928" y="1584"/>
              <a:ext cx="480" cy="432"/>
            </a:xfrm>
            <a:custGeom>
              <a:avLst/>
              <a:gdLst>
                <a:gd name="G0" fmla="+- 0 0 0"/>
                <a:gd name="G1" fmla="+- -4176704 0 0"/>
                <a:gd name="G2" fmla="+- 0 0 -4176704"/>
                <a:gd name="G3" fmla="+- 10800 0 0"/>
                <a:gd name="G4" fmla="+- 0 0 0"/>
                <a:gd name="T0" fmla="*/ 360 256 1"/>
                <a:gd name="T1" fmla="*/ 0 256 1"/>
                <a:gd name="G5" fmla="+- G2 T0 T1"/>
                <a:gd name="G6" fmla="?: G2 G2 G5"/>
                <a:gd name="G7" fmla="+- 0 0 G6"/>
                <a:gd name="G8" fmla="+- 5400 0 0"/>
                <a:gd name="G9" fmla="+- 0 0 -4176704"/>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4176704"/>
                <a:gd name="G36" fmla="sin G34 -4176704"/>
                <a:gd name="G37" fmla="+/ -4176704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9972 w 21600"/>
                <a:gd name="T5" fmla="*/ 5098 h 21600"/>
                <a:gd name="T6" fmla="*/ 14384 w 21600"/>
                <a:gd name="T7" fmla="*/ 3536 h 21600"/>
                <a:gd name="T8" fmla="*/ 15386 w 21600"/>
                <a:gd name="T9" fmla="*/ 794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8744"/>
                    <a:pt x="15033" y="6867"/>
                    <a:pt x="13189" y="5957"/>
                  </a:cubicBezTo>
                  <a:lnTo>
                    <a:pt x="15579" y="1115"/>
                  </a:lnTo>
                  <a:cubicBezTo>
                    <a:pt x="19266" y="2934"/>
                    <a:pt x="21599" y="6689"/>
                    <a:pt x="21600" y="10799"/>
                  </a:cubicBezTo>
                  <a:lnTo>
                    <a:pt x="21600" y="10800"/>
                  </a:lnTo>
                  <a:lnTo>
                    <a:pt x="24300" y="10800"/>
                  </a:lnTo>
                  <a:lnTo>
                    <a:pt x="18900" y="16200"/>
                  </a:lnTo>
                  <a:lnTo>
                    <a:pt x="13500" y="10800"/>
                  </a:lnTo>
                  <a:lnTo>
                    <a:pt x="16200" y="10800"/>
                  </a:lnTo>
                  <a:close/>
                </a:path>
              </a:pathLst>
            </a:custGeom>
            <a:solidFill>
              <a:srgbClr val="FF9D5B"/>
            </a:solidFill>
            <a:ln w="9525">
              <a:solidFill>
                <a:srgbClr val="FF9D5B"/>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403" name="Text Box 19"/>
            <p:cNvSpPr txBox="1">
              <a:spLocks noChangeArrowheads="1"/>
            </p:cNvSpPr>
            <p:nvPr/>
          </p:nvSpPr>
          <p:spPr bwMode="auto">
            <a:xfrm>
              <a:off x="2304" y="1872"/>
              <a:ext cx="3102" cy="407"/>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3600" b="1" i="0" u="none" strike="noStrike" kern="1200" cap="none" spc="0" normalizeH="0" baseline="0" noProof="0">
                  <a:ln>
                    <a:noFill/>
                  </a:ln>
                  <a:solidFill>
                    <a:srgbClr val="FF9D5B"/>
                  </a:solidFill>
                  <a:effectLst>
                    <a:outerShdw blurRad="38100" dist="38100" dir="2700000" algn="tl">
                      <a:srgbClr val="000000"/>
                    </a:outerShdw>
                  </a:effectLst>
                  <a:uLnTx/>
                  <a:uFillTx/>
                  <a:latin typeface="Comic Sans MS" pitchFamily="66" charset="0"/>
                  <a:ea typeface="+mn-ea"/>
                  <a:cs typeface="+mn-cs"/>
                  <a:sym typeface="Symbol" pitchFamily="18" charset="2"/>
                </a:rPr>
                <a:t>Performance sportive</a:t>
              </a:r>
              <a:endParaRPr kumimoji="0" lang="fr-FR" sz="4400" b="1" i="0" u="none" strike="noStrike" kern="1200" cap="none" spc="0" normalizeH="0" baseline="0" noProof="0">
                <a:ln>
                  <a:noFill/>
                </a:ln>
                <a:solidFill>
                  <a:srgbClr val="FF9D5B"/>
                </a:solidFill>
                <a:effectLst>
                  <a:outerShdw blurRad="38100" dist="38100" dir="2700000" algn="tl">
                    <a:srgbClr val="000000"/>
                  </a:outerShdw>
                </a:effectLst>
                <a:uLnTx/>
                <a:uFillTx/>
                <a:latin typeface="Comic Sans MS" pitchFamily="66" charset="0"/>
                <a:ea typeface="+mn-ea"/>
                <a:cs typeface="+mn-cs"/>
                <a:sym typeface="Symbol" pitchFamily="18" charset="2"/>
              </a:endParaRPr>
            </a:p>
          </p:txBody>
        </p:sp>
      </p:gr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033" y="21441"/>
            <a:ext cx="3742184" cy="2490253"/>
          </a:xfrm>
          <a:prstGeom prst="rect">
            <a:avLst/>
          </a:prstGeom>
        </p:spPr>
      </p:pic>
    </p:spTree>
    <p:extLst>
      <p:ext uri="{BB962C8B-B14F-4D97-AF65-F5344CB8AC3E}">
        <p14:creationId xmlns:p14="http://schemas.microsoft.com/office/powerpoint/2010/main" val="58625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wipe(right)">
                                      <p:cBhvr>
                                        <p:cTn id="7" dur="500"/>
                                        <p:tgtEl>
                                          <p:spTgt spid="1443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4390"/>
                                        </p:tgtEl>
                                        <p:attrNameLst>
                                          <p:attrName>style.visibility</p:attrName>
                                        </p:attrNameLst>
                                      </p:cBhvr>
                                      <p:to>
                                        <p:strVal val="visible"/>
                                      </p:to>
                                    </p:set>
                                    <p:anim calcmode="lin" valueType="num">
                                      <p:cBhvr additive="base">
                                        <p:cTn id="12" dur="500" fill="hold"/>
                                        <p:tgtEl>
                                          <p:spTgt spid="144390"/>
                                        </p:tgtEl>
                                        <p:attrNameLst>
                                          <p:attrName>ppt_x</p:attrName>
                                        </p:attrNameLst>
                                      </p:cBhvr>
                                      <p:tavLst>
                                        <p:tav tm="0">
                                          <p:val>
                                            <p:strVal val="0-#ppt_w/2"/>
                                          </p:val>
                                        </p:tav>
                                        <p:tav tm="100000">
                                          <p:val>
                                            <p:strVal val="#ppt_x"/>
                                          </p:val>
                                        </p:tav>
                                      </p:tavLst>
                                    </p:anim>
                                    <p:anim calcmode="lin" valueType="num">
                                      <p:cBhvr additive="base">
                                        <p:cTn id="13" dur="500" fill="hold"/>
                                        <p:tgtEl>
                                          <p:spTgt spid="144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utoUpdateAnimBg="0"/>
      <p:bldP spid="144390"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2057401" y="457200"/>
            <a:ext cx="5681663" cy="579438"/>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FF7313"/>
                </a:solidFill>
                <a:effectLst>
                  <a:outerShdw blurRad="38100" dist="38100" dir="2700000" algn="tl">
                    <a:srgbClr val="000000"/>
                  </a:outerShdw>
                </a:effectLst>
                <a:uLnTx/>
                <a:uFillTx/>
                <a:latin typeface="Comic Sans MS" pitchFamily="66" charset="0"/>
                <a:ea typeface="+mn-ea"/>
                <a:cs typeface="+mn-cs"/>
              </a:rPr>
              <a:t>Métabolisme des Lipides (2)</a:t>
            </a:r>
            <a:endParaRPr kumimoji="0" lang="fr-FR" sz="3200" b="1" i="0" u="none" strike="noStrike" kern="1200" cap="none" spc="0" normalizeH="0" baseline="0" noProof="0">
              <a:ln>
                <a:noFill/>
              </a:ln>
              <a:solidFill>
                <a:srgbClr val="996633"/>
              </a:solidFill>
              <a:effectLst>
                <a:outerShdw blurRad="38100" dist="38100" dir="2700000" algn="tl">
                  <a:srgbClr val="000000"/>
                </a:outerShdw>
              </a:effectLst>
              <a:uLnTx/>
              <a:uFillTx/>
              <a:latin typeface="Comic Sans MS" pitchFamily="66" charset="0"/>
              <a:ea typeface="+mn-ea"/>
              <a:cs typeface="+mn-cs"/>
            </a:endParaRPr>
          </a:p>
        </p:txBody>
      </p:sp>
      <p:sp>
        <p:nvSpPr>
          <p:cNvPr id="120835" name="Text Box 3"/>
          <p:cNvSpPr txBox="1">
            <a:spLocks noChangeArrowheads="1"/>
          </p:cNvSpPr>
          <p:nvPr/>
        </p:nvSpPr>
        <p:spPr bwMode="auto">
          <a:xfrm>
            <a:off x="1703389" y="4652963"/>
            <a:ext cx="8607293" cy="1908215"/>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sym typeface="Symbol" pitchFamily="18" charset="2"/>
              </a:rPr>
              <a:t>-</a:t>
            </a:r>
            <a:r>
              <a:rPr kumimoji="0" lang="fr-FR" sz="2400" b="1" i="0" u="none" strike="noStrike" kern="1200" cap="none" spc="0" normalizeH="0" baseline="0" noProof="0" dirty="0" err="1">
                <a:ln>
                  <a:noFill/>
                </a:ln>
                <a:solidFill>
                  <a:srgbClr val="00B050"/>
                </a:solidFill>
                <a:effectLst/>
                <a:uLnTx/>
                <a:uFillTx/>
                <a:latin typeface="Calibri" panose="020F0502020204030204"/>
                <a:ea typeface="+mn-ea"/>
                <a:cs typeface="+mn-cs"/>
                <a:sym typeface="Symbol" pitchFamily="18" charset="2"/>
              </a:rPr>
              <a:t>hydroxy</a:t>
            </a: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sym typeface="Symbol" pitchFamily="18" charset="2"/>
              </a:rPr>
              <a:t>-</a:t>
            </a:r>
            <a:r>
              <a:rPr kumimoji="0" lang="fr-FR" sz="2400" b="1" i="0" u="none" strike="noStrike" kern="1200" cap="none" spc="0" normalizeH="0" baseline="0" noProof="0" dirty="0" err="1">
                <a:ln>
                  <a:noFill/>
                </a:ln>
                <a:solidFill>
                  <a:srgbClr val="00B050"/>
                </a:solidFill>
                <a:effectLst/>
                <a:uLnTx/>
                <a:uFillTx/>
                <a:latin typeface="Calibri" panose="020F0502020204030204"/>
                <a:ea typeface="+mn-ea"/>
                <a:cs typeface="+mn-cs"/>
                <a:sym typeface="Symbol" pitchFamily="18" charset="2"/>
              </a:rPr>
              <a:t>acyl</a:t>
            </a: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sym typeface="Symbol" pitchFamily="18" charset="2"/>
              </a:rPr>
              <a:t>-</a:t>
            </a:r>
            <a:r>
              <a:rPr kumimoji="0" lang="fr-FR" sz="2400" b="1" i="0" u="none" strike="noStrike" kern="1200" cap="none" spc="0" normalizeH="0" baseline="0" noProof="0" dirty="0" err="1">
                <a:ln>
                  <a:noFill/>
                </a:ln>
                <a:solidFill>
                  <a:srgbClr val="00B050"/>
                </a:solidFill>
                <a:effectLst/>
                <a:uLnTx/>
                <a:uFillTx/>
                <a:latin typeface="Calibri" panose="020F0502020204030204"/>
                <a:ea typeface="+mn-ea"/>
                <a:cs typeface="+mn-cs"/>
                <a:sym typeface="Symbol" pitchFamily="18" charset="2"/>
              </a:rPr>
              <a:t>CoA</a:t>
            </a: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sym typeface="Symbol" pitchFamily="18" charset="2"/>
              </a:rPr>
              <a:t> déshydrogénase </a:t>
            </a: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(-HAD)</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de la -oxydation</a:t>
            </a:r>
          </a:p>
          <a:p>
            <a:pPr marL="457200" marR="0" lvl="1" indent="0" algn="l" defTabSz="914400" rtl="0" eaLnBrk="0" fontAlgn="auto" latinLnBrk="0" hangingPunct="0">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pourrait être plus active chez la femme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(Green et al. 1984)</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endParaRPr>
          </a:p>
          <a:p>
            <a:pPr marL="457200" marR="0" lvl="1" indent="0" algn="l" defTabSz="914400" rtl="0" eaLnBrk="0" fontAlgn="auto" latinLnBrk="0" hangingPunct="0">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résultats non unanimes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(Carter et al. 2001, Rennie et al. 2000)</a:t>
            </a:r>
          </a:p>
          <a:p>
            <a:pPr marL="0" marR="0" lvl="0" indent="0" algn="l" defTabSz="914400" rtl="0" eaLnBrk="0" fontAlgn="auto" latinLnBrk="0" hangingPunct="0">
              <a:lnSpc>
                <a:spcPct val="100000"/>
              </a:lnSpc>
              <a:spcBef>
                <a:spcPts val="0"/>
              </a:spcBef>
              <a:spcAft>
                <a:spcPts val="0"/>
              </a:spcAft>
              <a:buClrTx/>
              <a:buSzTx/>
              <a:buFontTx/>
              <a:buChar char="•"/>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sym typeface="Symbol" pitchFamily="18" charset="2"/>
              </a:rPr>
              <a:t> autres enzymes?</a:t>
            </a:r>
            <a:r>
              <a:rPr kumimoji="0" lang="fr-FR" sz="1800" b="1" i="0" u="none" strike="noStrike" kern="1200" cap="none" spc="0" normalizeH="0" baseline="0" noProof="0" dirty="0">
                <a:ln>
                  <a:noFill/>
                </a:ln>
                <a:solidFill>
                  <a:srgbClr val="00B050"/>
                </a:solidFill>
                <a:effectLst/>
                <a:uLnTx/>
                <a:uFillTx/>
                <a:latin typeface="Calibri" panose="020F0502020204030204"/>
                <a:ea typeface="+mn-ea"/>
                <a:cs typeface="+mn-cs"/>
                <a:sym typeface="Symbol" pitchFamily="18" charset="2"/>
              </a:rPr>
              <a:t> </a:t>
            </a:r>
          </a:p>
        </p:txBody>
      </p:sp>
      <p:sp>
        <p:nvSpPr>
          <p:cNvPr id="120836" name="Text Box 4"/>
          <p:cNvSpPr txBox="1">
            <a:spLocks noChangeArrowheads="1"/>
          </p:cNvSpPr>
          <p:nvPr/>
        </p:nvSpPr>
        <p:spPr bwMode="auto">
          <a:xfrm>
            <a:off x="1752600" y="3048001"/>
            <a:ext cx="8458200" cy="1323439"/>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rPr>
              <a:t>Transport similaire des AG à longue chaîne dans la mitochondrie entre homme et femme </a:t>
            </a: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même activité de la CAT-1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Costill</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et al. 1979, Berton et al. 1998)</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837" name="Text Box 5"/>
          <p:cNvSpPr txBox="1">
            <a:spLocks noChangeArrowheads="1"/>
          </p:cNvSpPr>
          <p:nvPr/>
        </p:nvSpPr>
        <p:spPr bwMode="auto">
          <a:xfrm>
            <a:off x="1703389" y="1557338"/>
            <a:ext cx="9277604" cy="1261884"/>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rPr>
              <a:t>Transport des AG à longue chaîne à l’intérieur du sarcoplasme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fr-FR" sz="2800" b="1" i="0" u="none" strike="noStrike" kern="1200" cap="none" spc="0" normalizeH="0" baseline="0" noProof="0" dirty="0">
                <a:ln>
                  <a:noFill/>
                </a:ln>
                <a:solidFill>
                  <a:srgbClr val="00B050"/>
                </a:solidFill>
                <a:effectLst/>
                <a:uLnTx/>
                <a:uFillTx/>
                <a:latin typeface="Calibri" panose="020F0502020204030204"/>
                <a:ea typeface="+mn-ea"/>
                <a:cs typeface="+mn-cs"/>
              </a:rPr>
              <a:t>femme &gt; homme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via l’activité supérieure des FABP et des FAT/CD36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Binnert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et al. 2000,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Kiens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et al. 2004)</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20838" name="Object 6"/>
          <p:cNvGraphicFramePr>
            <a:graphicFrameLocks noChangeAspect="1"/>
          </p:cNvGraphicFramePr>
          <p:nvPr/>
        </p:nvGraphicFramePr>
        <p:xfrm>
          <a:off x="7924800" y="304800"/>
          <a:ext cx="2286000" cy="1028700"/>
        </p:xfrm>
        <a:graphic>
          <a:graphicData uri="http://schemas.openxmlformats.org/presentationml/2006/ole">
            <mc:AlternateContent xmlns:mc="http://schemas.openxmlformats.org/markup-compatibility/2006">
              <mc:Choice xmlns:v="urn:schemas-microsoft-com:vml" Requires="v">
                <p:oleObj spid="_x0000_s7175" name="Image Photo Editor" r:id="rId4" imgW="4019048" imgH="1809524" progId="">
                  <p:embed/>
                </p:oleObj>
              </mc:Choice>
              <mc:Fallback>
                <p:oleObj name="Image Photo Editor" r:id="rId4" imgW="4019048" imgH="1809524" progId="">
                  <p:embed/>
                  <p:pic>
                    <p:nvPicPr>
                      <p:cNvPr id="12083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304800"/>
                        <a:ext cx="22860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70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anim calcmode="lin" valueType="num">
                                      <p:cBhvr additive="base">
                                        <p:cTn id="7" dur="500" fill="hold"/>
                                        <p:tgtEl>
                                          <p:spTgt spid="120837"/>
                                        </p:tgtEl>
                                        <p:attrNameLst>
                                          <p:attrName>ppt_x</p:attrName>
                                        </p:attrNameLst>
                                      </p:cBhvr>
                                      <p:tavLst>
                                        <p:tav tm="0">
                                          <p:val>
                                            <p:strVal val="0-#ppt_w/2"/>
                                          </p:val>
                                        </p:tav>
                                        <p:tav tm="100000">
                                          <p:val>
                                            <p:strVal val="#ppt_x"/>
                                          </p:val>
                                        </p:tav>
                                      </p:tavLst>
                                    </p:anim>
                                    <p:anim calcmode="lin" valueType="num">
                                      <p:cBhvr additive="base">
                                        <p:cTn id="8" dur="500" fill="hold"/>
                                        <p:tgtEl>
                                          <p:spTgt spid="1208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0836"/>
                                        </p:tgtEl>
                                        <p:attrNameLst>
                                          <p:attrName>style.visibility</p:attrName>
                                        </p:attrNameLst>
                                      </p:cBhvr>
                                      <p:to>
                                        <p:strVal val="visible"/>
                                      </p:to>
                                    </p:set>
                                    <p:anim calcmode="lin" valueType="num">
                                      <p:cBhvr additive="base">
                                        <p:cTn id="13" dur="500" fill="hold"/>
                                        <p:tgtEl>
                                          <p:spTgt spid="120836"/>
                                        </p:tgtEl>
                                        <p:attrNameLst>
                                          <p:attrName>ppt_x</p:attrName>
                                        </p:attrNameLst>
                                      </p:cBhvr>
                                      <p:tavLst>
                                        <p:tav tm="0">
                                          <p:val>
                                            <p:strVal val="0-#ppt_w/2"/>
                                          </p:val>
                                        </p:tav>
                                        <p:tav tm="100000">
                                          <p:val>
                                            <p:strVal val="#ppt_x"/>
                                          </p:val>
                                        </p:tav>
                                      </p:tavLst>
                                    </p:anim>
                                    <p:anim calcmode="lin" valueType="num">
                                      <p:cBhvr additive="base">
                                        <p:cTn id="14" dur="500" fill="hold"/>
                                        <p:tgtEl>
                                          <p:spTgt spid="12083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0835"/>
                                        </p:tgtEl>
                                        <p:attrNameLst>
                                          <p:attrName>style.visibility</p:attrName>
                                        </p:attrNameLst>
                                      </p:cBhvr>
                                      <p:to>
                                        <p:strVal val="visible"/>
                                      </p:to>
                                    </p:set>
                                    <p:anim calcmode="lin" valueType="num">
                                      <p:cBhvr additive="base">
                                        <p:cTn id="19" dur="500" fill="hold"/>
                                        <p:tgtEl>
                                          <p:spTgt spid="120835"/>
                                        </p:tgtEl>
                                        <p:attrNameLst>
                                          <p:attrName>ppt_x</p:attrName>
                                        </p:attrNameLst>
                                      </p:cBhvr>
                                      <p:tavLst>
                                        <p:tav tm="0">
                                          <p:val>
                                            <p:strVal val="0-#ppt_w/2"/>
                                          </p:val>
                                        </p:tav>
                                        <p:tav tm="100000">
                                          <p:val>
                                            <p:strVal val="#ppt_x"/>
                                          </p:val>
                                        </p:tav>
                                      </p:tavLst>
                                    </p:anim>
                                    <p:anim calcmode="lin" valueType="num">
                                      <p:cBhvr additive="base">
                                        <p:cTn id="20" dur="500" fill="hold"/>
                                        <p:tgtEl>
                                          <p:spTgt spid="1208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autoUpdateAnimBg="0"/>
      <p:bldP spid="120836" grpId="0" autoUpdateAnimBg="0"/>
      <p:bldP spid="12083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5" name="Object 3"/>
          <p:cNvGraphicFramePr>
            <a:graphicFrameLocks noChangeAspect="1"/>
          </p:cNvGraphicFramePr>
          <p:nvPr/>
        </p:nvGraphicFramePr>
        <p:xfrm>
          <a:off x="6167439" y="908051"/>
          <a:ext cx="4219575" cy="904875"/>
        </p:xfrm>
        <a:graphic>
          <a:graphicData uri="http://schemas.openxmlformats.org/presentationml/2006/ole">
            <mc:AlternateContent xmlns:mc="http://schemas.openxmlformats.org/markup-compatibility/2006">
              <mc:Choice xmlns:v="urn:schemas-microsoft-com:vml" Requires="v">
                <p:oleObj spid="_x0000_s8199" name="Image Photo Editor" r:id="rId4" imgW="4219048" imgH="905001" progId="">
                  <p:embed/>
                </p:oleObj>
              </mc:Choice>
              <mc:Fallback>
                <p:oleObj name="Image Photo Editor" r:id="rId4" imgW="4219048" imgH="905001" progId="">
                  <p:embed/>
                  <p:pic>
                    <p:nvPicPr>
                      <p:cNvPr id="5939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9" y="908051"/>
                        <a:ext cx="42195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7" name="Rectangle 5"/>
          <p:cNvSpPr>
            <a:spLocks noChangeArrowheads="1"/>
          </p:cNvSpPr>
          <p:nvPr/>
        </p:nvSpPr>
        <p:spPr bwMode="auto">
          <a:xfrm>
            <a:off x="2514601" y="304800"/>
            <a:ext cx="7209025" cy="52322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FF0000"/>
                </a:solidFill>
                <a:effectLst/>
                <a:uLnTx/>
                <a:uFillTx/>
                <a:latin typeface="Comic Sans MS" pitchFamily="66" charset="0"/>
                <a:ea typeface="+mn-ea"/>
                <a:cs typeface="+mn-cs"/>
              </a:rPr>
              <a:t>Consommation de lipides en récupération</a:t>
            </a:r>
          </a:p>
        </p:txBody>
      </p:sp>
      <p:grpSp>
        <p:nvGrpSpPr>
          <p:cNvPr id="59402" name="Group 10"/>
          <p:cNvGrpSpPr>
            <a:grpSpLocks/>
          </p:cNvGrpSpPr>
          <p:nvPr/>
        </p:nvGrpSpPr>
        <p:grpSpPr bwMode="auto">
          <a:xfrm>
            <a:off x="1774826" y="1828800"/>
            <a:ext cx="9342439" cy="2214564"/>
            <a:chOff x="158" y="1152"/>
            <a:chExt cx="5885" cy="1395"/>
          </a:xfrm>
        </p:grpSpPr>
        <p:sp>
          <p:nvSpPr>
            <p:cNvPr id="59398" name="Text Box 6"/>
            <p:cNvSpPr txBox="1">
              <a:spLocks noChangeArrowheads="1"/>
            </p:cNvSpPr>
            <p:nvPr/>
          </p:nvSpPr>
          <p:spPr bwMode="auto">
            <a:xfrm>
              <a:off x="336" y="1152"/>
              <a:ext cx="1776" cy="291"/>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sng" strike="noStrike" kern="1200" cap="none" spc="0" normalizeH="0" baseline="0" noProof="0">
                  <a:ln>
                    <a:noFill/>
                  </a:ln>
                  <a:solidFill>
                    <a:prstClr val="black"/>
                  </a:solidFill>
                  <a:effectLst/>
                  <a:uLnTx/>
                  <a:uFillTx/>
                  <a:latin typeface="Calibri" panose="020F0502020204030204"/>
                  <a:ea typeface="+mn-ea"/>
                  <a:cs typeface="+mn-cs"/>
                </a:rPr>
                <a:t>A. Lipides endogènes</a:t>
              </a: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99" name="Text Box 7"/>
            <p:cNvSpPr txBox="1">
              <a:spLocks noChangeArrowheads="1"/>
            </p:cNvSpPr>
            <p:nvPr/>
          </p:nvSpPr>
          <p:spPr bwMode="auto">
            <a:xfrm>
              <a:off x="158" y="1616"/>
              <a:ext cx="5885" cy="931"/>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400" b="0" i="0" u="none" strike="noStrike" kern="1200" cap="none" spc="0" normalizeH="0" baseline="0" noProof="0">
                  <a:ln>
                    <a:noFill/>
                  </a:ln>
                  <a:solidFill>
                    <a:srgbClr val="FF8C3D"/>
                  </a:solidFill>
                  <a:effectLst/>
                  <a:uLnTx/>
                  <a:uFillTx/>
                  <a:latin typeface="Calibri" panose="020F0502020204030204"/>
                  <a:ea typeface="+mn-ea"/>
                  <a:cs typeface="+mn-cs"/>
                </a:rPr>
                <a:t>Chez l’homme en récupération:</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la consommation endogène de lipides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est corrélée à l’intensité et la durée de l’exercice réalisé.</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400" b="0" i="0" u="none" strike="noStrike" kern="1200" cap="none" spc="0" normalizeH="0" baseline="0" noProof="0">
                  <a:ln>
                    <a:noFill/>
                  </a:ln>
                  <a:solidFill>
                    <a:srgbClr val="FF8C3D"/>
                  </a:solidFill>
                  <a:effectLst/>
                  <a:uLnTx/>
                  <a:uFillTx/>
                  <a:latin typeface="Calibri" panose="020F0502020204030204"/>
                  <a:ea typeface="+mn-ea"/>
                  <a:cs typeface="+mn-cs"/>
                </a:rPr>
                <a:t>Chez la femme:</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pas de liaison et consommation toujours &gt; à l’homme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(Pritzlaff et al. 2000)</a:t>
              </a:r>
            </a:p>
          </p:txBody>
        </p:sp>
      </p:grpSp>
      <p:grpSp>
        <p:nvGrpSpPr>
          <p:cNvPr id="59403" name="Group 11"/>
          <p:cNvGrpSpPr>
            <a:grpSpLocks/>
          </p:cNvGrpSpPr>
          <p:nvPr/>
        </p:nvGrpSpPr>
        <p:grpSpPr bwMode="auto">
          <a:xfrm>
            <a:off x="1847850" y="4365627"/>
            <a:ext cx="10110788" cy="2217739"/>
            <a:chOff x="204" y="2750"/>
            <a:chExt cx="6369" cy="1397"/>
          </a:xfrm>
        </p:grpSpPr>
        <p:sp>
          <p:nvSpPr>
            <p:cNvPr id="59400" name="Text Box 8"/>
            <p:cNvSpPr txBox="1">
              <a:spLocks noChangeArrowheads="1"/>
            </p:cNvSpPr>
            <p:nvPr/>
          </p:nvSpPr>
          <p:spPr bwMode="auto">
            <a:xfrm>
              <a:off x="295" y="2750"/>
              <a:ext cx="1639" cy="291"/>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sng" strike="noStrike" kern="1200" cap="none" spc="0" normalizeH="0" baseline="0" noProof="0">
                  <a:ln>
                    <a:noFill/>
                  </a:ln>
                  <a:solidFill>
                    <a:prstClr val="black"/>
                  </a:solidFill>
                  <a:effectLst/>
                  <a:uLnTx/>
                  <a:uFillTx/>
                  <a:latin typeface="Calibri" panose="020F0502020204030204"/>
                  <a:ea typeface="+mn-ea"/>
                  <a:cs typeface="+mn-cs"/>
                </a:rPr>
                <a:t>B. Lipides exogènes</a:t>
              </a: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01" name="Text Box 9"/>
            <p:cNvSpPr txBox="1">
              <a:spLocks noChangeArrowheads="1"/>
            </p:cNvSpPr>
            <p:nvPr/>
          </p:nvSpPr>
          <p:spPr bwMode="auto">
            <a:xfrm>
              <a:off x="204" y="3158"/>
              <a:ext cx="6369" cy="989"/>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5 semaines de régime hyperlipidique chez l’homme </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(Vogt et al. 2003)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même performance mais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sym typeface="Wingdings" pitchFamily="2" charset="2"/>
                </a:rPr>
                <a:t> de l’oxydation des TG </a:t>
              </a:r>
              <a:r>
                <a:rPr kumimoji="0" lang="fr-FR" sz="2400" b="0" i="0" u="none" strike="noStrike" kern="1200" cap="none" spc="0" normalizeH="0" baseline="-18000" noProof="0">
                  <a:ln>
                    <a:noFill/>
                  </a:ln>
                  <a:solidFill>
                    <a:prstClr val="black"/>
                  </a:solidFill>
                  <a:effectLst/>
                  <a:uLnTx/>
                  <a:uFillTx/>
                  <a:latin typeface="Calibri" panose="020F0502020204030204"/>
                  <a:ea typeface="+mn-ea"/>
                  <a:cs typeface="+mn-cs"/>
                  <a:sym typeface="Wingdings" pitchFamily="2" charset="2"/>
                </a:rPr>
                <a:t>musculaires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8C3D"/>
                  </a:solidFill>
                  <a:effectLst/>
                  <a:uLnTx/>
                  <a:uFillTx/>
                  <a:latin typeface="Calibri" panose="020F0502020204030204"/>
                  <a:ea typeface="+mn-ea"/>
                  <a:cs typeface="+mn-cs"/>
                  <a:sym typeface="Wingdings" pitchFamily="2" charset="2"/>
                </a:rPr>
                <a:t>- Chez la femme?</a:t>
              </a:r>
              <a:r>
                <a:rPr kumimoji="0" lang="fr-FR" sz="2400" b="0" i="0" u="none" strike="noStrike" kern="1200" cap="none" spc="0" normalizeH="0" baseline="0" noProof="0">
                  <a:ln>
                    <a:noFill/>
                  </a:ln>
                  <a:solidFill>
                    <a:prstClr val="white"/>
                  </a:solidFill>
                  <a:effectLst/>
                  <a:uLnTx/>
                  <a:uFillTx/>
                  <a:latin typeface="Calibri" panose="020F0502020204030204"/>
                  <a:ea typeface="+mn-ea"/>
                  <a:cs typeface="+mn-cs"/>
                  <a:sym typeface="Wingdings" pitchFamily="2" charset="2"/>
                </a:rPr>
                <a:t> 	</a:t>
              </a:r>
              <a:r>
                <a:rPr kumimoji="0" lang="fr-FR" sz="2400" b="0" i="0" u="none" strike="noStrike" kern="1200" cap="none" spc="0" normalizeH="0" baseline="0" noProof="0">
                  <a:ln>
                    <a:noFill/>
                  </a:ln>
                  <a:solidFill>
                    <a:srgbClr val="FF9D5B"/>
                  </a:solidFill>
                  <a:effectLst/>
                  <a:uLnTx/>
                  <a:uFillTx/>
                  <a:latin typeface="Calibri" panose="020F0502020204030204"/>
                  <a:ea typeface="+mn-ea"/>
                  <a:cs typeface="+mn-cs"/>
                  <a:sym typeface="Wingdings" pitchFamily="2" charset="2"/>
                </a:rPr>
                <a:t>Leur réserve lipidique plus importante pourrait expliquer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9D5B"/>
                  </a:solidFill>
                  <a:effectLst/>
                  <a:uLnTx/>
                  <a:uFillTx/>
                  <a:latin typeface="Calibri" panose="020F0502020204030204"/>
                  <a:ea typeface="+mn-ea"/>
                  <a:cs typeface="+mn-cs"/>
                  <a:sym typeface="Wingdings" pitchFamily="2" charset="2"/>
                </a:rPr>
                <a:t>			l’utilisation  &gt; des TG à l’exercice.</a:t>
              </a:r>
              <a:endParaRPr kumimoji="0" lang="fr-FR" sz="2400" b="0" i="0" u="none" strike="noStrike" kern="1200" cap="none" spc="0" normalizeH="0" baseline="0" noProof="0">
                <a:ln>
                  <a:noFill/>
                </a:ln>
                <a:solidFill>
                  <a:srgbClr val="FF9D5B"/>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359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9402"/>
                                        </p:tgtEl>
                                        <p:attrNameLst>
                                          <p:attrName>style.visibility</p:attrName>
                                        </p:attrNameLst>
                                      </p:cBhvr>
                                      <p:to>
                                        <p:strVal val="visible"/>
                                      </p:to>
                                    </p:set>
                                    <p:animEffect transition="in" filter="box(in)">
                                      <p:cBhvr>
                                        <p:cTn id="7" dur="500"/>
                                        <p:tgtEl>
                                          <p:spTgt spid="594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9403"/>
                                        </p:tgtEl>
                                        <p:attrNameLst>
                                          <p:attrName>style.visibility</p:attrName>
                                        </p:attrNameLst>
                                      </p:cBhvr>
                                      <p:to>
                                        <p:strVal val="visible"/>
                                      </p:to>
                                    </p:set>
                                    <p:animEffect transition="in" filter="box(in)">
                                      <p:cBhvr>
                                        <p:cTn id="12" dur="500"/>
                                        <p:tgtEl>
                                          <p:spTgt spid="59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2270126" y="650875"/>
            <a:ext cx="184731" cy="36933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531" name="Text Box 3"/>
          <p:cNvSpPr txBox="1">
            <a:spLocks noChangeArrowheads="1"/>
          </p:cNvSpPr>
          <p:nvPr/>
        </p:nvSpPr>
        <p:spPr bwMode="auto">
          <a:xfrm>
            <a:off x="2438401" y="304800"/>
            <a:ext cx="3724275" cy="579438"/>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FF7313"/>
                </a:solidFill>
                <a:effectLst>
                  <a:outerShdw blurRad="38100" dist="38100" dir="2700000" algn="tl">
                    <a:srgbClr val="000000"/>
                  </a:outerShdw>
                </a:effectLst>
                <a:uLnTx/>
                <a:uFillTx/>
                <a:latin typeface="Comic Sans MS" pitchFamily="66" charset="0"/>
                <a:ea typeface="+mn-ea"/>
                <a:cs typeface="+mn-cs"/>
              </a:rPr>
              <a:t>Et les protéines ?</a:t>
            </a:r>
            <a:endParaRPr kumimoji="0" lang="fr-FR" sz="2800" b="1" i="0" u="none" strike="noStrike" kern="1200" cap="none" spc="0" normalizeH="0" baseline="0" noProof="0">
              <a:ln>
                <a:noFill/>
              </a:ln>
              <a:solidFill>
                <a:srgbClr val="996633"/>
              </a:solidFill>
              <a:effectLst>
                <a:outerShdw blurRad="38100" dist="38100" dir="2700000" algn="tl">
                  <a:srgbClr val="000000"/>
                </a:outerShdw>
              </a:effectLst>
              <a:uLnTx/>
              <a:uFillTx/>
              <a:latin typeface="Comic Sans MS" pitchFamily="66" charset="0"/>
              <a:ea typeface="+mn-ea"/>
              <a:cs typeface="+mn-cs"/>
            </a:endParaRPr>
          </a:p>
        </p:txBody>
      </p:sp>
      <p:grpSp>
        <p:nvGrpSpPr>
          <p:cNvPr id="150532" name="Group 4"/>
          <p:cNvGrpSpPr>
            <a:grpSpLocks/>
          </p:cNvGrpSpPr>
          <p:nvPr/>
        </p:nvGrpSpPr>
        <p:grpSpPr bwMode="auto">
          <a:xfrm>
            <a:off x="5638800" y="1524000"/>
            <a:ext cx="4794250" cy="4756150"/>
            <a:chOff x="2928" y="960"/>
            <a:chExt cx="3020" cy="2996"/>
          </a:xfrm>
        </p:grpSpPr>
        <p:graphicFrame>
          <p:nvGraphicFramePr>
            <p:cNvPr id="150533" name="Object 5"/>
            <p:cNvGraphicFramePr>
              <a:graphicFrameLocks noChangeAspect="1"/>
            </p:cNvGraphicFramePr>
            <p:nvPr/>
          </p:nvGraphicFramePr>
          <p:xfrm>
            <a:off x="2928" y="960"/>
            <a:ext cx="2544" cy="2016"/>
          </p:xfrm>
          <a:graphic>
            <a:graphicData uri="http://schemas.openxmlformats.org/presentationml/2006/ole">
              <mc:AlternateContent xmlns:mc="http://schemas.openxmlformats.org/markup-compatibility/2006">
                <mc:Choice xmlns:v="urn:schemas-microsoft-com:vml" Requires="v">
                  <p:oleObj spid="_x0000_s9233" name="Image Photo Editor" r:id="rId4" imgW="3809524" imgH="2819794" progId="">
                    <p:embed/>
                  </p:oleObj>
                </mc:Choice>
                <mc:Fallback>
                  <p:oleObj name="Image Photo Editor" r:id="rId4" imgW="3809524" imgH="2819794" progId="">
                    <p:embed/>
                    <p:pic>
                      <p:nvPicPr>
                        <p:cNvPr id="15053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960"/>
                          <a:ext cx="2544" cy="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0534" name="Text Box 6"/>
            <p:cNvSpPr txBox="1">
              <a:spLocks noChangeArrowheads="1"/>
            </p:cNvSpPr>
            <p:nvPr/>
          </p:nvSpPr>
          <p:spPr bwMode="auto">
            <a:xfrm>
              <a:off x="3504" y="3408"/>
              <a:ext cx="2444" cy="548"/>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 Oxydation de leucine marquée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&lt; chez la femme à l’exercice.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100" b="1" i="0" u="none" strike="noStrike" kern="1200" cap="none" spc="0" normalizeH="0" baseline="0" noProof="0">
                  <a:ln>
                    <a:noFill/>
                  </a:ln>
                  <a:solidFill>
                    <a:prstClr val="black"/>
                  </a:solidFill>
                  <a:effectLst/>
                  <a:uLnTx/>
                  <a:uFillTx/>
                  <a:latin typeface="Calibri" panose="020F0502020204030204"/>
                  <a:ea typeface="+mn-ea"/>
                  <a:cs typeface="+mn-cs"/>
                </a:rPr>
                <a:t>(Phillips et al. 1994, Mc Kenzie et al. 2000, Lamont et al. 2001)</a:t>
              </a:r>
            </a:p>
          </p:txBody>
        </p:sp>
        <p:sp>
          <p:nvSpPr>
            <p:cNvPr id="150535" name="Text Box 7"/>
            <p:cNvSpPr txBox="1">
              <a:spLocks noChangeArrowheads="1"/>
            </p:cNvSpPr>
            <p:nvPr/>
          </p:nvSpPr>
          <p:spPr bwMode="auto">
            <a:xfrm>
              <a:off x="4037" y="2976"/>
              <a:ext cx="1687" cy="21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Course: 90 min, 65% </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sym typeface="EU Updot" pitchFamily="34" charset="2"/>
                </a:rPr>
                <a:t>V</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O</a:t>
              </a:r>
              <a:r>
                <a:rPr kumimoji="0" lang="fr-FR" sz="16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max</a:t>
              </a: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0536" name="Group 8"/>
          <p:cNvGrpSpPr>
            <a:grpSpLocks/>
          </p:cNvGrpSpPr>
          <p:nvPr/>
        </p:nvGrpSpPr>
        <p:grpSpPr bwMode="auto">
          <a:xfrm>
            <a:off x="1905000" y="1295401"/>
            <a:ext cx="4383088" cy="5229225"/>
            <a:chOff x="240" y="816"/>
            <a:chExt cx="2761" cy="3294"/>
          </a:xfrm>
        </p:grpSpPr>
        <p:graphicFrame>
          <p:nvGraphicFramePr>
            <p:cNvPr id="150537" name="Object 9"/>
            <p:cNvGraphicFramePr>
              <a:graphicFrameLocks noChangeAspect="1"/>
            </p:cNvGraphicFramePr>
            <p:nvPr/>
          </p:nvGraphicFramePr>
          <p:xfrm>
            <a:off x="240" y="816"/>
            <a:ext cx="2052" cy="2412"/>
          </p:xfrm>
          <a:graphic>
            <a:graphicData uri="http://schemas.openxmlformats.org/presentationml/2006/ole">
              <mc:AlternateContent xmlns:mc="http://schemas.openxmlformats.org/markup-compatibility/2006">
                <mc:Choice xmlns:v="urn:schemas-microsoft-com:vml" Requires="v">
                  <p:oleObj spid="_x0000_s9234" name="Image Photo Editor" r:id="rId6" imgW="3258005" imgH="3828571" progId="">
                    <p:embed/>
                  </p:oleObj>
                </mc:Choice>
                <mc:Fallback>
                  <p:oleObj name="Image Photo Editor" r:id="rId6" imgW="3258005" imgH="3828571" progId="">
                    <p:embed/>
                    <p:pic>
                      <p:nvPicPr>
                        <p:cNvPr id="150537"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816"/>
                          <a:ext cx="2052" cy="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0538" name="Text Box 10"/>
            <p:cNvSpPr txBox="1">
              <a:spLocks noChangeArrowheads="1"/>
            </p:cNvSpPr>
            <p:nvPr/>
          </p:nvSpPr>
          <p:spPr bwMode="auto">
            <a:xfrm>
              <a:off x="240" y="3456"/>
              <a:ext cx="2761" cy="654"/>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 Excrétion urinaire d’azote et [urée] </a:t>
              </a:r>
              <a:r>
                <a:rPr kumimoji="0" lang="fr-FR" sz="2000" b="1" i="0" u="none" strike="noStrike" kern="1200" cap="none" spc="0" normalizeH="0" baseline="-25000" noProof="0">
                  <a:ln>
                    <a:noFill/>
                  </a:ln>
                  <a:solidFill>
                    <a:prstClr val="black"/>
                  </a:solidFill>
                  <a:effectLst/>
                  <a:uLnTx/>
                  <a:uFillTx/>
                  <a:latin typeface="Calibri" panose="020F0502020204030204"/>
                  <a:ea typeface="+mn-ea"/>
                  <a:cs typeface="+mn-cs"/>
                </a:rPr>
                <a:t>p</a:t>
              </a: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&lt; chez la femme à l’exercice.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100" b="1" i="0" u="none" strike="noStrike" kern="1200" cap="none" spc="0" normalizeH="0" baseline="0" noProof="0">
                  <a:ln>
                    <a:noFill/>
                  </a:ln>
                  <a:solidFill>
                    <a:prstClr val="black"/>
                  </a:solidFill>
                  <a:effectLst/>
                  <a:uLnTx/>
                  <a:uFillTx/>
                  <a:latin typeface="Calibri" panose="020F0502020204030204"/>
                  <a:ea typeface="+mn-ea"/>
                  <a:cs typeface="+mn-cs"/>
                </a:rPr>
                <a:t>(Tarnopolsky et al. 1990)</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539" name="Text Box 11"/>
            <p:cNvSpPr txBox="1">
              <a:spLocks noChangeArrowheads="1"/>
            </p:cNvSpPr>
            <p:nvPr/>
          </p:nvSpPr>
          <p:spPr bwMode="auto">
            <a:xfrm>
              <a:off x="998" y="3205"/>
              <a:ext cx="1651" cy="21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Course : 16km, 63% </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sym typeface="EU Updot" pitchFamily="34" charset="2"/>
                </a:rPr>
                <a:t>V</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O</a:t>
              </a:r>
              <a:r>
                <a:rPr kumimoji="0" lang="fr-FR" sz="16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max</a:t>
              </a:r>
            </a:p>
          </p:txBody>
        </p:sp>
      </p:grpSp>
      <p:graphicFrame>
        <p:nvGraphicFramePr>
          <p:cNvPr id="150540" name="Object 12"/>
          <p:cNvGraphicFramePr>
            <a:graphicFrameLocks noChangeAspect="1"/>
          </p:cNvGraphicFramePr>
          <p:nvPr>
            <p:extLst/>
          </p:nvPr>
        </p:nvGraphicFramePr>
        <p:xfrm>
          <a:off x="8077201" y="265176"/>
          <a:ext cx="2314575" cy="1042988"/>
        </p:xfrm>
        <a:graphic>
          <a:graphicData uri="http://schemas.openxmlformats.org/presentationml/2006/ole">
            <mc:AlternateContent xmlns:mc="http://schemas.openxmlformats.org/markup-compatibility/2006">
              <mc:Choice xmlns:v="urn:schemas-microsoft-com:vml" Requires="v">
                <p:oleObj spid="_x0000_s9235" name="Image Photo Editor" r:id="rId8" imgW="4019048" imgH="1809524" progId="">
                  <p:embed/>
                </p:oleObj>
              </mc:Choice>
              <mc:Fallback>
                <p:oleObj name="Image Photo Editor" r:id="rId8" imgW="4019048" imgH="1809524" progId="">
                  <p:embed/>
                  <p:pic>
                    <p:nvPicPr>
                      <p:cNvPr id="15054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7201" y="265176"/>
                        <a:ext cx="23145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5741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536"/>
                                        </p:tgtEl>
                                        <p:attrNameLst>
                                          <p:attrName>style.visibility</p:attrName>
                                        </p:attrNameLst>
                                      </p:cBhvr>
                                      <p:to>
                                        <p:strVal val="visible"/>
                                      </p:to>
                                    </p:set>
                                    <p:anim calcmode="lin" valueType="num">
                                      <p:cBhvr additive="base">
                                        <p:cTn id="7" dur="500" fill="hold"/>
                                        <p:tgtEl>
                                          <p:spTgt spid="150536"/>
                                        </p:tgtEl>
                                        <p:attrNameLst>
                                          <p:attrName>ppt_x</p:attrName>
                                        </p:attrNameLst>
                                      </p:cBhvr>
                                      <p:tavLst>
                                        <p:tav tm="0">
                                          <p:val>
                                            <p:strVal val="0-#ppt_w/2"/>
                                          </p:val>
                                        </p:tav>
                                        <p:tav tm="100000">
                                          <p:val>
                                            <p:strVal val="#ppt_x"/>
                                          </p:val>
                                        </p:tav>
                                      </p:tavLst>
                                    </p:anim>
                                    <p:anim calcmode="lin" valueType="num">
                                      <p:cBhvr additive="base">
                                        <p:cTn id="8" dur="500" fill="hold"/>
                                        <p:tgtEl>
                                          <p:spTgt spid="1505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0532"/>
                                        </p:tgtEl>
                                        <p:attrNameLst>
                                          <p:attrName>style.visibility</p:attrName>
                                        </p:attrNameLst>
                                      </p:cBhvr>
                                      <p:to>
                                        <p:strVal val="visible"/>
                                      </p:to>
                                    </p:set>
                                    <p:anim calcmode="lin" valueType="num">
                                      <p:cBhvr additive="base">
                                        <p:cTn id="13" dur="500" fill="hold"/>
                                        <p:tgtEl>
                                          <p:spTgt spid="150532"/>
                                        </p:tgtEl>
                                        <p:attrNameLst>
                                          <p:attrName>ppt_x</p:attrName>
                                        </p:attrNameLst>
                                      </p:cBhvr>
                                      <p:tavLst>
                                        <p:tav tm="0">
                                          <p:val>
                                            <p:strVal val="1+#ppt_w/2"/>
                                          </p:val>
                                        </p:tav>
                                        <p:tav tm="100000">
                                          <p:val>
                                            <p:strVal val="#ppt_x"/>
                                          </p:val>
                                        </p:tav>
                                      </p:tavLst>
                                    </p:anim>
                                    <p:anim calcmode="lin" valueType="num">
                                      <p:cBhvr additive="base">
                                        <p:cTn id="14" dur="500" fill="hold"/>
                                        <p:tgtEl>
                                          <p:spTgt spid="1505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3810000" y="304800"/>
            <a:ext cx="6146800" cy="579438"/>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FF7313"/>
                </a:solidFill>
                <a:effectLst/>
                <a:uLnTx/>
                <a:uFillTx/>
                <a:latin typeface="Comic Sans MS" pitchFamily="66" charset="0"/>
                <a:ea typeface="+mn-ea"/>
                <a:cs typeface="+mn-cs"/>
              </a:rPr>
              <a:t>Métabolisme des protéines (2)</a:t>
            </a:r>
            <a:endParaRPr kumimoji="0" lang="fr-FR" sz="3200" b="0" i="0" u="none" strike="noStrike" kern="1200" cap="none" spc="0" normalizeH="0" baseline="0" noProof="0">
              <a:ln>
                <a:noFill/>
              </a:ln>
              <a:solidFill>
                <a:srgbClr val="996633"/>
              </a:solidFill>
              <a:effectLst/>
              <a:uLnTx/>
              <a:uFillTx/>
              <a:latin typeface="Comic Sans MS" pitchFamily="66" charset="0"/>
              <a:ea typeface="+mn-ea"/>
              <a:cs typeface="+mn-cs"/>
            </a:endParaRPr>
          </a:p>
        </p:txBody>
      </p:sp>
      <p:sp>
        <p:nvSpPr>
          <p:cNvPr id="152579" name="Text Box 3"/>
          <p:cNvSpPr txBox="1">
            <a:spLocks noChangeArrowheads="1"/>
          </p:cNvSpPr>
          <p:nvPr/>
        </p:nvSpPr>
        <p:spPr bwMode="auto">
          <a:xfrm>
            <a:off x="732410" y="1015505"/>
            <a:ext cx="10898757" cy="1692771"/>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Activité similaire F/H de l’enzyme limitant l’oxydation musculaire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des acides aminés ramifiés</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a:ln>
                  <a:noFill/>
                </a:ln>
                <a:solidFill>
                  <a:srgbClr val="FF8C3D"/>
                </a:solidFill>
                <a:effectLst/>
                <a:uLnTx/>
                <a:uFillTx/>
                <a:latin typeface="Calibri" panose="020F0502020204030204"/>
                <a:ea typeface="+mn-ea"/>
                <a:cs typeface="+mn-cs"/>
              </a:rPr>
              <a:t>(la glutamate déshydrogénase ou BCOAD)</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(Mc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Kenzie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et al. 2000)</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52582" name="Object 6"/>
          <p:cNvGraphicFramePr>
            <a:graphicFrameLocks noChangeAspect="1"/>
          </p:cNvGraphicFramePr>
          <p:nvPr/>
        </p:nvGraphicFramePr>
        <p:xfrm>
          <a:off x="6816727" y="2708276"/>
          <a:ext cx="3657600" cy="3878263"/>
        </p:xfrm>
        <a:graphic>
          <a:graphicData uri="http://schemas.openxmlformats.org/presentationml/2006/ole">
            <mc:AlternateContent xmlns:mc="http://schemas.openxmlformats.org/markup-compatibility/2006">
              <mc:Choice xmlns:v="urn:schemas-microsoft-com:vml" Requires="v">
                <p:oleObj spid="_x0000_s10247" name="Image Photo Editor" r:id="rId4" imgW="5630061" imgH="6076190" progId="">
                  <p:embed/>
                </p:oleObj>
              </mc:Choice>
              <mc:Fallback>
                <p:oleObj name="Image Photo Editor" r:id="rId4" imgW="5630061" imgH="6076190" progId="">
                  <p:embed/>
                  <p:pic>
                    <p:nvPicPr>
                      <p:cNvPr id="15258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727" y="2708276"/>
                        <a:ext cx="3657600"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5"/>
          <p:cNvSpPr txBox="1">
            <a:spLocks noChangeArrowheads="1"/>
          </p:cNvSpPr>
          <p:nvPr/>
        </p:nvSpPr>
        <p:spPr bwMode="auto">
          <a:xfrm>
            <a:off x="259081" y="2518350"/>
            <a:ext cx="5922707" cy="2862322"/>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 L’utilisation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réduite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des acides aminés  pourrait être due à l’effet </a:t>
            </a:r>
            <a:r>
              <a:rPr kumimoji="0" lang="fr-FR" sz="3200" b="0" i="0" u="none" strike="noStrike" kern="1200" cap="none" spc="0" normalizeH="0" baseline="0" noProof="0" dirty="0" err="1">
                <a:ln>
                  <a:noFill/>
                </a:ln>
                <a:solidFill>
                  <a:prstClr val="black"/>
                </a:solidFill>
                <a:effectLst/>
                <a:uLnTx/>
                <a:uFillTx/>
                <a:latin typeface="Calibri" panose="020F0502020204030204"/>
                <a:ea typeface="+mn-ea"/>
                <a:cs typeface="+mn-cs"/>
              </a:rPr>
              <a:t>anaplérotique</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  du CTC et est donc directement liée à   l’épargne des glucides chez la femme.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Tarnopolsky</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2003)</a:t>
            </a:r>
          </a:p>
        </p:txBody>
      </p:sp>
    </p:spTree>
    <p:extLst>
      <p:ext uri="{BB962C8B-B14F-4D97-AF65-F5344CB8AC3E}">
        <p14:creationId xmlns:p14="http://schemas.microsoft.com/office/powerpoint/2010/main" val="131934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2579"/>
                                        </p:tgtEl>
                                        <p:attrNameLst>
                                          <p:attrName>style.visibility</p:attrName>
                                        </p:attrNameLst>
                                      </p:cBhvr>
                                      <p:to>
                                        <p:strVal val="visible"/>
                                      </p:to>
                                    </p:set>
                                    <p:anim calcmode="lin" valueType="num">
                                      <p:cBhvr additive="base">
                                        <p:cTn id="7" dur="500" fill="hold"/>
                                        <p:tgtEl>
                                          <p:spTgt spid="152579"/>
                                        </p:tgtEl>
                                        <p:attrNameLst>
                                          <p:attrName>ppt_x</p:attrName>
                                        </p:attrNameLst>
                                      </p:cBhvr>
                                      <p:tavLst>
                                        <p:tav tm="0">
                                          <p:val>
                                            <p:strVal val="0-#ppt_w/2"/>
                                          </p:val>
                                        </p:tav>
                                        <p:tav tm="100000">
                                          <p:val>
                                            <p:strVal val="#ppt_x"/>
                                          </p:val>
                                        </p:tav>
                                      </p:tavLst>
                                    </p:anim>
                                    <p:anim calcmode="lin" valueType="num">
                                      <p:cBhvr additive="base">
                                        <p:cTn id="8" dur="500" fill="hold"/>
                                        <p:tgtEl>
                                          <p:spTgt spid="1525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2782888" y="188913"/>
            <a:ext cx="6089650" cy="51911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F0000"/>
                </a:solidFill>
                <a:effectLst/>
                <a:uLnTx/>
                <a:uFillTx/>
                <a:latin typeface="Comic Sans MS" pitchFamily="66" charset="0"/>
                <a:ea typeface="+mn-ea"/>
                <a:cs typeface="+mn-cs"/>
              </a:rPr>
              <a:t>Apports protéiques en récupération</a:t>
            </a:r>
          </a:p>
        </p:txBody>
      </p:sp>
      <p:graphicFrame>
        <p:nvGraphicFramePr>
          <p:cNvPr id="154627" name="Object 3"/>
          <p:cNvGraphicFramePr>
            <a:graphicFrameLocks noChangeAspect="1"/>
          </p:cNvGraphicFramePr>
          <p:nvPr/>
        </p:nvGraphicFramePr>
        <p:xfrm>
          <a:off x="6167439" y="692151"/>
          <a:ext cx="4219575" cy="904875"/>
        </p:xfrm>
        <a:graphic>
          <a:graphicData uri="http://schemas.openxmlformats.org/presentationml/2006/ole">
            <mc:AlternateContent xmlns:mc="http://schemas.openxmlformats.org/markup-compatibility/2006">
              <mc:Choice xmlns:v="urn:schemas-microsoft-com:vml" Requires="v">
                <p:oleObj spid="_x0000_s11286" name="Image Photo Editor" r:id="rId4" imgW="4219048" imgH="905001" progId="">
                  <p:embed/>
                </p:oleObj>
              </mc:Choice>
              <mc:Fallback>
                <p:oleObj name="Image Photo Editor" r:id="rId4" imgW="4219048" imgH="905001" progId="">
                  <p:embed/>
                  <p:pic>
                    <p:nvPicPr>
                      <p:cNvPr id="15462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9" y="692151"/>
                        <a:ext cx="42195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4628" name="Text Box 4"/>
          <p:cNvSpPr txBox="1">
            <a:spLocks noChangeArrowheads="1"/>
          </p:cNvSpPr>
          <p:nvPr/>
        </p:nvSpPr>
        <p:spPr bwMode="auto">
          <a:xfrm>
            <a:off x="182321" y="1639878"/>
            <a:ext cx="11290783" cy="954107"/>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srgbClr val="FF8C3D"/>
                </a:solidFill>
                <a:effectLst>
                  <a:outerShdw blurRad="38100" dist="38100" dir="2700000" algn="tl">
                    <a:srgbClr val="000000"/>
                  </a:outerShdw>
                </a:effectLst>
                <a:uLnTx/>
                <a:uFillTx/>
                <a:latin typeface="Calibri" panose="020F0502020204030204"/>
                <a:ea typeface="+mn-ea"/>
                <a:cs typeface="+mn-cs"/>
              </a:rPr>
              <a:t>Exercice chronique</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“course, saut, lancer</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chez l’homme et la femme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00CC"/>
                </a:solidFill>
                <a:effectLst/>
                <a:uLnTx/>
                <a:uFillTx/>
                <a:latin typeface="Calibri" panose="020F0502020204030204"/>
                <a:ea typeface="+mn-ea"/>
                <a:cs typeface="+mn-cs"/>
                <a:sym typeface="Wingdings" pitchFamily="2" charset="2"/>
              </a:rPr>
              <a:t>Bilan azoté négatif si consommation standard en protéines: 0.8</a:t>
            </a:r>
            <a:r>
              <a:rPr kumimoji="0" lang="fr-FR" sz="2800" b="1" i="0" u="none" strike="noStrike" kern="1200" cap="none" spc="0" normalizeH="0" baseline="0" noProof="0" dirty="0">
                <a:ln>
                  <a:noFill/>
                </a:ln>
                <a:solidFill>
                  <a:srgbClr val="0000CC"/>
                </a:solidFill>
                <a:effectLst/>
                <a:uLnTx/>
                <a:uFillTx/>
                <a:latin typeface="Calibri" panose="020F0502020204030204"/>
                <a:ea typeface="+mn-ea"/>
                <a:cs typeface="+mn-cs"/>
              </a:rPr>
              <a:t>g.kg</a:t>
            </a:r>
            <a:r>
              <a:rPr kumimoji="0" lang="fr-FR" sz="2800" b="1" i="0" u="none" strike="noStrike" kern="1200" cap="none" spc="0" normalizeH="0" baseline="30000" noProof="0" dirty="0">
                <a:ln>
                  <a:noFill/>
                </a:ln>
                <a:solidFill>
                  <a:srgbClr val="0000CC"/>
                </a:solidFill>
                <a:effectLst/>
                <a:uLnTx/>
                <a:uFillTx/>
                <a:latin typeface="Calibri" panose="020F0502020204030204"/>
                <a:ea typeface="+mn-ea"/>
                <a:cs typeface="+mn-cs"/>
              </a:rPr>
              <a:t>-1</a:t>
            </a:r>
            <a:r>
              <a:rPr kumimoji="0" lang="fr-FR" sz="2800" b="1" i="0" u="none" strike="noStrike" kern="1200" cap="none" spc="0" normalizeH="0" baseline="0" noProof="0" dirty="0">
                <a:ln>
                  <a:noFill/>
                </a:ln>
                <a:solidFill>
                  <a:srgbClr val="0000CC"/>
                </a:solidFill>
                <a:effectLst/>
                <a:uLnTx/>
                <a:uFillTx/>
                <a:latin typeface="Calibri" panose="020F0502020204030204"/>
                <a:ea typeface="+mn-ea"/>
                <a:cs typeface="+mn-cs"/>
              </a:rPr>
              <a:t>.Jour</a:t>
            </a:r>
            <a:r>
              <a:rPr kumimoji="0" lang="fr-FR" sz="2800" b="1" i="0" u="none" strike="noStrike" kern="1200" cap="none" spc="0" normalizeH="0" baseline="30000" noProof="0" dirty="0">
                <a:ln>
                  <a:noFill/>
                </a:ln>
                <a:solidFill>
                  <a:srgbClr val="0000CC"/>
                </a:solidFill>
                <a:effectLst/>
                <a:uLnTx/>
                <a:uFillTx/>
                <a:latin typeface="Calibri" panose="020F0502020204030204"/>
                <a:ea typeface="+mn-ea"/>
                <a:cs typeface="+mn-cs"/>
              </a:rPr>
              <a:t>-1</a:t>
            </a:r>
            <a:endParaRPr kumimoji="0" lang="fr-FR" sz="2800" b="1" i="0" u="none" strike="noStrike" kern="1200" cap="none" spc="0" normalizeH="0" baseline="0" noProof="0" dirty="0">
              <a:ln>
                <a:noFill/>
              </a:ln>
              <a:solidFill>
                <a:srgbClr val="0000CC"/>
              </a:solidFill>
              <a:effectLst/>
              <a:uLnTx/>
              <a:uFillTx/>
              <a:latin typeface="Calibri" panose="020F0502020204030204"/>
              <a:ea typeface="+mn-ea"/>
              <a:cs typeface="+mn-cs"/>
              <a:sym typeface="Wingdings" pitchFamily="2" charset="2"/>
            </a:endParaRPr>
          </a:p>
        </p:txBody>
      </p:sp>
      <p:grpSp>
        <p:nvGrpSpPr>
          <p:cNvPr id="154629" name="Group 5"/>
          <p:cNvGrpSpPr>
            <a:grpSpLocks/>
          </p:cNvGrpSpPr>
          <p:nvPr/>
        </p:nvGrpSpPr>
        <p:grpSpPr bwMode="auto">
          <a:xfrm>
            <a:off x="1962151" y="3005136"/>
            <a:ext cx="8424863" cy="3606802"/>
            <a:chOff x="204" y="1861"/>
            <a:chExt cx="5307" cy="2272"/>
          </a:xfrm>
        </p:grpSpPr>
        <p:sp>
          <p:nvSpPr>
            <p:cNvPr id="154630" name="Text Box 6"/>
            <p:cNvSpPr txBox="1">
              <a:spLocks noChangeArrowheads="1"/>
            </p:cNvSpPr>
            <p:nvPr/>
          </p:nvSpPr>
          <p:spPr bwMode="auto">
            <a:xfrm>
              <a:off x="1066" y="2931"/>
              <a:ext cx="4445" cy="1202"/>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itchFamily="2" charset="2"/>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de l’apport protéique</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800" b="1" i="0" u="none" strike="noStrike" kern="1200" cap="none" spc="0" normalizeH="0" baseline="0" noProof="0" dirty="0">
                  <a:ln>
                    <a:noFill/>
                  </a:ln>
                  <a:solidFill>
                    <a:srgbClr val="0000CC"/>
                  </a:solidFill>
                  <a:effectLst/>
                  <a:uLnTx/>
                  <a:uFillTx/>
                  <a:latin typeface="Calibri" panose="020F0502020204030204"/>
                  <a:ea typeface="+mn-ea"/>
                  <a:cs typeface="+mn-cs"/>
                </a:rPr>
                <a:t> Chez l’homme: ± 1.25 g.kg</a:t>
              </a:r>
              <a:r>
                <a:rPr kumimoji="0" lang="fr-FR" sz="2800" b="1" i="0" u="none" strike="noStrike" kern="1200" cap="none" spc="0" normalizeH="0" baseline="30000" noProof="0" dirty="0">
                  <a:ln>
                    <a:noFill/>
                  </a:ln>
                  <a:solidFill>
                    <a:srgbClr val="0000CC"/>
                  </a:solidFill>
                  <a:effectLst/>
                  <a:uLnTx/>
                  <a:uFillTx/>
                  <a:latin typeface="Calibri" panose="020F0502020204030204"/>
                  <a:ea typeface="+mn-ea"/>
                  <a:cs typeface="+mn-cs"/>
                </a:rPr>
                <a:t>-1</a:t>
              </a:r>
              <a:r>
                <a:rPr kumimoji="0" lang="fr-FR" sz="2800" b="1" i="0" u="none" strike="noStrike" kern="1200" cap="none" spc="0" normalizeH="0" baseline="0" noProof="0" dirty="0">
                  <a:ln>
                    <a:noFill/>
                  </a:ln>
                  <a:solidFill>
                    <a:srgbClr val="0000CC"/>
                  </a:solidFill>
                  <a:effectLst/>
                  <a:uLnTx/>
                  <a:uFillTx/>
                  <a:latin typeface="Calibri" panose="020F0502020204030204"/>
                  <a:ea typeface="+mn-ea"/>
                  <a:cs typeface="+mn-cs"/>
                </a:rPr>
                <a:t>. Jour</a:t>
              </a:r>
              <a:r>
                <a:rPr kumimoji="0" lang="fr-FR" sz="2800" b="1" i="0" u="none" strike="noStrike" kern="1200" cap="none" spc="0" normalizeH="0" baseline="30000" noProof="0" dirty="0">
                  <a:ln>
                    <a:noFill/>
                  </a:ln>
                  <a:solidFill>
                    <a:srgbClr val="0000CC"/>
                  </a:solidFill>
                  <a:effectLst/>
                  <a:uLnTx/>
                  <a:uFillTx/>
                  <a:latin typeface="Calibri" panose="020F0502020204030204"/>
                  <a:ea typeface="+mn-ea"/>
                  <a:cs typeface="+mn-cs"/>
                </a:rPr>
                <a:t>-1</a:t>
              </a:r>
              <a:r>
                <a:rPr kumimoji="0" lang="fr-FR" sz="2800" b="0" i="0" u="none" strike="noStrike" kern="1200" cap="none" spc="0" normalizeH="0" baseline="0" noProof="0" dirty="0">
                  <a:ln>
                    <a:noFill/>
                  </a:ln>
                  <a:solidFill>
                    <a:srgbClr val="0000CC"/>
                  </a:solidFill>
                  <a:effectLst/>
                  <a:uLnTx/>
                  <a:uFillTx/>
                  <a:latin typeface="Calibri" panose="020F0502020204030204"/>
                  <a:ea typeface="+mn-ea"/>
                  <a:cs typeface="+mn-cs"/>
                </a:rPr>
                <a:t> </a:t>
              </a:r>
              <a:endParaRPr kumimoji="0" lang="fr-FR" sz="2000" b="0"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8C3D"/>
                  </a:solidFill>
                  <a:effectLst/>
                  <a:uLnTx/>
                  <a:uFillTx/>
                  <a:latin typeface="Calibri" panose="020F0502020204030204"/>
                  <a:ea typeface="+mn-ea"/>
                  <a:cs typeface="+mn-cs"/>
                </a:rPr>
                <a:t>- Chez la femme: </a:t>
              </a:r>
              <a:r>
                <a:rPr kumimoji="0" lang="fr-FR" sz="2400" b="1" i="0" u="none" strike="noStrike" kern="1200" cap="none" spc="0" normalizeH="0" baseline="0" noProof="0" dirty="0">
                  <a:ln>
                    <a:noFill/>
                  </a:ln>
                  <a:solidFill>
                    <a:srgbClr val="FF8C3D"/>
                  </a:solidFill>
                  <a:effectLst/>
                  <a:uLnTx/>
                  <a:uFillTx/>
                  <a:latin typeface="Calibri" panose="020F0502020204030204"/>
                  <a:ea typeface="+mn-ea"/>
                  <a:cs typeface="+mn-cs"/>
                </a:rPr>
                <a:t>±</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800" b="1" i="0" u="none" strike="noStrike" kern="1200" cap="none" spc="0" normalizeH="0" baseline="0" noProof="0" dirty="0">
                  <a:ln>
                    <a:noFill/>
                  </a:ln>
                  <a:solidFill>
                    <a:srgbClr val="FF8C3D"/>
                  </a:solidFill>
                  <a:effectLst/>
                  <a:uLnTx/>
                  <a:uFillTx/>
                  <a:latin typeface="Calibri" panose="020F0502020204030204"/>
                  <a:ea typeface="+mn-ea"/>
                  <a:cs typeface="+mn-cs"/>
                </a:rPr>
                <a:t>1.1 g.kg</a:t>
              </a:r>
              <a:r>
                <a:rPr kumimoji="0" lang="fr-FR" sz="2800" b="1" i="0" u="none" strike="noStrike" kern="1200" cap="none" spc="0" normalizeH="0" baseline="30000" noProof="0" dirty="0">
                  <a:ln>
                    <a:noFill/>
                  </a:ln>
                  <a:solidFill>
                    <a:srgbClr val="FF8C3D"/>
                  </a:solidFill>
                  <a:effectLst/>
                  <a:uLnTx/>
                  <a:uFillTx/>
                  <a:latin typeface="Calibri" panose="020F0502020204030204"/>
                  <a:ea typeface="+mn-ea"/>
                  <a:cs typeface="+mn-cs"/>
                </a:rPr>
                <a:t>-1</a:t>
              </a:r>
              <a:r>
                <a:rPr kumimoji="0" lang="fr-FR" sz="2800" b="1" i="0" u="none" strike="noStrike" kern="1200" cap="none" spc="0" normalizeH="0" baseline="0" noProof="0" dirty="0">
                  <a:ln>
                    <a:noFill/>
                  </a:ln>
                  <a:solidFill>
                    <a:srgbClr val="FF8C3D"/>
                  </a:solidFill>
                  <a:effectLst/>
                  <a:uLnTx/>
                  <a:uFillTx/>
                  <a:latin typeface="Calibri" panose="020F0502020204030204"/>
                  <a:ea typeface="+mn-ea"/>
                  <a:cs typeface="+mn-cs"/>
                </a:rPr>
                <a:t>.Jour</a:t>
              </a:r>
              <a:r>
                <a:rPr kumimoji="0" lang="fr-FR" sz="2800" b="1" i="0" u="none" strike="noStrike" kern="1200" cap="none" spc="0" normalizeH="0" baseline="30000" noProof="0" dirty="0">
                  <a:ln>
                    <a:noFill/>
                  </a:ln>
                  <a:solidFill>
                    <a:srgbClr val="FF8C3D"/>
                  </a:solidFill>
                  <a:effectLst/>
                  <a:uLnTx/>
                  <a:uFillTx/>
                  <a:latin typeface="Calibri" panose="020F0502020204030204"/>
                  <a:ea typeface="+mn-ea"/>
                  <a:cs typeface="+mn-cs"/>
                </a:rPr>
                <a:t>-1</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Tarnopolsky</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et al. 1988,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Philipps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et al. 1993,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Lamont</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et al. 2001)</a:t>
              </a:r>
            </a:p>
          </p:txBody>
        </p:sp>
        <p:graphicFrame>
          <p:nvGraphicFramePr>
            <p:cNvPr id="154631" name="Object 7"/>
            <p:cNvGraphicFramePr>
              <a:graphicFrameLocks noChangeAspect="1"/>
            </p:cNvGraphicFramePr>
            <p:nvPr>
              <p:extLst/>
            </p:nvPr>
          </p:nvGraphicFramePr>
          <p:xfrm>
            <a:off x="4414" y="1861"/>
            <a:ext cx="863" cy="1365"/>
          </p:xfrm>
          <a:graphic>
            <a:graphicData uri="http://schemas.openxmlformats.org/presentationml/2006/ole">
              <mc:AlternateContent xmlns:mc="http://schemas.openxmlformats.org/markup-compatibility/2006">
                <mc:Choice xmlns:v="urn:schemas-microsoft-com:vml" Requires="v">
                  <p:oleObj spid="_x0000_s11287" name="Image Photo Editor" r:id="rId6" imgW="3285714" imgH="5200000" progId="">
                    <p:embed/>
                  </p:oleObj>
                </mc:Choice>
                <mc:Fallback>
                  <p:oleObj name="Image Photo Editor" r:id="rId6" imgW="3285714" imgH="5200000" progId="">
                    <p:embed/>
                    <p:pic>
                      <p:nvPicPr>
                        <p:cNvPr id="154631"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4" y="1861"/>
                          <a:ext cx="863" cy="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32" name="Object 8"/>
            <p:cNvGraphicFramePr>
              <a:graphicFrameLocks noChangeAspect="1"/>
            </p:cNvGraphicFramePr>
            <p:nvPr/>
          </p:nvGraphicFramePr>
          <p:xfrm>
            <a:off x="476" y="2160"/>
            <a:ext cx="953" cy="768"/>
          </p:xfrm>
          <a:graphic>
            <a:graphicData uri="http://schemas.openxmlformats.org/presentationml/2006/ole">
              <mc:AlternateContent xmlns:mc="http://schemas.openxmlformats.org/markup-compatibility/2006">
                <mc:Choice xmlns:v="urn:schemas-microsoft-com:vml" Requires="v">
                  <p:oleObj spid="_x0000_s11288" name="Image Photo Editor" r:id="rId8" imgW="1819529" imgH="1467055" progId="">
                    <p:embed/>
                  </p:oleObj>
                </mc:Choice>
                <mc:Fallback>
                  <p:oleObj name="Image Photo Editor" r:id="rId8" imgW="1819529" imgH="1467055" progId="">
                    <p:embed/>
                    <p:pic>
                      <p:nvPicPr>
                        <p:cNvPr id="154632"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 y="2160"/>
                          <a:ext cx="953"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4633" name="AutoShape 9"/>
            <p:cNvSpPr>
              <a:spLocks noChangeArrowheads="1"/>
            </p:cNvSpPr>
            <p:nvPr/>
          </p:nvSpPr>
          <p:spPr bwMode="auto">
            <a:xfrm>
              <a:off x="2336" y="1888"/>
              <a:ext cx="363" cy="1088"/>
            </a:xfrm>
            <a:prstGeom prst="downArrow">
              <a:avLst>
                <a:gd name="adj1" fmla="val 50000"/>
                <a:gd name="adj2" fmla="val 74931"/>
              </a:avLst>
            </a:prstGeom>
            <a:solidFill>
              <a:srgbClr val="FF8C3D"/>
            </a:solidFill>
            <a:ln w="9525" algn="ctr">
              <a:solidFill>
                <a:srgbClr val="FF8C3D"/>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54634" name="Object 10"/>
            <p:cNvGraphicFramePr>
              <a:graphicFrameLocks noChangeAspect="1"/>
            </p:cNvGraphicFramePr>
            <p:nvPr/>
          </p:nvGraphicFramePr>
          <p:xfrm>
            <a:off x="204" y="3249"/>
            <a:ext cx="600" cy="684"/>
          </p:xfrm>
          <a:graphic>
            <a:graphicData uri="http://schemas.openxmlformats.org/presentationml/2006/ole">
              <mc:AlternateContent xmlns:mc="http://schemas.openxmlformats.org/markup-compatibility/2006">
                <mc:Choice xmlns:v="urn:schemas-microsoft-com:vml" Requires="v">
                  <p:oleObj spid="_x0000_s11289" name="Image Photo Editor" r:id="rId10" imgW="952633" imgH="1085714" progId="">
                    <p:embed/>
                  </p:oleObj>
                </mc:Choice>
                <mc:Fallback>
                  <p:oleObj name="Image Photo Editor" r:id="rId10" imgW="952633" imgH="1085714" progId="">
                    <p:embed/>
                    <p:pic>
                      <p:nvPicPr>
                        <p:cNvPr id="154634"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 y="3249"/>
                          <a:ext cx="600" cy="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735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46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154629"/>
                                        </p:tgtEl>
                                        <p:attrNameLst>
                                          <p:attrName>style.visibility</p:attrName>
                                        </p:attrNameLst>
                                      </p:cBhvr>
                                      <p:to>
                                        <p:strVal val="visible"/>
                                      </p:to>
                                    </p:set>
                                    <p:animEffect transition="in" filter="box(in)">
                                      <p:cBhvr>
                                        <p:cTn id="11" dur="500"/>
                                        <p:tgtEl>
                                          <p:spTgt spid="154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Text Box 3"/>
          <p:cNvSpPr txBox="1">
            <a:spLocks noChangeArrowheads="1"/>
          </p:cNvSpPr>
          <p:nvPr/>
        </p:nvSpPr>
        <p:spPr bwMode="auto">
          <a:xfrm>
            <a:off x="2135560" y="1981200"/>
            <a:ext cx="7992888" cy="2308324"/>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mic Sans MS" pitchFamily="66" charset="0"/>
                <a:ea typeface="+mn-ea"/>
                <a:cs typeface="+mn-cs"/>
              </a:rPr>
              <a:t>  </a:t>
            </a:r>
            <a:r>
              <a:rPr kumimoji="0" lang="fr-FR" sz="4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omic Sans MS" pitchFamily="66" charset="0"/>
                <a:ea typeface="+mn-ea"/>
                <a:cs typeface="+mn-cs"/>
              </a:rPr>
              <a:t>Spécificités hormonales expliquant les différences</a:t>
            </a:r>
            <a:r>
              <a:rPr kumimoji="0" lang="fr-FR" sz="4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omic Sans MS" pitchFamily="66" charset="0"/>
                <a:ea typeface="+mn-ea"/>
                <a:cs typeface="+mn-cs"/>
                <a:sym typeface="Symbol" pitchFamily="18" charset="2"/>
              </a:rPr>
              <a:t> </a:t>
            </a:r>
            <a:r>
              <a:rPr kumimoji="0" lang="fr-FR" sz="4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omic Sans MS" pitchFamily="66" charset="0"/>
                <a:ea typeface="+mn-ea"/>
                <a:cs typeface="+mn-cs"/>
              </a:rPr>
              <a:t>inter-sexes...</a:t>
            </a:r>
          </a:p>
        </p:txBody>
      </p:sp>
    </p:spTree>
    <p:extLst>
      <p:ext uri="{BB962C8B-B14F-4D97-AF65-F5344CB8AC3E}">
        <p14:creationId xmlns:p14="http://schemas.microsoft.com/office/powerpoint/2010/main" val="323151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6675"/>
                                        </p:tgtEl>
                                        <p:attrNameLst>
                                          <p:attrName>style.visibility</p:attrName>
                                        </p:attrNameLst>
                                      </p:cBhvr>
                                      <p:to>
                                        <p:strVal val="visible"/>
                                      </p:to>
                                    </p:set>
                                    <p:anim calcmode="lin" valueType="num">
                                      <p:cBhvr>
                                        <p:cTn id="7" dur="1000" fill="hold"/>
                                        <p:tgtEl>
                                          <p:spTgt spid="156675"/>
                                        </p:tgtEl>
                                        <p:attrNameLst>
                                          <p:attrName>ppt_w</p:attrName>
                                        </p:attrNameLst>
                                      </p:cBhvr>
                                      <p:tavLst>
                                        <p:tav tm="0">
                                          <p:val>
                                            <p:fltVal val="0"/>
                                          </p:val>
                                        </p:tav>
                                        <p:tav tm="100000">
                                          <p:val>
                                            <p:strVal val="#ppt_w"/>
                                          </p:val>
                                        </p:tav>
                                      </p:tavLst>
                                    </p:anim>
                                    <p:anim calcmode="lin" valueType="num">
                                      <p:cBhvr>
                                        <p:cTn id="8" dur="1000" fill="hold"/>
                                        <p:tgtEl>
                                          <p:spTgt spid="156675"/>
                                        </p:tgtEl>
                                        <p:attrNameLst>
                                          <p:attrName>ppt_h</p:attrName>
                                        </p:attrNameLst>
                                      </p:cBhvr>
                                      <p:tavLst>
                                        <p:tav tm="0">
                                          <p:val>
                                            <p:fltVal val="0"/>
                                          </p:val>
                                        </p:tav>
                                        <p:tav tm="100000">
                                          <p:val>
                                            <p:strVal val="#ppt_h"/>
                                          </p:val>
                                        </p:tav>
                                      </p:tavLst>
                                    </p:anim>
                                    <p:anim calcmode="lin" valueType="num">
                                      <p:cBhvr>
                                        <p:cTn id="9" dur="1000" fill="hold"/>
                                        <p:tgtEl>
                                          <p:spTgt spid="1566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667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1703512" y="188641"/>
            <a:ext cx="8610600" cy="473075"/>
          </a:xfrm>
          <a:prstGeom prst="rect">
            <a:avLst/>
          </a:prstGeom>
          <a:noFill/>
          <a:ln w="12700">
            <a:noFill/>
            <a:miter lim="800000"/>
            <a:headEnd/>
            <a:tailEnd/>
          </a:ln>
          <a:effectLst/>
        </p:spPr>
        <p:txBody>
          <a:bodyPr lIns="90488" tIns="44450" rIns="90488" bIns="44450">
            <a:spAutoFit/>
          </a:bodyPr>
          <a:lstStyle/>
          <a:p>
            <a:pPr marL="0" marR="0" lvl="0" indent="0" algn="ctr" defTabSz="762000" rtl="0" eaLnBrk="0" fontAlgn="auto" latinLnBrk="0" hangingPunct="0">
              <a:lnSpc>
                <a:spcPct val="9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66" charset="0"/>
                <a:ea typeface="+mn-ea"/>
                <a:cs typeface="+mn-cs"/>
              </a:rPr>
              <a:t>Imprégnation hormonale : 17</a:t>
            </a:r>
            <a:r>
              <a:rPr kumimoji="0" lang="fr-FR" sz="2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66" charset="0"/>
                <a:ea typeface="+mn-ea"/>
                <a:cs typeface="+mn-cs"/>
                <a:sym typeface="Symbol" pitchFamily="18" charset="2"/>
              </a:rPr>
              <a:t>-</a:t>
            </a:r>
            <a:r>
              <a:rPr kumimoji="0" lang="fr-FR" sz="28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66" charset="0"/>
                <a:ea typeface="+mn-ea"/>
                <a:cs typeface="+mn-cs"/>
                <a:sym typeface="Symbol" pitchFamily="18" charset="2"/>
              </a:rPr>
              <a:t>oestradiol</a:t>
            </a:r>
            <a:r>
              <a:rPr kumimoji="0" lang="fr-FR" sz="2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66" charset="0"/>
                <a:ea typeface="+mn-ea"/>
                <a:cs typeface="+mn-cs"/>
                <a:sym typeface="Symbol" pitchFamily="18" charset="2"/>
              </a:rPr>
              <a:t> </a:t>
            </a:r>
            <a:endParaRPr kumimoji="0" lang="fr-FR"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66" charset="0"/>
              <a:ea typeface="+mn-ea"/>
              <a:cs typeface="+mn-cs"/>
            </a:endParaRPr>
          </a:p>
        </p:txBody>
      </p:sp>
      <p:sp>
        <p:nvSpPr>
          <p:cNvPr id="158723" name="Text Box 3"/>
          <p:cNvSpPr txBox="1">
            <a:spLocks noChangeArrowheads="1"/>
          </p:cNvSpPr>
          <p:nvPr/>
        </p:nvSpPr>
        <p:spPr bwMode="auto">
          <a:xfrm>
            <a:off x="1919288" y="4921251"/>
            <a:ext cx="9493304" cy="1772793"/>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5000"/>
              </a:lnSpc>
              <a:spcBef>
                <a:spcPts val="0"/>
              </a:spcBef>
              <a:spcAft>
                <a:spcPts val="0"/>
              </a:spcAft>
              <a:buClrTx/>
              <a:buSzTx/>
              <a:buFontTx/>
              <a:buNone/>
              <a:tabLst/>
              <a:defRPr/>
            </a:pPr>
            <a:r>
              <a:rPr kumimoji="0" lang="fr-FR" sz="2000" b="1" i="0" u="none" strike="noStrike" kern="1200" cap="none" spc="0" normalizeH="0" baseline="0" noProof="0">
                <a:ln>
                  <a:noFill/>
                </a:ln>
                <a:solidFill>
                  <a:srgbClr val="FF6600"/>
                </a:solidFill>
                <a:effectLst>
                  <a:outerShdw blurRad="38100" dist="38100" dir="2700000" algn="tl">
                    <a:srgbClr val="000000"/>
                  </a:outerShdw>
                </a:effectLst>
                <a:uLnTx/>
                <a:uFillTx/>
                <a:latin typeface="Arial" charset="0"/>
                <a:ea typeface="+mn-ea"/>
                <a:cs typeface="+mn-cs"/>
                <a:sym typeface="Wingdings" pitchFamily="2" charset="2"/>
              </a:rPr>
              <a:t>Au niveau enzymatique, l’administration de 17 </a:t>
            </a:r>
            <a:r>
              <a:rPr kumimoji="0" lang="fr-FR" sz="2000" b="1" i="0" u="none" strike="noStrike" kern="1200" cap="none" spc="0" normalizeH="0" baseline="0" noProof="0">
                <a:ln>
                  <a:noFill/>
                </a:ln>
                <a:solidFill>
                  <a:srgbClr val="FF6600"/>
                </a:solidFill>
                <a:effectLst>
                  <a:outerShdw blurRad="38100" dist="38100" dir="2700000" algn="tl">
                    <a:srgbClr val="000000"/>
                  </a:outerShdw>
                </a:effectLst>
                <a:uLnTx/>
                <a:uFillTx/>
                <a:latin typeface="Calibri" panose="020F0502020204030204"/>
                <a:ea typeface="+mn-ea"/>
                <a:cs typeface="+mn-cs"/>
                <a:sym typeface="Symbol" pitchFamily="18" charset="2"/>
              </a:rPr>
              <a:t>-</a:t>
            </a:r>
            <a:r>
              <a:rPr kumimoji="0" lang="fr-FR" sz="2000" b="1" i="0" u="none" strike="noStrike" kern="1200" cap="none" spc="0" normalizeH="0" baseline="0" noProof="0">
                <a:ln>
                  <a:noFill/>
                </a:ln>
                <a:solidFill>
                  <a:srgbClr val="FF6600"/>
                </a:solidFill>
                <a:effectLst>
                  <a:outerShdw blurRad="38100" dist="38100" dir="2700000" algn="tl">
                    <a:srgbClr val="000000"/>
                  </a:outerShdw>
                </a:effectLst>
                <a:uLnTx/>
                <a:uFillTx/>
                <a:latin typeface="Arial" charset="0"/>
                <a:ea typeface="+mn-ea"/>
                <a:cs typeface="+mn-cs"/>
                <a:sym typeface="Symbol" pitchFamily="18" charset="2"/>
              </a:rPr>
              <a:t>œstradiol chez le rat:</a:t>
            </a:r>
          </a:p>
          <a:p>
            <a:pPr marL="0" marR="0" lvl="0" indent="0" algn="l" defTabSz="914400" rtl="0" eaLnBrk="0" fontAlgn="auto" latinLnBrk="0" hangingPunct="0">
              <a:lnSpc>
                <a:spcPct val="105000"/>
              </a:lnSpc>
              <a:spcBef>
                <a:spcPts val="0"/>
              </a:spcBef>
              <a:spcAft>
                <a:spcPts val="0"/>
              </a:spcAft>
              <a:buClrTx/>
              <a:buSzTx/>
              <a:buFontTx/>
              <a:buNone/>
              <a:tabLst/>
              <a:defRPr/>
            </a:pPr>
            <a:endParaRPr kumimoji="0" lang="fr-FR" sz="2000" b="1" i="0" u="none" strike="noStrike" kern="1200" cap="none" spc="0" normalizeH="0" baseline="0" noProof="0">
              <a:ln>
                <a:noFill/>
              </a:ln>
              <a:solidFill>
                <a:srgbClr val="ED7D31"/>
              </a:solidFill>
              <a:effectLst>
                <a:outerShdw blurRad="38100" dist="38100" dir="2700000" algn="tl">
                  <a:srgbClr val="000000"/>
                </a:outerShdw>
              </a:effectLst>
              <a:uLnTx/>
              <a:uFillTx/>
              <a:latin typeface="Arial" charset="0"/>
              <a:ea typeface="+mn-ea"/>
              <a:cs typeface="+mn-cs"/>
              <a:sym typeface="Symbol" pitchFamily="18" charset="2"/>
            </a:endParaRPr>
          </a:p>
          <a:p>
            <a:pPr marL="0" marR="0" lvl="0" indent="0" algn="l" defTabSz="914400" rtl="0" eaLnBrk="0" fontAlgn="auto" latinLnBrk="0" hangingPunct="0">
              <a:lnSpc>
                <a:spcPct val="105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Arial" charset="0"/>
                <a:ea typeface="+mn-ea"/>
                <a:cs typeface="+mn-cs"/>
                <a:sym typeface="Wingdings" pitchFamily="2" charset="2"/>
              </a:rPr>
              <a:t> de l’activité de la LPL </a:t>
            </a:r>
            <a:r>
              <a:rPr kumimoji="0" lang="fr-FR" sz="2000" b="0" i="0" u="none" strike="noStrike" kern="1200" cap="none" spc="0" normalizeH="0" baseline="0" noProof="0">
                <a:ln>
                  <a:noFill/>
                </a:ln>
                <a:solidFill>
                  <a:prstClr val="black"/>
                </a:solidFill>
                <a:effectLst/>
                <a:uLnTx/>
                <a:uFillTx/>
                <a:latin typeface="Arial" charset="0"/>
                <a:ea typeface="+mn-ea"/>
                <a:cs typeface="+mn-cs"/>
                <a:sym typeface="Wingdings" pitchFamily="2" charset="2"/>
              </a:rPr>
              <a:t>musculaire</a:t>
            </a:r>
            <a:r>
              <a:rPr kumimoji="0" lang="fr-FR" sz="2400" b="0" i="0" u="none" strike="noStrike" kern="1200" cap="none" spc="0" normalizeH="0" baseline="0" noProof="0">
                <a:ln>
                  <a:noFill/>
                </a:ln>
                <a:solidFill>
                  <a:prstClr val="black"/>
                </a:solidFill>
                <a:effectLst/>
                <a:uLnTx/>
                <a:uFillTx/>
                <a:latin typeface="Arial" charset="0"/>
                <a:ea typeface="+mn-ea"/>
                <a:cs typeface="+mn-cs"/>
                <a:sym typeface="Wingdings" pitchFamily="2" charset="2"/>
              </a:rPr>
              <a:t>,  de la LPL</a:t>
            </a:r>
            <a:r>
              <a:rPr kumimoji="0" lang="fr-FR" sz="2000" b="0" i="0" u="none" strike="noStrike" kern="1200" cap="none" spc="0" normalizeH="0" baseline="0" noProof="0">
                <a:ln>
                  <a:noFill/>
                </a:ln>
                <a:solidFill>
                  <a:prstClr val="black"/>
                </a:solidFill>
                <a:effectLst/>
                <a:uLnTx/>
                <a:uFillTx/>
                <a:latin typeface="Arial" charset="0"/>
                <a:ea typeface="+mn-ea"/>
                <a:cs typeface="+mn-cs"/>
                <a:sym typeface="Wingdings" pitchFamily="2" charset="2"/>
              </a:rPr>
              <a:t> adipocytaire</a:t>
            </a:r>
            <a:r>
              <a:rPr kumimoji="0" lang="fr-FR" sz="2400" b="0" i="0" u="none" strike="noStrike" kern="1200" cap="none" spc="0" normalizeH="0" baseline="0" noProof="0">
                <a:ln>
                  <a:noFill/>
                </a:ln>
                <a:solidFill>
                  <a:prstClr val="black"/>
                </a:solidFill>
                <a:effectLst/>
                <a:uLnTx/>
                <a:uFillTx/>
                <a:latin typeface="Arial" charset="0"/>
                <a:ea typeface="+mn-ea"/>
                <a:cs typeface="+mn-cs"/>
                <a:sym typeface="Wingdings" pitchFamily="2" charset="2"/>
              </a:rPr>
              <a:t>, </a:t>
            </a:r>
          </a:p>
          <a:p>
            <a:pPr marL="0" marR="0" lvl="0" indent="0" algn="l" defTabSz="914400" rtl="0" eaLnBrk="0" fontAlgn="auto" latinLnBrk="0" hangingPunct="0">
              <a:lnSpc>
                <a:spcPct val="105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Arial" charset="0"/>
                <a:ea typeface="+mn-ea"/>
                <a:cs typeface="+mn-cs"/>
                <a:sym typeface="Wingdings" pitchFamily="2" charset="2"/>
              </a:rPr>
              <a:t> de l’activité de la CAT-1 et </a:t>
            </a:r>
            <a:r>
              <a:rPr kumimoji="0" lang="fr-FR" sz="2400" b="0" i="0" u="none" strike="noStrike" kern="1200" cap="none" spc="0" normalizeH="0" baseline="0" noProof="0">
                <a:ln>
                  <a:noFill/>
                </a:ln>
                <a:solidFill>
                  <a:prstClr val="black"/>
                </a:solidFill>
                <a:effectLst/>
                <a:uLnTx/>
                <a:uFillTx/>
                <a:latin typeface="Arial" charset="0"/>
                <a:ea typeface="+mn-ea"/>
                <a:cs typeface="+mn-cs"/>
                <a:sym typeface="Symbol" pitchFamily="18" charset="2"/>
              </a:rPr>
              <a:t>-HAD</a:t>
            </a:r>
            <a:endParaRPr kumimoji="0" lang="fr-FR" sz="2400" b="0" i="0" u="none" strike="noStrike" kern="1200" cap="none" spc="0" normalizeH="0" baseline="0" noProof="0">
              <a:ln>
                <a:noFill/>
              </a:ln>
              <a:solidFill>
                <a:prstClr val="black"/>
              </a:solidFill>
              <a:effectLst/>
              <a:uLnTx/>
              <a:uFillTx/>
              <a:latin typeface="Arial" charset="0"/>
              <a:ea typeface="+mn-ea"/>
              <a:cs typeface="+mn-cs"/>
              <a:sym typeface="Wingdings" pitchFamily="2" charset="2"/>
            </a:endParaRPr>
          </a:p>
          <a:p>
            <a:pPr marL="0" marR="0" lvl="0" indent="0" algn="l" defTabSz="914400" rtl="0" eaLnBrk="0" fontAlgn="auto" latinLnBrk="0" hangingPunct="0">
              <a:lnSpc>
                <a:spcPct val="105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Arial" charset="0"/>
                <a:ea typeface="+mn-ea"/>
                <a:cs typeface="+mn-cs"/>
                <a:sym typeface="Wingdings" pitchFamily="2" charset="2"/>
              </a:rPr>
              <a:t>  		</a:t>
            </a:r>
            <a:r>
              <a:rPr kumimoji="0" lang="fr-FR" sz="1400" b="0" i="0" u="none" strike="noStrike" kern="1200" cap="none" spc="0" normalizeH="0" baseline="0" noProof="0">
                <a:ln>
                  <a:noFill/>
                </a:ln>
                <a:solidFill>
                  <a:prstClr val="black"/>
                </a:solidFill>
                <a:effectLst/>
                <a:uLnTx/>
                <a:uFillTx/>
                <a:latin typeface="Arial" charset="0"/>
                <a:ea typeface="+mn-ea"/>
                <a:cs typeface="+mn-cs"/>
                <a:sym typeface="Wingdings" pitchFamily="2" charset="2"/>
              </a:rPr>
              <a:t>(Ellis et al. 1994, Hamosh et al. 1975, Ramirez 1981, Wilson et al. 1976, Campbell et al. 2001)</a:t>
            </a:r>
          </a:p>
        </p:txBody>
      </p:sp>
      <p:sp>
        <p:nvSpPr>
          <p:cNvPr id="158725" name="Text Box 5"/>
          <p:cNvSpPr txBox="1">
            <a:spLocks noChangeArrowheads="1"/>
          </p:cNvSpPr>
          <p:nvPr/>
        </p:nvSpPr>
        <p:spPr bwMode="auto">
          <a:xfrm>
            <a:off x="2286001" y="1143000"/>
            <a:ext cx="7255320" cy="42473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fr-FR" sz="2400" b="1" i="0" u="none" strike="noStrike" kern="1200" cap="none" spc="0" normalizeH="0" baseline="0" noProof="0">
                <a:ln>
                  <a:noFill/>
                </a:ln>
                <a:solidFill>
                  <a:srgbClr val="FF7313"/>
                </a:solidFill>
                <a:effectLst>
                  <a:outerShdw blurRad="38100" dist="38100" dir="2700000" algn="tl">
                    <a:srgbClr val="000000"/>
                  </a:outerShdw>
                </a:effectLst>
                <a:uLnTx/>
                <a:uFillTx/>
                <a:latin typeface="Arial" charset="0"/>
                <a:ea typeface="+mn-ea"/>
                <a:cs typeface="+mn-cs"/>
              </a:rPr>
              <a:t>A l’exercice chez le rat ou la rate ovariectomisée</a:t>
            </a:r>
            <a:endParaRPr kumimoji="0" lang="fr-FR" sz="2000" b="1" i="0" u="none" strike="noStrike" kern="1200" cap="none" spc="0" normalizeH="0" baseline="0" noProof="0">
              <a:ln>
                <a:noFill/>
              </a:ln>
              <a:solidFill>
                <a:srgbClr val="FF7313"/>
              </a:solidFill>
              <a:effectLst>
                <a:outerShdw blurRad="38100" dist="38100" dir="2700000" algn="tl">
                  <a:srgbClr val="000000"/>
                </a:outerShdw>
              </a:effectLst>
              <a:uLnTx/>
              <a:uFillTx/>
              <a:latin typeface="Comic Sans MS" pitchFamily="66" charset="0"/>
              <a:ea typeface="+mn-ea"/>
              <a:cs typeface="+mn-cs"/>
            </a:endParaRPr>
          </a:p>
        </p:txBody>
      </p:sp>
      <p:sp>
        <p:nvSpPr>
          <p:cNvPr id="158726" name="Text Box 6"/>
          <p:cNvSpPr txBox="1">
            <a:spLocks noChangeArrowheads="1"/>
          </p:cNvSpPr>
          <p:nvPr/>
        </p:nvSpPr>
        <p:spPr bwMode="auto">
          <a:xfrm>
            <a:off x="1918336" y="1796332"/>
            <a:ext cx="8305800" cy="3014671"/>
          </a:xfrm>
          <a:prstGeom prst="rect">
            <a:avLst/>
          </a:prstGeom>
          <a:noFill/>
          <a:ln w="50800">
            <a:noFill/>
            <a:miter lim="800000"/>
            <a:headEnd/>
            <a:tailEnd/>
          </a:ln>
          <a:effectLst/>
        </p:spPr>
        <p:txBody>
          <a:bodyPr>
            <a:spAutoFit/>
          </a:body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outerShdw blurRad="38100" dist="38100" dir="2700000" algn="tl">
                    <a:srgbClr val="000000"/>
                  </a:outerShdw>
                </a:effectLst>
                <a:uLnTx/>
                <a:uFillTx/>
                <a:latin typeface="Arial" charset="0"/>
                <a:ea typeface="+mn-ea"/>
                <a:cs typeface="+mn-cs"/>
                <a:sym typeface="Wingdings" pitchFamily="2" charset="2"/>
              </a:rPr>
              <a:t>	</a:t>
            </a:r>
            <a:r>
              <a:rPr kumimoji="0" lang="fr-FR" sz="2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Arial" charset="0"/>
                <a:ea typeface="+mn-ea"/>
                <a:cs typeface="+mn-cs"/>
                <a:sym typeface="Wingdings" pitchFamily="2" charset="2"/>
              </a:rPr>
              <a:t>Administration de 17 </a:t>
            </a:r>
            <a:r>
              <a:rPr kumimoji="0" lang="fr-FR" sz="2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Arial" charset="0"/>
                <a:ea typeface="+mn-ea"/>
                <a:cs typeface="+mn-cs"/>
                <a:sym typeface="Symbol" pitchFamily="18" charset="2"/>
              </a:rPr>
              <a:t>-</a:t>
            </a:r>
            <a:r>
              <a:rPr kumimoji="0" lang="fr-FR" sz="2400" b="1" i="0" u="none" strike="noStrike" kern="1200" cap="none" spc="0" normalizeH="0" baseline="0" noProof="0" dirty="0" err="1">
                <a:ln>
                  <a:noFill/>
                </a:ln>
                <a:solidFill>
                  <a:srgbClr val="ED7D31"/>
                </a:solidFill>
                <a:effectLst>
                  <a:outerShdw blurRad="38100" dist="38100" dir="2700000" algn="tl">
                    <a:srgbClr val="000000"/>
                  </a:outerShdw>
                </a:effectLst>
                <a:uLnTx/>
                <a:uFillTx/>
                <a:latin typeface="Arial" charset="0"/>
                <a:ea typeface="+mn-ea"/>
                <a:cs typeface="+mn-cs"/>
                <a:sym typeface="Symbol" pitchFamily="18" charset="2"/>
              </a:rPr>
              <a:t>oestradiol</a:t>
            </a:r>
            <a:r>
              <a:rPr kumimoji="0" lang="fr-FR" sz="2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Arial" charset="0"/>
                <a:ea typeface="+mn-ea"/>
                <a:cs typeface="+mn-cs"/>
                <a:sym typeface="Symbol" pitchFamily="18" charset="2"/>
              </a:rPr>
              <a:t> :</a:t>
            </a:r>
            <a:endParaRPr kumimoji="0" lang="fr-FR" sz="2400" b="1" i="0" u="none" strike="noStrike" kern="1200" cap="none" spc="0" normalizeH="0" baseline="0" noProof="0" dirty="0">
              <a:ln>
                <a:noFill/>
              </a:ln>
              <a:solidFill>
                <a:srgbClr val="FF6600"/>
              </a:solidFill>
              <a:effectLst>
                <a:outerShdw blurRad="38100" dist="38100" dir="2700000" algn="tl">
                  <a:srgbClr val="000000"/>
                </a:outerShdw>
              </a:effectLst>
              <a:uLnTx/>
              <a:uFillTx/>
              <a:latin typeface="Arial" charset="0"/>
              <a:ea typeface="+mn-ea"/>
              <a:cs typeface="+mn-cs"/>
              <a:sym typeface="Symbol" pitchFamily="18" charset="2"/>
            </a:endParaRPr>
          </a:p>
          <a:p>
            <a:pPr marL="0" marR="0" lvl="0" indent="0" algn="l" defTabSz="762000" rtl="0" eaLnBrk="0" fontAlgn="auto" latinLnBrk="0" hangingPunct="0">
              <a:lnSpc>
                <a:spcPct val="9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44546A"/>
              </a:solidFill>
              <a:effectLst>
                <a:outerShdw blurRad="38100" dist="38100" dir="2700000" algn="tl">
                  <a:srgbClr val="000000"/>
                </a:outerShdw>
              </a:effectLst>
              <a:uLnTx/>
              <a:uFillTx/>
              <a:latin typeface="Arial" charset="0"/>
              <a:ea typeface="+mn-ea"/>
              <a:cs typeface="+mn-cs"/>
            </a:endParaRPr>
          </a:p>
          <a:p>
            <a:pPr marL="0" marR="0" lvl="0" indent="0" algn="l" defTabSz="762000" rtl="0" eaLnBrk="0" fontAlgn="auto" latinLnBrk="0" hangingPunct="0">
              <a:lnSpc>
                <a:spcPct val="105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D7D31"/>
                </a:solidFill>
                <a:effectLst/>
                <a:uLnTx/>
                <a:uFillTx/>
                <a:latin typeface="Arial" charset="0"/>
                <a:ea typeface="+mn-ea"/>
                <a:cs typeface="+mn-cs"/>
              </a:rPr>
              <a:t>- </a:t>
            </a:r>
            <a:r>
              <a:rPr kumimoji="0" lang="fr-FR" sz="2400" b="0" i="0" u="none" strike="noStrike" kern="1200" cap="none" spc="0" normalizeH="0" baseline="0" noProof="0" dirty="0">
                <a:ln>
                  <a:noFill/>
                </a:ln>
                <a:solidFill>
                  <a:prstClr val="black"/>
                </a:solidFill>
                <a:effectLst/>
                <a:uLnTx/>
                <a:uFillTx/>
                <a:latin typeface="Arial" charset="0"/>
                <a:ea typeface="+mn-ea"/>
                <a:cs typeface="+mn-cs"/>
              </a:rPr>
              <a:t>Epargne du glycogène musculaire et hépatique</a:t>
            </a:r>
            <a:endParaRPr kumimoji="0" lang="fr-FR"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762000" rtl="0" eaLnBrk="0" fontAlgn="auto" latinLnBrk="0" hangingPunct="0">
              <a:lnSpc>
                <a:spcPct val="12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Arial" charset="0"/>
                <a:ea typeface="+mn-ea"/>
                <a:cs typeface="+mn-cs"/>
              </a:rPr>
              <a:t>  et </a:t>
            </a:r>
            <a:r>
              <a:rPr kumimoji="0" lang="fr-FR" sz="24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rPr>
              <a:t> de l’utilisation des lipides totaux </a:t>
            </a:r>
          </a:p>
          <a:p>
            <a:pPr marL="0" marR="0" lvl="0" indent="0" algn="l" defTabSz="762000" rtl="0" eaLnBrk="0" fontAlgn="auto" latinLnBrk="0" hangingPunct="0">
              <a:lnSpc>
                <a:spcPct val="12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rPr>
              <a:t>  </a:t>
            </a:r>
            <a:r>
              <a:rPr kumimoji="0" lang="fr-FR" sz="14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rPr>
              <a:t>(Hatta et al. 1988, </a:t>
            </a:r>
            <a:r>
              <a:rPr kumimoji="0" lang="fr-FR" sz="1400" b="0" i="0" u="none" strike="noStrike" kern="1200" cap="none" spc="0" normalizeH="0" baseline="0" noProof="0" dirty="0" err="1">
                <a:ln>
                  <a:noFill/>
                </a:ln>
                <a:solidFill>
                  <a:prstClr val="black"/>
                </a:solidFill>
                <a:effectLst/>
                <a:uLnTx/>
                <a:uFillTx/>
                <a:latin typeface="Arial" charset="0"/>
                <a:ea typeface="+mn-ea"/>
                <a:cs typeface="+mn-cs"/>
                <a:sym typeface="Wingdings" pitchFamily="2" charset="2"/>
              </a:rPr>
              <a:t>Kendrick</a:t>
            </a:r>
            <a:r>
              <a:rPr kumimoji="0" lang="fr-FR" sz="14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rPr>
              <a:t> et al. 1987, 1991)</a:t>
            </a:r>
          </a:p>
          <a:p>
            <a:pPr marL="0" marR="0" lvl="0" indent="0" algn="l" defTabSz="762000" rtl="0" eaLnBrk="0" fontAlgn="auto" latinLnBrk="0" hangingPunct="0">
              <a:lnSpc>
                <a:spcPct val="105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endParaRPr>
          </a:p>
          <a:p>
            <a:pPr marL="0" marR="0" lvl="0" indent="0" algn="l" defTabSz="762000" rtl="0" eaLnBrk="0" fontAlgn="auto" latinLnBrk="0" hangingPunct="0">
              <a:lnSpc>
                <a:spcPct val="12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rPr>
              <a:t>  de l’utilisation  [TG]</a:t>
            </a:r>
            <a:r>
              <a:rPr kumimoji="0" lang="fr-FR" sz="2400" b="0" i="0" u="none" strike="noStrike" kern="1200" cap="none" spc="0" normalizeH="0" baseline="-25000" noProof="0" dirty="0">
                <a:ln>
                  <a:noFill/>
                </a:ln>
                <a:solidFill>
                  <a:prstClr val="black"/>
                </a:solidFill>
                <a:effectLst/>
                <a:uLnTx/>
                <a:uFillTx/>
                <a:latin typeface="Arial" charset="0"/>
                <a:ea typeface="+mn-ea"/>
                <a:cs typeface="+mn-cs"/>
                <a:sym typeface="Wingdings" pitchFamily="2" charset="2"/>
              </a:rPr>
              <a:t>musculaires</a:t>
            </a:r>
            <a:r>
              <a:rPr kumimoji="0" lang="fr-FR" sz="24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rPr>
              <a:t> et [AGNE]</a:t>
            </a:r>
            <a:r>
              <a:rPr kumimoji="0" lang="fr-FR" sz="2400" b="0" i="0" u="none" strike="noStrike" kern="1200" cap="none" spc="0" normalizeH="0" baseline="-25000" noProof="0" dirty="0">
                <a:ln>
                  <a:noFill/>
                </a:ln>
                <a:solidFill>
                  <a:prstClr val="black"/>
                </a:solidFill>
                <a:effectLst/>
                <a:uLnTx/>
                <a:uFillTx/>
                <a:latin typeface="Arial" charset="0"/>
                <a:ea typeface="+mn-ea"/>
                <a:cs typeface="+mn-cs"/>
                <a:sym typeface="Wingdings" pitchFamily="2" charset="2"/>
              </a:rPr>
              <a:t>plasma	</a:t>
            </a:r>
            <a:r>
              <a:rPr kumimoji="0" lang="fr-FR" sz="16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rPr>
              <a:t> 	</a:t>
            </a:r>
          </a:p>
          <a:p>
            <a:pPr marL="0" marR="0" lvl="0" indent="0" algn="l" defTabSz="762000" rtl="0" eaLnBrk="0" fontAlgn="auto" latinLnBrk="0" hangingPunct="0">
              <a:lnSpc>
                <a:spcPct val="12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rPr>
              <a:t>(Ellis et al. 1994, </a:t>
            </a:r>
            <a:r>
              <a:rPr kumimoji="0" lang="fr-FR" sz="1400" b="0" i="0" u="none" strike="noStrike" kern="1200" cap="none" spc="0" normalizeH="0" baseline="0" noProof="0" dirty="0" err="1">
                <a:ln>
                  <a:noFill/>
                </a:ln>
                <a:solidFill>
                  <a:prstClr val="black"/>
                </a:solidFill>
                <a:effectLst/>
                <a:uLnTx/>
                <a:uFillTx/>
                <a:latin typeface="Arial" charset="0"/>
                <a:ea typeface="+mn-ea"/>
                <a:cs typeface="+mn-cs"/>
                <a:sym typeface="Wingdings" pitchFamily="2" charset="2"/>
              </a:rPr>
              <a:t>Kendrick</a:t>
            </a:r>
            <a:r>
              <a:rPr kumimoji="0" lang="fr-FR" sz="14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rPr>
              <a:t> et al. 1987)</a:t>
            </a:r>
          </a:p>
          <a:p>
            <a:pPr marL="0" marR="0" lvl="0" indent="0" algn="l" defTabSz="762000" rtl="0" eaLnBrk="0" fontAlgn="auto" latinLnBrk="0" hangingPunct="0">
              <a:lnSpc>
                <a:spcPct val="12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ED7D31"/>
              </a:solidFill>
              <a:effectLst/>
              <a:uLnTx/>
              <a:uFillTx/>
              <a:latin typeface="Arial" charset="0"/>
              <a:ea typeface="+mn-ea"/>
              <a:cs typeface="+mn-cs"/>
              <a:sym typeface="Wingdings" pitchFamily="2" charset="2"/>
            </a:endParaRPr>
          </a:p>
        </p:txBody>
      </p:sp>
      <p:sp>
        <p:nvSpPr>
          <p:cNvPr id="158727" name="AutoShape 7"/>
          <p:cNvSpPr>
            <a:spLocks noChangeArrowheads="1"/>
          </p:cNvSpPr>
          <p:nvPr/>
        </p:nvSpPr>
        <p:spPr bwMode="auto">
          <a:xfrm>
            <a:off x="1981200" y="1371600"/>
            <a:ext cx="304800" cy="685800"/>
          </a:xfrm>
          <a:prstGeom prst="curvedRightArrow">
            <a:avLst>
              <a:gd name="adj1" fmla="val 45000"/>
              <a:gd name="adj2" fmla="val 90000"/>
              <a:gd name="adj3" fmla="val 33333"/>
            </a:avLst>
          </a:prstGeom>
          <a:solidFill>
            <a:srgbClr val="FF660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8728" name="Picture 8"/>
          <p:cNvPicPr>
            <a:picLocks noChangeAspect="1" noChangeArrowheads="1"/>
          </p:cNvPicPr>
          <p:nvPr/>
        </p:nvPicPr>
        <p:blipFill>
          <a:blip r:embed="rId3" cstate="print"/>
          <a:srcRect/>
          <a:stretch>
            <a:fillRect/>
          </a:stretch>
        </p:blipFill>
        <p:spPr bwMode="auto">
          <a:xfrm>
            <a:off x="8610600" y="2133600"/>
            <a:ext cx="1371600" cy="2057400"/>
          </a:xfrm>
          <a:prstGeom prst="rect">
            <a:avLst/>
          </a:prstGeom>
          <a:noFill/>
          <a:ln w="9525">
            <a:noFill/>
            <a:miter lim="800000"/>
            <a:headEnd/>
            <a:tailEnd/>
          </a:ln>
          <a:effectLst/>
        </p:spPr>
      </p:pic>
    </p:spTree>
    <p:extLst>
      <p:ext uri="{BB962C8B-B14F-4D97-AF65-F5344CB8AC3E}">
        <p14:creationId xmlns:p14="http://schemas.microsoft.com/office/powerpoint/2010/main" val="195905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58723"/>
                                        </p:tgtEl>
                                        <p:attrNameLst>
                                          <p:attrName>style.visibility</p:attrName>
                                        </p:attrNameLst>
                                      </p:cBhvr>
                                      <p:to>
                                        <p:strVal val="visible"/>
                                      </p:to>
                                    </p:set>
                                    <p:anim calcmode="lin" valueType="num">
                                      <p:cBhvr>
                                        <p:cTn id="7" dur="500" fill="hold"/>
                                        <p:tgtEl>
                                          <p:spTgt spid="158723"/>
                                        </p:tgtEl>
                                        <p:attrNameLst>
                                          <p:attrName>ppt_x</p:attrName>
                                        </p:attrNameLst>
                                      </p:cBhvr>
                                      <p:tavLst>
                                        <p:tav tm="0">
                                          <p:val>
                                            <p:strVal val="#ppt_x"/>
                                          </p:val>
                                        </p:tav>
                                        <p:tav tm="100000">
                                          <p:val>
                                            <p:strVal val="#ppt_x"/>
                                          </p:val>
                                        </p:tav>
                                      </p:tavLst>
                                    </p:anim>
                                    <p:anim calcmode="lin" valueType="num">
                                      <p:cBhvr>
                                        <p:cTn id="8" dur="500" fill="hold"/>
                                        <p:tgtEl>
                                          <p:spTgt spid="158723"/>
                                        </p:tgtEl>
                                        <p:attrNameLst>
                                          <p:attrName>ppt_y</p:attrName>
                                        </p:attrNameLst>
                                      </p:cBhvr>
                                      <p:tavLst>
                                        <p:tav tm="0">
                                          <p:val>
                                            <p:strVal val="#ppt_y-#ppt_h/2"/>
                                          </p:val>
                                        </p:tav>
                                        <p:tav tm="100000">
                                          <p:val>
                                            <p:strVal val="#ppt_y"/>
                                          </p:val>
                                        </p:tav>
                                      </p:tavLst>
                                    </p:anim>
                                    <p:anim calcmode="lin" valueType="num">
                                      <p:cBhvr>
                                        <p:cTn id="9" dur="500" fill="hold"/>
                                        <p:tgtEl>
                                          <p:spTgt spid="158723"/>
                                        </p:tgtEl>
                                        <p:attrNameLst>
                                          <p:attrName>ppt_w</p:attrName>
                                        </p:attrNameLst>
                                      </p:cBhvr>
                                      <p:tavLst>
                                        <p:tav tm="0">
                                          <p:val>
                                            <p:strVal val="#ppt_w"/>
                                          </p:val>
                                        </p:tav>
                                        <p:tav tm="100000">
                                          <p:val>
                                            <p:strVal val="#ppt_w"/>
                                          </p:val>
                                        </p:tav>
                                      </p:tavLst>
                                    </p:anim>
                                    <p:anim calcmode="lin" valueType="num">
                                      <p:cBhvr>
                                        <p:cTn id="10" dur="500" fill="hold"/>
                                        <p:tgtEl>
                                          <p:spTgt spid="1587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2346326" y="346075"/>
            <a:ext cx="184731" cy="36933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771" name="Rectangle 3"/>
          <p:cNvSpPr>
            <a:spLocks noChangeArrowheads="1"/>
          </p:cNvSpPr>
          <p:nvPr/>
        </p:nvSpPr>
        <p:spPr bwMode="auto">
          <a:xfrm>
            <a:off x="1774825" y="333375"/>
            <a:ext cx="7245350" cy="946150"/>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66" charset="0"/>
                <a:ea typeface="+mn-ea"/>
                <a:cs typeface="+mn-cs"/>
              </a:rPr>
              <a:t>Imprégnation hormonale</a:t>
            </a:r>
            <a:endParaRPr kumimoji="0" lang="fr-FR" sz="2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66" charset="0"/>
              <a:ea typeface="+mn-ea"/>
              <a:cs typeface="+mn-cs"/>
              <a:sym typeface="Symbol" pitchFamily="18" charset="2"/>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66" charset="0"/>
                <a:ea typeface="+mn-ea"/>
                <a:cs typeface="+mn-cs"/>
                <a:sym typeface="Symbol" pitchFamily="18" charset="2"/>
              </a:rPr>
              <a:t>et spécificité métabolique homme/femme</a:t>
            </a:r>
          </a:p>
        </p:txBody>
      </p:sp>
      <p:sp>
        <p:nvSpPr>
          <p:cNvPr id="160772" name="Text Box 4"/>
          <p:cNvSpPr txBox="1">
            <a:spLocks noChangeArrowheads="1"/>
          </p:cNvSpPr>
          <p:nvPr/>
        </p:nvSpPr>
        <p:spPr bwMode="auto">
          <a:xfrm>
            <a:off x="836613" y="1644650"/>
            <a:ext cx="10905550" cy="954107"/>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800" b="0" i="0" u="none" strike="noStrike" kern="1200" cap="none" spc="0" normalizeH="0" baseline="0" noProof="0">
                <a:ln>
                  <a:noFill/>
                </a:ln>
                <a:solidFill>
                  <a:prstClr val="black"/>
                </a:solidFill>
                <a:effectLst/>
                <a:uLnTx/>
                <a:uFillTx/>
                <a:latin typeface="Calibri" panose="020F0502020204030204"/>
                <a:ea typeface="+mn-ea"/>
                <a:cs typeface="+mn-cs"/>
                <a:sym typeface="Symbol" pitchFamily="18" charset="2"/>
              </a:rPr>
              <a:t>Chez la femme ménopausée ou chez l’homme, l’administration de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prstClr val="black"/>
                </a:solidFill>
                <a:effectLst/>
                <a:uLnTx/>
                <a:uFillTx/>
                <a:latin typeface="Calibri" panose="020F0502020204030204"/>
                <a:ea typeface="+mn-ea"/>
                <a:cs typeface="+mn-cs"/>
              </a:rPr>
              <a:t>17</a:t>
            </a:r>
            <a:r>
              <a:rPr kumimoji="0" lang="fr-FR" sz="2800" b="0" i="0" u="none" strike="noStrike" kern="1200" cap="none" spc="0" normalizeH="0" baseline="0" noProof="0">
                <a:ln>
                  <a:noFill/>
                </a:ln>
                <a:solidFill>
                  <a:prstClr val="black"/>
                </a:solidFill>
                <a:effectLst/>
                <a:uLnTx/>
                <a:uFillTx/>
                <a:latin typeface="Calibri" panose="020F0502020204030204"/>
                <a:ea typeface="+mn-ea"/>
                <a:cs typeface="+mn-cs"/>
                <a:sym typeface="Symbol" pitchFamily="18" charset="2"/>
              </a:rPr>
              <a:t>-œstradiol </a:t>
            </a:r>
            <a:r>
              <a:rPr kumimoji="0" lang="fr-FR" sz="2800" b="0" i="0" u="none" strike="noStrike" kern="1200" cap="none" spc="0" normalizeH="0" baseline="0" noProof="0">
                <a:ln>
                  <a:noFill/>
                </a:ln>
                <a:solidFill>
                  <a:prstClr val="black"/>
                </a:solidFill>
                <a:effectLst/>
                <a:uLnTx/>
                <a:uFillTx/>
                <a:latin typeface="Calibri" panose="020F0502020204030204"/>
                <a:ea typeface="+mn-ea"/>
                <a:cs typeface="Times New Roman" charset="0"/>
                <a:sym typeface="Wingdings" pitchFamily="2" charset="2"/>
              </a:rPr>
              <a:t> R</a:t>
            </a:r>
            <a:r>
              <a:rPr kumimoji="0" lang="fr-FR" sz="2800" b="0" i="0" u="none" strike="noStrike" kern="1200" cap="none" spc="0" normalizeH="0" baseline="-25000" noProof="0">
                <a:ln>
                  <a:noFill/>
                </a:ln>
                <a:solidFill>
                  <a:prstClr val="black"/>
                </a:solidFill>
                <a:effectLst/>
                <a:uLnTx/>
                <a:uFillTx/>
                <a:latin typeface="Calibri" panose="020F0502020204030204"/>
                <a:ea typeface="+mn-ea"/>
                <a:cs typeface="Times New Roman" charset="0"/>
                <a:sym typeface="Wingdings" pitchFamily="2" charset="2"/>
              </a:rPr>
              <a:t>a</a:t>
            </a:r>
            <a:r>
              <a:rPr kumimoji="0" lang="fr-FR" sz="2800" b="0" i="0" u="none" strike="noStrike" kern="1200" cap="none" spc="0" normalizeH="0" baseline="0" noProof="0">
                <a:ln>
                  <a:noFill/>
                </a:ln>
                <a:solidFill>
                  <a:prstClr val="black"/>
                </a:solidFill>
                <a:effectLst/>
                <a:uLnTx/>
                <a:uFillTx/>
                <a:latin typeface="Calibri" panose="020F0502020204030204"/>
                <a:ea typeface="+mn-ea"/>
                <a:cs typeface="Times New Roman" charset="0"/>
                <a:sym typeface="Wingdings" pitchFamily="2" charset="2"/>
              </a:rPr>
              <a:t> et R</a:t>
            </a:r>
            <a:r>
              <a:rPr kumimoji="0" lang="fr-FR" sz="2800" b="0" i="0" u="none" strike="noStrike" kern="1200" cap="none" spc="0" normalizeH="0" baseline="-25000" noProof="0">
                <a:ln>
                  <a:noFill/>
                </a:ln>
                <a:solidFill>
                  <a:prstClr val="black"/>
                </a:solidFill>
                <a:effectLst/>
                <a:uLnTx/>
                <a:uFillTx/>
                <a:latin typeface="Calibri" panose="020F0502020204030204"/>
                <a:ea typeface="+mn-ea"/>
                <a:cs typeface="Times New Roman" charset="0"/>
                <a:sym typeface="Wingdings" pitchFamily="2" charset="2"/>
              </a:rPr>
              <a:t>d</a:t>
            </a:r>
            <a:r>
              <a:rPr kumimoji="0" lang="fr-FR" sz="2800" b="0" i="0" u="none" strike="noStrike" kern="1200" cap="none" spc="0" normalizeH="0" baseline="0" noProof="0">
                <a:ln>
                  <a:noFill/>
                </a:ln>
                <a:solidFill>
                  <a:prstClr val="black"/>
                </a:solidFill>
                <a:effectLst/>
                <a:uLnTx/>
                <a:uFillTx/>
                <a:latin typeface="Calibri" panose="020F0502020204030204"/>
                <a:ea typeface="+mn-ea"/>
                <a:cs typeface="Times New Roman" charset="0"/>
                <a:sym typeface="Wingdings" pitchFamily="2" charset="2"/>
              </a:rPr>
              <a:t> glucose à l’exercice</a:t>
            </a:r>
            <a:r>
              <a:rPr kumimoji="0" lang="fr-FR" sz="2800" b="0" i="0" u="none" strike="noStrike" kern="1200" cap="none" spc="0" normalizeH="0" baseline="0" noProof="0">
                <a:ln>
                  <a:noFill/>
                </a:ln>
                <a:solidFill>
                  <a:prstClr val="black"/>
                </a:solidFill>
                <a:effectLst/>
                <a:uLnTx/>
                <a:uFillTx/>
                <a:latin typeface="Arial" charset="0"/>
                <a:ea typeface="+mn-ea"/>
                <a:cs typeface="+mn-cs"/>
                <a:sym typeface="Wingdings" pitchFamily="2" charset="2"/>
              </a:rPr>
              <a:t>	</a:t>
            </a:r>
            <a:r>
              <a:rPr kumimoji="0" lang="fr-FR" sz="1600" b="0" i="0" u="none" strike="noStrike" kern="1200" cap="none" spc="0" normalizeH="0" baseline="0" noProof="0">
                <a:ln>
                  <a:noFill/>
                </a:ln>
                <a:solidFill>
                  <a:prstClr val="black"/>
                </a:solidFill>
                <a:effectLst/>
                <a:uLnTx/>
                <a:uFillTx/>
                <a:latin typeface="Arial" charset="0"/>
                <a:ea typeface="+mn-ea"/>
                <a:cs typeface="+mn-cs"/>
                <a:sym typeface="Wingdings" pitchFamily="2" charset="2"/>
              </a:rPr>
              <a:t>(Ruby et al. 1997, Carter et al. 2001)</a:t>
            </a:r>
          </a:p>
        </p:txBody>
      </p:sp>
      <p:graphicFrame>
        <p:nvGraphicFramePr>
          <p:cNvPr id="160773" name="Object 5"/>
          <p:cNvGraphicFramePr>
            <a:graphicFrameLocks noChangeAspect="1"/>
          </p:cNvGraphicFramePr>
          <p:nvPr/>
        </p:nvGraphicFramePr>
        <p:xfrm>
          <a:off x="9336088" y="260350"/>
          <a:ext cx="1123950" cy="1371600"/>
        </p:xfrm>
        <a:graphic>
          <a:graphicData uri="http://schemas.openxmlformats.org/presentationml/2006/ole">
            <mc:AlternateContent xmlns:mc="http://schemas.openxmlformats.org/markup-compatibility/2006">
              <mc:Choice xmlns:v="urn:schemas-microsoft-com:vml" Requires="v">
                <p:oleObj spid="_x0000_s12295" name="Image Photo Editor" r:id="rId4" imgW="2247619" imgH="3962953" progId="">
                  <p:embed/>
                </p:oleObj>
              </mc:Choice>
              <mc:Fallback>
                <p:oleObj name="Image Photo Editor" r:id="rId4" imgW="2247619" imgH="3962953" progId="">
                  <p:embed/>
                  <p:pic>
                    <p:nvPicPr>
                      <p:cNvPr id="16077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6088" y="260350"/>
                        <a:ext cx="11239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0774" name="Group 6"/>
          <p:cNvGrpSpPr>
            <a:grpSpLocks/>
          </p:cNvGrpSpPr>
          <p:nvPr/>
        </p:nvGrpSpPr>
        <p:grpSpPr bwMode="auto">
          <a:xfrm>
            <a:off x="260350" y="2911477"/>
            <a:ext cx="10920413" cy="2524127"/>
            <a:chOff x="144" y="1373"/>
            <a:chExt cx="6879" cy="1590"/>
          </a:xfrm>
        </p:grpSpPr>
        <p:sp>
          <p:nvSpPr>
            <p:cNvPr id="160775" name="Text Box 7"/>
            <p:cNvSpPr txBox="1">
              <a:spLocks noChangeArrowheads="1"/>
            </p:cNvSpPr>
            <p:nvPr/>
          </p:nvSpPr>
          <p:spPr bwMode="auto">
            <a:xfrm>
              <a:off x="528" y="1373"/>
              <a:ext cx="6495" cy="159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srgbClr val="FF6600"/>
                  </a:solidFill>
                  <a:effectLst/>
                  <a:uLnTx/>
                  <a:uFillTx/>
                  <a:latin typeface="Calibri" panose="020F0502020204030204"/>
                  <a:ea typeface="+mn-ea"/>
                  <a:cs typeface="+mn-cs"/>
                </a:rPr>
                <a:t>Apport élevé ou peu élevé en 17</a:t>
              </a:r>
              <a:r>
                <a:rPr kumimoji="0" lang="fr-FR" sz="2400" b="0" i="0" u="none" strike="noStrike" kern="1200" cap="none" spc="0" normalizeH="0" baseline="0" noProof="0" dirty="0">
                  <a:ln>
                    <a:noFill/>
                  </a:ln>
                  <a:solidFill>
                    <a:srgbClr val="FF6600"/>
                  </a:solidFill>
                  <a:effectLst/>
                  <a:uLnTx/>
                  <a:uFillTx/>
                  <a:latin typeface="Calibri" panose="020F0502020204030204"/>
                  <a:ea typeface="+mn-ea"/>
                  <a:cs typeface="+mn-cs"/>
                  <a:sym typeface="Symbol" pitchFamily="18" charset="2"/>
                </a:rPr>
                <a:t>-œstradiol</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après suppression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pharmacologique de la production de GnRH chez le sujet féminin:</a:t>
              </a: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Epargne du glycogène majorée à l’exercice avec </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17</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-œstradiol </a:t>
              </a:r>
              <a:r>
                <a:rPr kumimoji="0" lang="fr-FR" sz="2800" b="0" i="0" u="sng"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élevé</a:t>
              </a:r>
              <a:endParaRPr kumimoji="0" lang="fr-FR" sz="2400" b="0" i="0" u="sng"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(d ’Eon et al. 2002)</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endParaRPr>
            </a:p>
          </p:txBody>
        </p:sp>
        <p:sp>
          <p:nvSpPr>
            <p:cNvPr id="160776" name="AutoShape 8"/>
            <p:cNvSpPr>
              <a:spLocks noChangeArrowheads="1"/>
            </p:cNvSpPr>
            <p:nvPr/>
          </p:nvSpPr>
          <p:spPr bwMode="auto">
            <a:xfrm>
              <a:off x="144" y="1872"/>
              <a:ext cx="384" cy="384"/>
            </a:xfrm>
            <a:prstGeom prst="curvedRightArrow">
              <a:avLst>
                <a:gd name="adj1" fmla="val 20000"/>
                <a:gd name="adj2" fmla="val 40000"/>
                <a:gd name="adj3" fmla="val 33333"/>
              </a:avLst>
            </a:prstGeom>
            <a:solidFill>
              <a:srgbClr val="FF6600"/>
            </a:solidFill>
            <a:ln w="9525">
              <a:solidFill>
                <a:srgbClr val="FF6600"/>
              </a:solid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FF6600"/>
                </a:solidFill>
                <a:effectLst/>
                <a:uLnTx/>
                <a:uFillTx/>
                <a:latin typeface="Calibri" panose="020F0502020204030204"/>
                <a:ea typeface="+mn-ea"/>
                <a:cs typeface="+mn-cs"/>
              </a:endParaRPr>
            </a:p>
          </p:txBody>
        </p:sp>
      </p:grpSp>
      <p:sp>
        <p:nvSpPr>
          <p:cNvPr id="160777" name="Text Box 9"/>
          <p:cNvSpPr txBox="1">
            <a:spLocks noChangeArrowheads="1"/>
          </p:cNvSpPr>
          <p:nvPr/>
        </p:nvSpPr>
        <p:spPr bwMode="auto">
          <a:xfrm>
            <a:off x="908051" y="5102226"/>
            <a:ext cx="9879564" cy="1661993"/>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800" b="0" i="0" u="none" strike="noStrike" kern="1200" cap="none" spc="0" normalizeH="0" baseline="0" noProof="0">
                <a:ln>
                  <a:noFill/>
                </a:ln>
                <a:solidFill>
                  <a:srgbClr val="FF6600"/>
                </a:solidFill>
                <a:effectLst/>
                <a:uLnTx/>
                <a:uFillTx/>
                <a:latin typeface="Calibri" panose="020F0502020204030204"/>
                <a:ea typeface="+mn-ea"/>
                <a:cs typeface="+mn-cs"/>
              </a:rPr>
              <a:t> Hormone mâle: la testostérone (10 à 15 fois les valeurs / femme)</a:t>
            </a:r>
            <a:endParaRPr kumimoji="0" lang="fr-FR"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prstClr val="black"/>
                </a:solidFill>
                <a:effectLst/>
                <a:uLnTx/>
                <a:uFillTx/>
                <a:latin typeface="Calibri" panose="020F0502020204030204"/>
                <a:ea typeface="+mn-ea"/>
                <a:cs typeface="+mn-cs"/>
              </a:rPr>
              <a:t>Administration de testostérone chez l’homme: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prstClr val="black"/>
                </a:solidFill>
                <a:effectLst/>
                <a:uLnTx/>
                <a:uFillTx/>
                <a:latin typeface="Calibri" panose="020F0502020204030204"/>
                <a:ea typeface="+mn-ea"/>
                <a:cs typeface="+mn-cs"/>
                <a:sym typeface="Webdings" pitchFamily="18" charset="2"/>
              </a:rPr>
              <a:t> </a:t>
            </a:r>
            <a:r>
              <a:rPr kumimoji="0" lang="fr-FR" sz="2800" b="0" i="0" u="none" strike="noStrike" kern="1200" cap="none" spc="0" normalizeH="0" baseline="0" noProof="0">
                <a:ln>
                  <a:noFill/>
                </a:ln>
                <a:solidFill>
                  <a:prstClr val="black"/>
                </a:solidFill>
                <a:effectLst/>
                <a:uLnTx/>
                <a:uFillTx/>
                <a:latin typeface="Calibri" panose="020F0502020204030204"/>
                <a:ea typeface="+mn-ea"/>
                <a:cs typeface="+mn-cs"/>
                <a:sym typeface="Wingdings" pitchFamily="2" charset="2"/>
              </a:rPr>
              <a:t> la synthèse protéique ,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sym typeface="Wingdings" pitchFamily="2" charset="2"/>
              </a:rPr>
              <a:t> </a:t>
            </a:r>
            <a:r>
              <a:rPr kumimoji="0" lang="fr-FR" sz="2800" b="0" i="0" u="none" strike="noStrike" kern="1200" cap="none" spc="0" normalizeH="0" baseline="0" noProof="0">
                <a:ln>
                  <a:noFill/>
                </a:ln>
                <a:solidFill>
                  <a:prstClr val="black"/>
                </a:solidFill>
                <a:effectLst/>
                <a:uLnTx/>
                <a:uFillTx/>
                <a:latin typeface="Calibri" panose="020F0502020204030204"/>
                <a:ea typeface="+mn-ea"/>
                <a:cs typeface="+mn-cs"/>
                <a:sym typeface="Wingdings" pitchFamily="2" charset="2"/>
              </a:rPr>
              <a:t> la masse maigre     </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sym typeface="Wingdings" pitchFamily="2" charset="2"/>
              </a:rPr>
              <a:t>(Ferrando et al. 1998)</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sym typeface="Wingdings" pitchFamily="2" charset="2"/>
              </a:rPr>
              <a:t>							</a:t>
            </a:r>
          </a:p>
        </p:txBody>
      </p:sp>
    </p:spTree>
    <p:extLst>
      <p:ext uri="{BB962C8B-B14F-4D97-AF65-F5344CB8AC3E}">
        <p14:creationId xmlns:p14="http://schemas.microsoft.com/office/powerpoint/2010/main" val="116235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0772"/>
                                        </p:tgtEl>
                                        <p:attrNameLst>
                                          <p:attrName>style.visibility</p:attrName>
                                        </p:attrNameLst>
                                      </p:cBhvr>
                                      <p:to>
                                        <p:strVal val="visible"/>
                                      </p:to>
                                    </p:set>
                                    <p:anim calcmode="lin" valueType="num">
                                      <p:cBhvr additive="base">
                                        <p:cTn id="7" dur="500" fill="hold"/>
                                        <p:tgtEl>
                                          <p:spTgt spid="160772"/>
                                        </p:tgtEl>
                                        <p:attrNameLst>
                                          <p:attrName>ppt_x</p:attrName>
                                        </p:attrNameLst>
                                      </p:cBhvr>
                                      <p:tavLst>
                                        <p:tav tm="0">
                                          <p:val>
                                            <p:strVal val="0-#ppt_w/2"/>
                                          </p:val>
                                        </p:tav>
                                        <p:tav tm="100000">
                                          <p:val>
                                            <p:strVal val="#ppt_x"/>
                                          </p:val>
                                        </p:tav>
                                      </p:tavLst>
                                    </p:anim>
                                    <p:anim calcmode="lin" valueType="num">
                                      <p:cBhvr additive="base">
                                        <p:cTn id="8" dur="500" fill="hold"/>
                                        <p:tgtEl>
                                          <p:spTgt spid="1607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0774"/>
                                        </p:tgtEl>
                                        <p:attrNameLst>
                                          <p:attrName>style.visibility</p:attrName>
                                        </p:attrNameLst>
                                      </p:cBhvr>
                                      <p:to>
                                        <p:strVal val="visible"/>
                                      </p:to>
                                    </p:set>
                                    <p:anim calcmode="lin" valueType="num">
                                      <p:cBhvr additive="base">
                                        <p:cTn id="13" dur="500" fill="hold"/>
                                        <p:tgtEl>
                                          <p:spTgt spid="160774"/>
                                        </p:tgtEl>
                                        <p:attrNameLst>
                                          <p:attrName>ppt_x</p:attrName>
                                        </p:attrNameLst>
                                      </p:cBhvr>
                                      <p:tavLst>
                                        <p:tav tm="0">
                                          <p:val>
                                            <p:strVal val="0-#ppt_w/2"/>
                                          </p:val>
                                        </p:tav>
                                        <p:tav tm="100000">
                                          <p:val>
                                            <p:strVal val="#ppt_x"/>
                                          </p:val>
                                        </p:tav>
                                      </p:tavLst>
                                    </p:anim>
                                    <p:anim calcmode="lin" valueType="num">
                                      <p:cBhvr additive="base">
                                        <p:cTn id="14" dur="500" fill="hold"/>
                                        <p:tgtEl>
                                          <p:spTgt spid="16077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0777"/>
                                        </p:tgtEl>
                                        <p:attrNameLst>
                                          <p:attrName>style.visibility</p:attrName>
                                        </p:attrNameLst>
                                      </p:cBhvr>
                                      <p:to>
                                        <p:strVal val="visible"/>
                                      </p:to>
                                    </p:set>
                                    <p:anim calcmode="lin" valueType="num">
                                      <p:cBhvr additive="base">
                                        <p:cTn id="19" dur="500" fill="hold"/>
                                        <p:tgtEl>
                                          <p:spTgt spid="160777"/>
                                        </p:tgtEl>
                                        <p:attrNameLst>
                                          <p:attrName>ppt_x</p:attrName>
                                        </p:attrNameLst>
                                      </p:cBhvr>
                                      <p:tavLst>
                                        <p:tav tm="0">
                                          <p:val>
                                            <p:strVal val="0-#ppt_w/2"/>
                                          </p:val>
                                        </p:tav>
                                        <p:tav tm="100000">
                                          <p:val>
                                            <p:strVal val="#ppt_x"/>
                                          </p:val>
                                        </p:tav>
                                      </p:tavLst>
                                    </p:anim>
                                    <p:anim calcmode="lin" valueType="num">
                                      <p:cBhvr additive="base">
                                        <p:cTn id="20" dur="500" fill="hold"/>
                                        <p:tgtEl>
                                          <p:spTgt spid="1607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autoUpdateAnimBg="0"/>
      <p:bldP spid="16077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2514600" y="381000"/>
            <a:ext cx="7315200" cy="533400"/>
          </a:xfrm>
          <a:prstGeom prst="rect">
            <a:avLst/>
          </a:prstGeom>
          <a:solidFill>
            <a:srgbClr val="FFCFAF"/>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75" name="Rectangle 3"/>
          <p:cNvSpPr>
            <a:spLocks noChangeArrowheads="1"/>
          </p:cNvSpPr>
          <p:nvPr/>
        </p:nvSpPr>
        <p:spPr bwMode="auto">
          <a:xfrm>
            <a:off x="2133600" y="1219200"/>
            <a:ext cx="7744684" cy="1107996"/>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FF7313"/>
                </a:solidFill>
                <a:effectLst/>
                <a:uLnTx/>
                <a:uFillTx/>
                <a:latin typeface="Calibri" panose="020F0502020204030204"/>
                <a:ea typeface="+mn-ea"/>
                <a:cs typeface="+mn-cs"/>
              </a:rPr>
              <a:t>- Chez l’animal et chez l’homme: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prstClr val="black"/>
                </a:solidFill>
                <a:effectLst>
                  <a:outerShdw blurRad="38100" dist="38100" dir="2700000" algn="tl">
                    <a:srgbClr val="000000"/>
                  </a:outerShdw>
                </a:effectLst>
                <a:uLnTx/>
                <a:uFillTx/>
                <a:latin typeface="Calibri" panose="020F0502020204030204"/>
                <a:ea typeface="+mn-ea"/>
                <a:cs typeface="+mn-cs"/>
              </a:rPr>
              <a:t>Protection contre le stress oxydant et les dommages musculaires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prstClr val="black"/>
                </a:solidFill>
                <a:effectLst>
                  <a:outerShdw blurRad="38100" dist="38100" dir="2700000" algn="tl">
                    <a:srgbClr val="000000"/>
                  </a:outerShdw>
                </a:effectLst>
                <a:uLnTx/>
                <a:uFillTx/>
                <a:latin typeface="Calibri" panose="020F0502020204030204"/>
                <a:ea typeface="+mn-ea"/>
                <a:cs typeface="+mn-cs"/>
              </a:rPr>
              <a:t>grâce à l’imprégnation en œstrogènes.</a:t>
            </a:r>
          </a:p>
        </p:txBody>
      </p:sp>
      <p:sp>
        <p:nvSpPr>
          <p:cNvPr id="131076" name="Text Box 4"/>
          <p:cNvSpPr txBox="1">
            <a:spLocks noChangeArrowheads="1"/>
          </p:cNvSpPr>
          <p:nvPr/>
        </p:nvSpPr>
        <p:spPr bwMode="auto">
          <a:xfrm>
            <a:off x="1981201" y="2743201"/>
            <a:ext cx="8465779" cy="2462213"/>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663300"/>
                </a:solidFill>
                <a:effectLst/>
                <a:uLnTx/>
                <a:uFillTx/>
                <a:latin typeface="Calibri" panose="020F0502020204030204"/>
                <a:ea typeface="+mn-ea"/>
                <a:cs typeface="+mn-cs"/>
              </a:rPr>
              <a:t>	</a:t>
            </a:r>
            <a:r>
              <a:rPr kumimoji="0" lang="fr-FR" sz="2200" b="1" i="0" u="none" strike="noStrike" kern="1200" cap="none" spc="0" normalizeH="0" baseline="0" noProof="0" dirty="0">
                <a:ln>
                  <a:noFill/>
                </a:ln>
                <a:solidFill>
                  <a:srgbClr val="00B050"/>
                </a:solidFill>
                <a:effectLst/>
                <a:uLnTx/>
                <a:uFillTx/>
                <a:latin typeface="Calibri" panose="020F0502020204030204"/>
                <a:ea typeface="+mn-ea"/>
                <a:cs typeface="+mn-cs"/>
              </a:rPr>
              <a:t>Mécanismes d’action non totalement élucidés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uLnTx/>
                <a:uFillTx/>
                <a:latin typeface="Calibri" panose="020F0502020204030204"/>
                <a:ea typeface="+mn-ea"/>
                <a:cs typeface="+mn-cs"/>
              </a:rPr>
              <a:t>Les œstrogènes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a:ea typeface="+mn-ea"/>
                <a:cs typeface="+mn-cs"/>
              </a:rPr>
              <a:t>- stabiliseraient les membranes musculaires </a:t>
            </a:r>
            <a:endPar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a:ea typeface="+mn-ea"/>
                <a:cs typeface="+mn-cs"/>
              </a:rPr>
              <a:t>- piégeraient directement ou via récepteurs les RL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(résultats controversés)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a:ea typeface="+mn-ea"/>
                <a:cs typeface="+mn-cs"/>
              </a:rPr>
              <a:t>- limiteraient la pénétration des leucocytes dans le muscle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a:ea typeface="+mn-ea"/>
                <a:cs typeface="+mn-cs"/>
              </a:rPr>
              <a:t>- stabiliseraient les taux intracellulaires d’ATP</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Tiidus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2003, Bar et al. 1988)</a:t>
            </a:r>
          </a:p>
        </p:txBody>
      </p:sp>
      <p:sp>
        <p:nvSpPr>
          <p:cNvPr id="131077" name="Text Box 5"/>
          <p:cNvSpPr txBox="1">
            <a:spLocks noChangeArrowheads="1"/>
          </p:cNvSpPr>
          <p:nvPr/>
        </p:nvSpPr>
        <p:spPr bwMode="auto">
          <a:xfrm>
            <a:off x="1992313" y="5661025"/>
            <a:ext cx="8280400" cy="762000"/>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uLnTx/>
                <a:uFillTx/>
                <a:latin typeface="Calibri" panose="020F0502020204030204"/>
                <a:ea typeface="+mn-ea"/>
                <a:cs typeface="+mn-cs"/>
              </a:rPr>
              <a:t>- Les contraceptifs oraux et la testostérone ne présentent pas cette action </a:t>
            </a:r>
            <a:r>
              <a:rPr kumimoji="0" lang="fr-FR" sz="2200" b="1" i="0" u="none" strike="noStrike" kern="1200" cap="none" spc="0" normalizeH="0" baseline="0" noProof="0" dirty="0" err="1">
                <a:ln>
                  <a:noFill/>
                </a:ln>
                <a:solidFill>
                  <a:srgbClr val="00B050"/>
                </a:solidFill>
                <a:effectLst/>
                <a:uLnTx/>
                <a:uFillTx/>
                <a:latin typeface="Calibri" panose="020F0502020204030204"/>
                <a:ea typeface="+mn-ea"/>
                <a:cs typeface="+mn-cs"/>
              </a:rPr>
              <a:t>antioxydante</a:t>
            </a:r>
            <a:r>
              <a:rPr kumimoji="0" lang="fr-FR" sz="2200" b="1" i="0" u="none" strike="noStrike" kern="1200" cap="none" spc="0" normalizeH="0" baseline="0" noProof="0" dirty="0">
                <a:ln>
                  <a:noFill/>
                </a:ln>
                <a:solidFill>
                  <a:srgbClr val="00B050"/>
                </a:solidFill>
                <a:effectLst/>
                <a:uLnTx/>
                <a:uFillTx/>
                <a:latin typeface="Calibri" panose="020F0502020204030204"/>
                <a:ea typeface="+mn-ea"/>
                <a:cs typeface="+mn-cs"/>
              </a:rPr>
              <a:t> ou anti-inflammatoire.</a:t>
            </a:r>
            <a:endParaRPr kumimoji="0" lang="fr-FR"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31078" name="Text Box 6"/>
          <p:cNvSpPr txBox="1">
            <a:spLocks noChangeArrowheads="1"/>
          </p:cNvSpPr>
          <p:nvPr/>
        </p:nvSpPr>
        <p:spPr bwMode="auto">
          <a:xfrm>
            <a:off x="1919289" y="333375"/>
            <a:ext cx="8353425" cy="641350"/>
          </a:xfrm>
          <a:prstGeom prst="rect">
            <a:avLst/>
          </a:prstGeom>
          <a:solidFill>
            <a:srgbClr val="FF0000"/>
          </a:solidFill>
          <a:ln w="9525">
            <a:noFill/>
            <a:miter lim="800000"/>
            <a:headEnd/>
            <a:tailEnd/>
          </a:ln>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3600" b="1" i="0" u="none" strike="noStrike" kern="1200" cap="none" spc="0" normalizeH="0" baseline="0" noProof="0">
                <a:ln>
                  <a:noFill/>
                </a:ln>
                <a:solidFill>
                  <a:prstClr val="white"/>
                </a:solidFill>
                <a:effectLst>
                  <a:outerShdw blurRad="38100" dist="38100" dir="2700000" algn="tl">
                    <a:srgbClr val="000000"/>
                  </a:outerShdw>
                </a:effectLst>
                <a:uLnTx/>
                <a:uFillTx/>
                <a:latin typeface="Calibri" panose="020F0502020204030204"/>
                <a:ea typeface="+mn-ea"/>
                <a:cs typeface="+mn-cs"/>
              </a:rPr>
              <a:t>Effet des oestrogènes sur la récupération</a:t>
            </a:r>
            <a:r>
              <a:rPr kumimoji="0" lang="fr-FR" sz="36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42581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anim calcmode="lin" valueType="num">
                                      <p:cBhvr additive="base">
                                        <p:cTn id="7" dur="500" fill="hold"/>
                                        <p:tgtEl>
                                          <p:spTgt spid="131075"/>
                                        </p:tgtEl>
                                        <p:attrNameLst>
                                          <p:attrName>ppt_x</p:attrName>
                                        </p:attrNameLst>
                                      </p:cBhvr>
                                      <p:tavLst>
                                        <p:tav tm="0">
                                          <p:val>
                                            <p:strVal val="0-#ppt_w/2"/>
                                          </p:val>
                                        </p:tav>
                                        <p:tav tm="100000">
                                          <p:val>
                                            <p:strVal val="#ppt_x"/>
                                          </p:val>
                                        </p:tav>
                                      </p:tavLst>
                                    </p:anim>
                                    <p:anim calcmode="lin" valueType="num">
                                      <p:cBhvr additive="base">
                                        <p:cTn id="8" dur="500" fill="hold"/>
                                        <p:tgtEl>
                                          <p:spTgt spid="1310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1076"/>
                                        </p:tgtEl>
                                        <p:attrNameLst>
                                          <p:attrName>style.visibility</p:attrName>
                                        </p:attrNameLst>
                                      </p:cBhvr>
                                      <p:to>
                                        <p:strVal val="visible"/>
                                      </p:to>
                                    </p:set>
                                    <p:anim calcmode="lin" valueType="num">
                                      <p:cBhvr additive="base">
                                        <p:cTn id="13" dur="500" fill="hold"/>
                                        <p:tgtEl>
                                          <p:spTgt spid="131076"/>
                                        </p:tgtEl>
                                        <p:attrNameLst>
                                          <p:attrName>ppt_x</p:attrName>
                                        </p:attrNameLst>
                                      </p:cBhvr>
                                      <p:tavLst>
                                        <p:tav tm="0">
                                          <p:val>
                                            <p:strVal val="0-#ppt_w/2"/>
                                          </p:val>
                                        </p:tav>
                                        <p:tav tm="100000">
                                          <p:val>
                                            <p:strVal val="#ppt_x"/>
                                          </p:val>
                                        </p:tav>
                                      </p:tavLst>
                                    </p:anim>
                                    <p:anim calcmode="lin" valueType="num">
                                      <p:cBhvr additive="base">
                                        <p:cTn id="14" dur="500" fill="hold"/>
                                        <p:tgtEl>
                                          <p:spTgt spid="13107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1077"/>
                                        </p:tgtEl>
                                        <p:attrNameLst>
                                          <p:attrName>style.visibility</p:attrName>
                                        </p:attrNameLst>
                                      </p:cBhvr>
                                      <p:to>
                                        <p:strVal val="visible"/>
                                      </p:to>
                                    </p:set>
                                    <p:anim calcmode="lin" valueType="num">
                                      <p:cBhvr additive="base">
                                        <p:cTn id="19" dur="500" fill="hold"/>
                                        <p:tgtEl>
                                          <p:spTgt spid="131077"/>
                                        </p:tgtEl>
                                        <p:attrNameLst>
                                          <p:attrName>ppt_x</p:attrName>
                                        </p:attrNameLst>
                                      </p:cBhvr>
                                      <p:tavLst>
                                        <p:tav tm="0">
                                          <p:val>
                                            <p:strVal val="0-#ppt_w/2"/>
                                          </p:val>
                                        </p:tav>
                                        <p:tav tm="100000">
                                          <p:val>
                                            <p:strVal val="#ppt_x"/>
                                          </p:val>
                                        </p:tav>
                                      </p:tavLst>
                                    </p:anim>
                                    <p:anim calcmode="lin" valueType="num">
                                      <p:cBhvr additive="base">
                                        <p:cTn id="20" dur="500" fill="hold"/>
                                        <p:tgtEl>
                                          <p:spTgt spid="1310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utoUpdateAnimBg="0"/>
      <p:bldP spid="131076" grpId="0" autoUpdateAnimBg="0"/>
      <p:bldP spid="13107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8552256" y="152400"/>
            <a:ext cx="1454950" cy="369332"/>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8C3D"/>
                </a:solidFill>
                <a:effectLst>
                  <a:outerShdw blurRad="38100" dist="38100" dir="2700000" algn="tl">
                    <a:srgbClr val="000000"/>
                  </a:outerShdw>
                </a:effectLst>
                <a:uLnTx/>
                <a:uFillTx/>
                <a:latin typeface="Calibri" panose="020F0502020204030204"/>
                <a:ea typeface="+mn-ea"/>
                <a:cs typeface="+mn-cs"/>
              </a:rPr>
              <a:t>CONCLUSION</a:t>
            </a:r>
          </a:p>
        </p:txBody>
      </p:sp>
      <p:sp>
        <p:nvSpPr>
          <p:cNvPr id="132099" name="Line 3"/>
          <p:cNvSpPr>
            <a:spLocks noChangeShapeType="1"/>
          </p:cNvSpPr>
          <p:nvPr/>
        </p:nvSpPr>
        <p:spPr bwMode="auto">
          <a:xfrm>
            <a:off x="2209800" y="609600"/>
            <a:ext cx="8153400" cy="0"/>
          </a:xfrm>
          <a:prstGeom prst="line">
            <a:avLst/>
          </a:prstGeom>
          <a:noFill/>
          <a:ln w="9525">
            <a:solidFill>
              <a:srgbClr val="996633"/>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00" name="Line 4"/>
          <p:cNvSpPr>
            <a:spLocks noChangeShapeType="1"/>
          </p:cNvSpPr>
          <p:nvPr/>
        </p:nvSpPr>
        <p:spPr bwMode="auto">
          <a:xfrm flipH="1" flipV="1">
            <a:off x="5257800" y="1066800"/>
            <a:ext cx="76200" cy="304800"/>
          </a:xfrm>
          <a:prstGeom prst="line">
            <a:avLst/>
          </a:prstGeom>
          <a:noFill/>
          <a:ln w="9525">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01" name="Text Box 5"/>
          <p:cNvSpPr txBox="1">
            <a:spLocks noChangeArrowheads="1"/>
          </p:cNvSpPr>
          <p:nvPr/>
        </p:nvSpPr>
        <p:spPr bwMode="auto">
          <a:xfrm>
            <a:off x="2331224" y="763462"/>
            <a:ext cx="6780702" cy="954107"/>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Influence des hormones sexuelles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sur le métabolisme énergétique à l’exercice  </a:t>
            </a:r>
          </a:p>
        </p:txBody>
      </p:sp>
      <p:grpSp>
        <p:nvGrpSpPr>
          <p:cNvPr id="132170" name="Group 74"/>
          <p:cNvGrpSpPr>
            <a:grpSpLocks/>
          </p:cNvGrpSpPr>
          <p:nvPr/>
        </p:nvGrpSpPr>
        <p:grpSpPr bwMode="auto">
          <a:xfrm>
            <a:off x="329184" y="1981201"/>
            <a:ext cx="11100816" cy="1323975"/>
            <a:chOff x="144" y="1248"/>
            <a:chExt cx="5368" cy="834"/>
          </a:xfrm>
        </p:grpSpPr>
        <p:sp>
          <p:nvSpPr>
            <p:cNvPr id="132102" name="Text Box 6"/>
            <p:cNvSpPr txBox="1">
              <a:spLocks noChangeArrowheads="1"/>
            </p:cNvSpPr>
            <p:nvPr/>
          </p:nvSpPr>
          <p:spPr bwMode="auto">
            <a:xfrm>
              <a:off x="144" y="1248"/>
              <a:ext cx="3262" cy="834"/>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rPr>
                <a:t>1-</a:t>
              </a:r>
              <a:r>
                <a:rPr kumimoji="0" lang="fr-FR" sz="2400" b="1" i="0" u="none" strike="noStrike" kern="1200" cap="none" spc="0" normalizeH="0" baseline="0" noProof="0" dirty="0">
                  <a:ln>
                    <a:noFill/>
                  </a:ln>
                  <a:solidFill>
                    <a:srgbClr val="FF8C3D"/>
                  </a:solidFill>
                  <a:effectLst/>
                  <a:uLnTx/>
                  <a:uFillTx/>
                  <a:latin typeface="Calibri" panose="020F0502020204030204"/>
                  <a:ea typeface="+mn-ea"/>
                  <a:cs typeface="+mn-cs"/>
                </a:rPr>
                <a:t> </a:t>
              </a: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rPr>
                <a:t>Exercice bref et intense: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Impact majeur de la testostérone chez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l’homme dans l’explication des </a:t>
              </a: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a:t>
              </a:r>
              <a:r>
                <a:rPr kumimoji="0" lang="fr-FR" sz="2800" b="1" i="0" u="none" strike="noStrike" kern="1200" cap="none" spc="0" normalizeH="0" baseline="0" noProof="0" dirty="0" err="1">
                  <a:ln>
                    <a:noFill/>
                  </a:ln>
                  <a:solidFill>
                    <a:prstClr val="black"/>
                  </a:solidFill>
                  <a:effectLst/>
                  <a:uLnTx/>
                  <a:uFillTx/>
                  <a:latin typeface="Calibri" panose="020F0502020204030204"/>
                  <a:ea typeface="+mn-ea"/>
                  <a:cs typeface="+mn-cs"/>
                  <a:sym typeface="Symbol" pitchFamily="18" charset="2"/>
                </a:rPr>
                <a:t>inter-sexes</a:t>
              </a:r>
              <a:endPar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endParaRPr>
            </a:p>
          </p:txBody>
        </p:sp>
        <p:grpSp>
          <p:nvGrpSpPr>
            <p:cNvPr id="132167" name="Group 71"/>
            <p:cNvGrpSpPr>
              <a:grpSpLocks/>
            </p:cNvGrpSpPr>
            <p:nvPr/>
          </p:nvGrpSpPr>
          <p:grpSpPr bwMode="auto">
            <a:xfrm>
              <a:off x="3888" y="1392"/>
              <a:ext cx="1624" cy="582"/>
              <a:chOff x="3888" y="1392"/>
              <a:chExt cx="1624" cy="582"/>
            </a:xfrm>
          </p:grpSpPr>
          <p:grpSp>
            <p:nvGrpSpPr>
              <p:cNvPr id="132163" name="Group 67"/>
              <p:cNvGrpSpPr>
                <a:grpSpLocks/>
              </p:cNvGrpSpPr>
              <p:nvPr/>
            </p:nvGrpSpPr>
            <p:grpSpPr bwMode="auto">
              <a:xfrm>
                <a:off x="3888" y="1392"/>
                <a:ext cx="1624" cy="582"/>
                <a:chOff x="3888" y="1392"/>
                <a:chExt cx="1624" cy="582"/>
              </a:xfrm>
            </p:grpSpPr>
            <p:grpSp>
              <p:nvGrpSpPr>
                <p:cNvPr id="132125" name="Group 29"/>
                <p:cNvGrpSpPr>
                  <a:grpSpLocks/>
                </p:cNvGrpSpPr>
                <p:nvPr/>
              </p:nvGrpSpPr>
              <p:grpSpPr bwMode="auto">
                <a:xfrm>
                  <a:off x="3888" y="1392"/>
                  <a:ext cx="1624" cy="582"/>
                  <a:chOff x="3024" y="3168"/>
                  <a:chExt cx="2112" cy="912"/>
                </a:xfrm>
              </p:grpSpPr>
              <p:pic>
                <p:nvPicPr>
                  <p:cNvPr id="132126" name="Picture 30"/>
                  <p:cNvPicPr>
                    <a:picLocks noChangeAspect="1" noChangeArrowheads="1"/>
                  </p:cNvPicPr>
                  <p:nvPr/>
                </p:nvPicPr>
                <p:blipFill>
                  <a:blip r:embed="rId2" cstate="print"/>
                  <a:srcRect/>
                  <a:stretch>
                    <a:fillRect/>
                  </a:stretch>
                </p:blipFill>
                <p:spPr bwMode="auto">
                  <a:xfrm>
                    <a:off x="3168" y="3264"/>
                    <a:ext cx="576" cy="576"/>
                  </a:xfrm>
                  <a:prstGeom prst="rect">
                    <a:avLst/>
                  </a:prstGeom>
                  <a:noFill/>
                  <a:ln w="9525">
                    <a:noFill/>
                    <a:miter lim="800000"/>
                    <a:headEnd/>
                    <a:tailEnd/>
                  </a:ln>
                  <a:effectLst/>
                </p:spPr>
              </p:pic>
              <p:grpSp>
                <p:nvGrpSpPr>
                  <p:cNvPr id="132127" name="Group 31"/>
                  <p:cNvGrpSpPr>
                    <a:grpSpLocks/>
                  </p:cNvGrpSpPr>
                  <p:nvPr/>
                </p:nvGrpSpPr>
                <p:grpSpPr bwMode="auto">
                  <a:xfrm>
                    <a:off x="4176" y="3168"/>
                    <a:ext cx="816" cy="576"/>
                    <a:chOff x="1200" y="912"/>
                    <a:chExt cx="1056" cy="816"/>
                  </a:xfrm>
                </p:grpSpPr>
                <p:pic>
                  <p:nvPicPr>
                    <p:cNvPr id="132128" name="Picture 32"/>
                    <p:cNvPicPr>
                      <a:picLocks noChangeAspect="1" noChangeArrowheads="1"/>
                    </p:cNvPicPr>
                    <p:nvPr/>
                  </p:nvPicPr>
                  <p:blipFill>
                    <a:blip r:embed="rId2" cstate="print"/>
                    <a:srcRect/>
                    <a:stretch>
                      <a:fillRect/>
                    </a:stretch>
                  </p:blipFill>
                  <p:spPr bwMode="auto">
                    <a:xfrm>
                      <a:off x="1584" y="912"/>
                      <a:ext cx="672" cy="816"/>
                    </a:xfrm>
                    <a:prstGeom prst="rect">
                      <a:avLst/>
                    </a:prstGeom>
                    <a:noFill/>
                    <a:ln w="9525">
                      <a:noFill/>
                      <a:miter lim="800000"/>
                      <a:headEnd/>
                      <a:tailEnd/>
                    </a:ln>
                    <a:effectLst/>
                  </p:spPr>
                </p:pic>
                <p:pic>
                  <p:nvPicPr>
                    <p:cNvPr id="132129" name="Picture 33"/>
                    <p:cNvPicPr>
                      <a:picLocks noChangeAspect="1" noChangeArrowheads="1"/>
                    </p:cNvPicPr>
                    <p:nvPr/>
                  </p:nvPicPr>
                  <p:blipFill>
                    <a:blip r:embed="rId2" cstate="print"/>
                    <a:srcRect/>
                    <a:stretch>
                      <a:fillRect/>
                    </a:stretch>
                  </p:blipFill>
                  <p:spPr bwMode="auto">
                    <a:xfrm>
                      <a:off x="1200" y="912"/>
                      <a:ext cx="684" cy="816"/>
                    </a:xfrm>
                    <a:prstGeom prst="rect">
                      <a:avLst/>
                    </a:prstGeom>
                    <a:noFill/>
                    <a:ln w="9525">
                      <a:noFill/>
                      <a:miter lim="800000"/>
                      <a:headEnd/>
                      <a:tailEnd/>
                    </a:ln>
                    <a:effectLst/>
                  </p:spPr>
                </p:pic>
              </p:grpSp>
              <p:grpSp>
                <p:nvGrpSpPr>
                  <p:cNvPr id="132130" name="Group 34"/>
                  <p:cNvGrpSpPr>
                    <a:grpSpLocks/>
                  </p:cNvGrpSpPr>
                  <p:nvPr/>
                </p:nvGrpSpPr>
                <p:grpSpPr bwMode="auto">
                  <a:xfrm>
                    <a:off x="3024" y="3600"/>
                    <a:ext cx="2112" cy="480"/>
                    <a:chOff x="2784" y="3696"/>
                    <a:chExt cx="2112" cy="480"/>
                  </a:xfrm>
                </p:grpSpPr>
                <p:grpSp>
                  <p:nvGrpSpPr>
                    <p:cNvPr id="132131" name="Group 35"/>
                    <p:cNvGrpSpPr>
                      <a:grpSpLocks/>
                    </p:cNvGrpSpPr>
                    <p:nvPr/>
                  </p:nvGrpSpPr>
                  <p:grpSpPr bwMode="auto">
                    <a:xfrm>
                      <a:off x="2784" y="3792"/>
                      <a:ext cx="912" cy="192"/>
                      <a:chOff x="2784" y="3696"/>
                      <a:chExt cx="912" cy="192"/>
                    </a:xfrm>
                  </p:grpSpPr>
                  <p:sp>
                    <p:nvSpPr>
                      <p:cNvPr id="132132" name="Line 36"/>
                      <p:cNvSpPr>
                        <a:spLocks noChangeShapeType="1"/>
                      </p:cNvSpPr>
                      <p:nvPr/>
                    </p:nvSpPr>
                    <p:spPr bwMode="auto">
                      <a:xfrm>
                        <a:off x="2784"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33" name="Line 37"/>
                      <p:cNvSpPr>
                        <a:spLocks noChangeShapeType="1"/>
                      </p:cNvSpPr>
                      <p:nvPr/>
                    </p:nvSpPr>
                    <p:spPr bwMode="auto">
                      <a:xfrm>
                        <a:off x="2784" y="3888"/>
                        <a:ext cx="912" cy="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34" name="Line 38"/>
                      <p:cNvSpPr>
                        <a:spLocks noChangeShapeType="1"/>
                      </p:cNvSpPr>
                      <p:nvPr/>
                    </p:nvSpPr>
                    <p:spPr bwMode="auto">
                      <a:xfrm>
                        <a:off x="3696"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135" name="Group 39"/>
                    <p:cNvGrpSpPr>
                      <a:grpSpLocks/>
                    </p:cNvGrpSpPr>
                    <p:nvPr/>
                  </p:nvGrpSpPr>
                  <p:grpSpPr bwMode="auto">
                    <a:xfrm>
                      <a:off x="3984" y="3696"/>
                      <a:ext cx="912" cy="192"/>
                      <a:chOff x="2784" y="3696"/>
                      <a:chExt cx="912" cy="192"/>
                    </a:xfrm>
                  </p:grpSpPr>
                  <p:sp>
                    <p:nvSpPr>
                      <p:cNvPr id="132136" name="Line 40"/>
                      <p:cNvSpPr>
                        <a:spLocks noChangeShapeType="1"/>
                      </p:cNvSpPr>
                      <p:nvPr/>
                    </p:nvSpPr>
                    <p:spPr bwMode="auto">
                      <a:xfrm>
                        <a:off x="2784"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37" name="Line 41"/>
                      <p:cNvSpPr>
                        <a:spLocks noChangeShapeType="1"/>
                      </p:cNvSpPr>
                      <p:nvPr/>
                    </p:nvSpPr>
                    <p:spPr bwMode="auto">
                      <a:xfrm>
                        <a:off x="2784" y="3888"/>
                        <a:ext cx="912" cy="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38" name="Line 42"/>
                      <p:cNvSpPr>
                        <a:spLocks noChangeShapeType="1"/>
                      </p:cNvSpPr>
                      <p:nvPr/>
                    </p:nvSpPr>
                    <p:spPr bwMode="auto">
                      <a:xfrm>
                        <a:off x="3696"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2139" name="Line 43"/>
                    <p:cNvSpPr>
                      <a:spLocks noChangeShapeType="1"/>
                    </p:cNvSpPr>
                    <p:nvPr/>
                  </p:nvSpPr>
                  <p:spPr bwMode="auto">
                    <a:xfrm>
                      <a:off x="3216" y="3984"/>
                      <a:ext cx="0" cy="144"/>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40" name="Line 44"/>
                    <p:cNvSpPr>
                      <a:spLocks noChangeShapeType="1"/>
                    </p:cNvSpPr>
                    <p:nvPr/>
                  </p:nvSpPr>
                  <p:spPr bwMode="auto">
                    <a:xfrm>
                      <a:off x="4416" y="3888"/>
                      <a:ext cx="0" cy="96"/>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41" name="Line 45"/>
                    <p:cNvSpPr>
                      <a:spLocks noChangeShapeType="1"/>
                    </p:cNvSpPr>
                    <p:nvPr/>
                  </p:nvSpPr>
                  <p:spPr bwMode="auto">
                    <a:xfrm flipV="1">
                      <a:off x="2880" y="3936"/>
                      <a:ext cx="1824" cy="24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32142" name="Rectangle 46"/>
                <p:cNvSpPr>
                  <a:spLocks noChangeArrowheads="1"/>
                </p:cNvSpPr>
                <p:nvPr/>
              </p:nvSpPr>
              <p:spPr bwMode="auto">
                <a:xfrm>
                  <a:off x="4752" y="1392"/>
                  <a:ext cx="189" cy="366"/>
                </a:xfrm>
                <a:prstGeom prst="rect">
                  <a:avLst/>
                </a:prstGeom>
                <a:solidFill>
                  <a:schemeClr val="accent2"/>
                </a:solidFill>
                <a:ln w="9525">
                  <a:solidFill>
                    <a:schemeClr val="accent2"/>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2164" name="Rectangle 68"/>
              <p:cNvSpPr>
                <a:spLocks noChangeArrowheads="1"/>
              </p:cNvSpPr>
              <p:nvPr/>
            </p:nvSpPr>
            <p:spPr bwMode="auto">
              <a:xfrm>
                <a:off x="4752" y="1392"/>
                <a:ext cx="192" cy="384"/>
              </a:xfrm>
              <a:prstGeom prst="rect">
                <a:avLst/>
              </a:prstGeom>
              <a:solidFill>
                <a:srgbClr val="000066"/>
              </a:solidFill>
              <a:ln w="9525">
                <a:solidFill>
                  <a:srgbClr val="00006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32171" name="Group 75"/>
          <p:cNvGrpSpPr>
            <a:grpSpLocks/>
          </p:cNvGrpSpPr>
          <p:nvPr/>
        </p:nvGrpSpPr>
        <p:grpSpPr bwMode="auto">
          <a:xfrm>
            <a:off x="314335" y="3429004"/>
            <a:ext cx="11408273" cy="1692277"/>
            <a:chOff x="144" y="2160"/>
            <a:chExt cx="5424" cy="1066"/>
          </a:xfrm>
        </p:grpSpPr>
        <p:sp>
          <p:nvSpPr>
            <p:cNvPr id="132103" name="Text Box 7"/>
            <p:cNvSpPr txBox="1">
              <a:spLocks noChangeArrowheads="1"/>
            </p:cNvSpPr>
            <p:nvPr/>
          </p:nvSpPr>
          <p:spPr bwMode="auto">
            <a:xfrm>
              <a:off x="144" y="2160"/>
              <a:ext cx="3533" cy="1066"/>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rPr>
                <a:t>2- Exercice prolongé :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Evolution des volumes et intensités de pratique</a:t>
              </a:r>
              <a:endPar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Effet œstradiol + progestérone</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sym typeface="Symbol" pitchFamily="18" charset="2"/>
                </a:rPr>
                <a:t>inter-sexes</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avec la durée de l’exercice ( lipides  + +)</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2166" name="Group 70"/>
            <p:cNvGrpSpPr>
              <a:grpSpLocks/>
            </p:cNvGrpSpPr>
            <p:nvPr/>
          </p:nvGrpSpPr>
          <p:grpSpPr bwMode="auto">
            <a:xfrm>
              <a:off x="4080" y="2448"/>
              <a:ext cx="1488" cy="480"/>
              <a:chOff x="3936" y="2448"/>
              <a:chExt cx="1488" cy="480"/>
            </a:xfrm>
          </p:grpSpPr>
          <p:grpSp>
            <p:nvGrpSpPr>
              <p:cNvPr id="132162" name="Group 66"/>
              <p:cNvGrpSpPr>
                <a:grpSpLocks/>
              </p:cNvGrpSpPr>
              <p:nvPr/>
            </p:nvGrpSpPr>
            <p:grpSpPr bwMode="auto">
              <a:xfrm>
                <a:off x="3936" y="2448"/>
                <a:ext cx="1488" cy="480"/>
                <a:chOff x="3936" y="2448"/>
                <a:chExt cx="1488" cy="480"/>
              </a:xfrm>
            </p:grpSpPr>
            <p:grpSp>
              <p:nvGrpSpPr>
                <p:cNvPr id="132105" name="Group 9"/>
                <p:cNvGrpSpPr>
                  <a:grpSpLocks/>
                </p:cNvGrpSpPr>
                <p:nvPr/>
              </p:nvGrpSpPr>
              <p:grpSpPr bwMode="auto">
                <a:xfrm>
                  <a:off x="3936" y="2448"/>
                  <a:ext cx="1488" cy="480"/>
                  <a:chOff x="3072" y="2928"/>
                  <a:chExt cx="2112" cy="864"/>
                </a:xfrm>
              </p:grpSpPr>
              <p:pic>
                <p:nvPicPr>
                  <p:cNvPr id="132106" name="Picture 10"/>
                  <p:cNvPicPr>
                    <a:picLocks noChangeAspect="1" noChangeArrowheads="1"/>
                  </p:cNvPicPr>
                  <p:nvPr/>
                </p:nvPicPr>
                <p:blipFill>
                  <a:blip r:embed="rId2" cstate="print"/>
                  <a:srcRect/>
                  <a:stretch>
                    <a:fillRect/>
                  </a:stretch>
                </p:blipFill>
                <p:spPr bwMode="auto">
                  <a:xfrm>
                    <a:off x="3168" y="2928"/>
                    <a:ext cx="576" cy="576"/>
                  </a:xfrm>
                  <a:prstGeom prst="rect">
                    <a:avLst/>
                  </a:prstGeom>
                  <a:noFill/>
                  <a:ln w="9525">
                    <a:noFill/>
                    <a:miter lim="800000"/>
                    <a:headEnd/>
                    <a:tailEnd/>
                  </a:ln>
                  <a:effectLst/>
                </p:spPr>
              </p:pic>
              <p:grpSp>
                <p:nvGrpSpPr>
                  <p:cNvPr id="132107" name="Group 11"/>
                  <p:cNvGrpSpPr>
                    <a:grpSpLocks/>
                  </p:cNvGrpSpPr>
                  <p:nvPr/>
                </p:nvGrpSpPr>
                <p:grpSpPr bwMode="auto">
                  <a:xfrm>
                    <a:off x="4241" y="2931"/>
                    <a:ext cx="816" cy="576"/>
                    <a:chOff x="1200" y="912"/>
                    <a:chExt cx="1056" cy="816"/>
                  </a:xfrm>
                </p:grpSpPr>
                <p:pic>
                  <p:nvPicPr>
                    <p:cNvPr id="132108" name="Picture 12"/>
                    <p:cNvPicPr>
                      <a:picLocks noChangeAspect="1" noChangeArrowheads="1"/>
                    </p:cNvPicPr>
                    <p:nvPr/>
                  </p:nvPicPr>
                  <p:blipFill>
                    <a:blip r:embed="rId2" cstate="print"/>
                    <a:srcRect/>
                    <a:stretch>
                      <a:fillRect/>
                    </a:stretch>
                  </p:blipFill>
                  <p:spPr bwMode="auto">
                    <a:xfrm>
                      <a:off x="1584" y="912"/>
                      <a:ext cx="672" cy="816"/>
                    </a:xfrm>
                    <a:prstGeom prst="rect">
                      <a:avLst/>
                    </a:prstGeom>
                    <a:noFill/>
                    <a:ln w="9525">
                      <a:noFill/>
                      <a:miter lim="800000"/>
                      <a:headEnd/>
                      <a:tailEnd/>
                    </a:ln>
                    <a:effectLst/>
                  </p:spPr>
                </p:pic>
                <p:pic>
                  <p:nvPicPr>
                    <p:cNvPr id="132109" name="Picture 13"/>
                    <p:cNvPicPr>
                      <a:picLocks noChangeAspect="1" noChangeArrowheads="1"/>
                    </p:cNvPicPr>
                    <p:nvPr/>
                  </p:nvPicPr>
                  <p:blipFill>
                    <a:blip r:embed="rId2" cstate="print"/>
                    <a:srcRect/>
                    <a:stretch>
                      <a:fillRect/>
                    </a:stretch>
                  </p:blipFill>
                  <p:spPr bwMode="auto">
                    <a:xfrm>
                      <a:off x="1200" y="912"/>
                      <a:ext cx="684" cy="816"/>
                    </a:xfrm>
                    <a:prstGeom prst="rect">
                      <a:avLst/>
                    </a:prstGeom>
                    <a:noFill/>
                    <a:ln w="9525">
                      <a:noFill/>
                      <a:miter lim="800000"/>
                      <a:headEnd/>
                      <a:tailEnd/>
                    </a:ln>
                    <a:effectLst/>
                  </p:spPr>
                </p:pic>
              </p:grpSp>
              <p:grpSp>
                <p:nvGrpSpPr>
                  <p:cNvPr id="132110" name="Group 14"/>
                  <p:cNvGrpSpPr>
                    <a:grpSpLocks/>
                  </p:cNvGrpSpPr>
                  <p:nvPr/>
                </p:nvGrpSpPr>
                <p:grpSpPr bwMode="auto">
                  <a:xfrm>
                    <a:off x="3072" y="3456"/>
                    <a:ext cx="2112" cy="336"/>
                    <a:chOff x="3024" y="3792"/>
                    <a:chExt cx="2112" cy="336"/>
                  </a:xfrm>
                </p:grpSpPr>
                <p:grpSp>
                  <p:nvGrpSpPr>
                    <p:cNvPr id="132111" name="Group 15"/>
                    <p:cNvGrpSpPr>
                      <a:grpSpLocks/>
                    </p:cNvGrpSpPr>
                    <p:nvPr/>
                  </p:nvGrpSpPr>
                  <p:grpSpPr bwMode="auto">
                    <a:xfrm>
                      <a:off x="3024" y="3792"/>
                      <a:ext cx="912" cy="192"/>
                      <a:chOff x="2784" y="3696"/>
                      <a:chExt cx="912" cy="192"/>
                    </a:xfrm>
                  </p:grpSpPr>
                  <p:sp>
                    <p:nvSpPr>
                      <p:cNvPr id="132112" name="Line 16"/>
                      <p:cNvSpPr>
                        <a:spLocks noChangeShapeType="1"/>
                      </p:cNvSpPr>
                      <p:nvPr/>
                    </p:nvSpPr>
                    <p:spPr bwMode="auto">
                      <a:xfrm>
                        <a:off x="2784"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13" name="Line 17"/>
                      <p:cNvSpPr>
                        <a:spLocks noChangeShapeType="1"/>
                      </p:cNvSpPr>
                      <p:nvPr/>
                    </p:nvSpPr>
                    <p:spPr bwMode="auto">
                      <a:xfrm>
                        <a:off x="2784" y="3888"/>
                        <a:ext cx="912" cy="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14" name="Line 18"/>
                      <p:cNvSpPr>
                        <a:spLocks noChangeShapeType="1"/>
                      </p:cNvSpPr>
                      <p:nvPr/>
                    </p:nvSpPr>
                    <p:spPr bwMode="auto">
                      <a:xfrm>
                        <a:off x="3696"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115" name="Group 19"/>
                    <p:cNvGrpSpPr>
                      <a:grpSpLocks/>
                    </p:cNvGrpSpPr>
                    <p:nvPr/>
                  </p:nvGrpSpPr>
                  <p:grpSpPr bwMode="auto">
                    <a:xfrm>
                      <a:off x="4224" y="3792"/>
                      <a:ext cx="912" cy="192"/>
                      <a:chOff x="2784" y="3696"/>
                      <a:chExt cx="912" cy="192"/>
                    </a:xfrm>
                  </p:grpSpPr>
                  <p:sp>
                    <p:nvSpPr>
                      <p:cNvPr id="132116" name="Line 20"/>
                      <p:cNvSpPr>
                        <a:spLocks noChangeShapeType="1"/>
                      </p:cNvSpPr>
                      <p:nvPr/>
                    </p:nvSpPr>
                    <p:spPr bwMode="auto">
                      <a:xfrm>
                        <a:off x="2784"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17" name="Line 21"/>
                      <p:cNvSpPr>
                        <a:spLocks noChangeShapeType="1"/>
                      </p:cNvSpPr>
                      <p:nvPr/>
                    </p:nvSpPr>
                    <p:spPr bwMode="auto">
                      <a:xfrm>
                        <a:off x="2784" y="3888"/>
                        <a:ext cx="912" cy="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18" name="Line 22"/>
                      <p:cNvSpPr>
                        <a:spLocks noChangeShapeType="1"/>
                      </p:cNvSpPr>
                      <p:nvPr/>
                    </p:nvSpPr>
                    <p:spPr bwMode="auto">
                      <a:xfrm>
                        <a:off x="3696"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2119" name="Line 23"/>
                    <p:cNvSpPr>
                      <a:spLocks noChangeShapeType="1"/>
                    </p:cNvSpPr>
                    <p:nvPr/>
                  </p:nvSpPr>
                  <p:spPr bwMode="auto">
                    <a:xfrm>
                      <a:off x="3456" y="3984"/>
                      <a:ext cx="0" cy="144"/>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20" name="Line 24"/>
                    <p:cNvSpPr>
                      <a:spLocks noChangeShapeType="1"/>
                    </p:cNvSpPr>
                    <p:nvPr/>
                  </p:nvSpPr>
                  <p:spPr bwMode="auto">
                    <a:xfrm>
                      <a:off x="4656" y="3984"/>
                      <a:ext cx="0" cy="144"/>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21" name="Line 25"/>
                    <p:cNvSpPr>
                      <a:spLocks noChangeShapeType="1"/>
                    </p:cNvSpPr>
                    <p:nvPr/>
                  </p:nvSpPr>
                  <p:spPr bwMode="auto">
                    <a:xfrm flipV="1">
                      <a:off x="3120" y="4128"/>
                      <a:ext cx="1824" cy="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32122" name="Rectangle 26"/>
                <p:cNvSpPr>
                  <a:spLocks noChangeArrowheads="1"/>
                </p:cNvSpPr>
                <p:nvPr/>
              </p:nvSpPr>
              <p:spPr bwMode="auto">
                <a:xfrm>
                  <a:off x="4752" y="2448"/>
                  <a:ext cx="192" cy="336"/>
                </a:xfrm>
                <a:prstGeom prst="rect">
                  <a:avLst/>
                </a:prstGeom>
                <a:solidFill>
                  <a:schemeClr val="accent2"/>
                </a:solidFill>
                <a:ln w="9525">
                  <a:solidFill>
                    <a:schemeClr val="accent2"/>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2165" name="Rectangle 69"/>
              <p:cNvSpPr>
                <a:spLocks noChangeArrowheads="1"/>
              </p:cNvSpPr>
              <p:nvPr/>
            </p:nvSpPr>
            <p:spPr bwMode="auto">
              <a:xfrm>
                <a:off x="4752" y="2448"/>
                <a:ext cx="192" cy="336"/>
              </a:xfrm>
              <a:prstGeom prst="rect">
                <a:avLst/>
              </a:prstGeom>
              <a:solidFill>
                <a:srgbClr val="000066"/>
              </a:solidFill>
              <a:ln w="9525">
                <a:solidFill>
                  <a:srgbClr val="00006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32172" name="Group 76"/>
          <p:cNvGrpSpPr>
            <a:grpSpLocks/>
          </p:cNvGrpSpPr>
          <p:nvPr/>
        </p:nvGrpSpPr>
        <p:grpSpPr bwMode="auto">
          <a:xfrm>
            <a:off x="357557" y="5181606"/>
            <a:ext cx="11365051" cy="1754189"/>
            <a:chOff x="144" y="3264"/>
            <a:chExt cx="5261" cy="1105"/>
          </a:xfrm>
        </p:grpSpPr>
        <p:sp>
          <p:nvSpPr>
            <p:cNvPr id="132123" name="Text Box 27"/>
            <p:cNvSpPr txBox="1">
              <a:spLocks noChangeArrowheads="1"/>
            </p:cNvSpPr>
            <p:nvPr/>
          </p:nvSpPr>
          <p:spPr bwMode="auto">
            <a:xfrm>
              <a:off x="144" y="3264"/>
              <a:ext cx="3143" cy="1105"/>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B050"/>
                  </a:solidFill>
                  <a:effectLst/>
                  <a:uLnTx/>
                  <a:uFillTx/>
                  <a:latin typeface="Calibri" panose="020F0502020204030204"/>
                  <a:ea typeface="+mn-ea"/>
                  <a:cs typeface="+mn-cs"/>
                </a:rPr>
                <a:t>3- Récupération</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exercice court: récupération plus rapide</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Impact des œstrogènes / stress oxydant et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aux dommages musculaires à l’exercice long</a:t>
              </a:r>
            </a:p>
          </p:txBody>
        </p:sp>
        <p:grpSp>
          <p:nvGrpSpPr>
            <p:cNvPr id="132169" name="Group 73"/>
            <p:cNvGrpSpPr>
              <a:grpSpLocks/>
            </p:cNvGrpSpPr>
            <p:nvPr/>
          </p:nvGrpSpPr>
          <p:grpSpPr bwMode="auto">
            <a:xfrm>
              <a:off x="3792" y="3373"/>
              <a:ext cx="1613" cy="659"/>
              <a:chOff x="3792" y="3373"/>
              <a:chExt cx="1613" cy="659"/>
            </a:xfrm>
          </p:grpSpPr>
          <p:grpSp>
            <p:nvGrpSpPr>
              <p:cNvPr id="132161" name="Group 65"/>
              <p:cNvGrpSpPr>
                <a:grpSpLocks/>
              </p:cNvGrpSpPr>
              <p:nvPr/>
            </p:nvGrpSpPr>
            <p:grpSpPr bwMode="auto">
              <a:xfrm>
                <a:off x="3792" y="3373"/>
                <a:ext cx="1613" cy="659"/>
                <a:chOff x="3792" y="3373"/>
                <a:chExt cx="1613" cy="659"/>
              </a:xfrm>
            </p:grpSpPr>
            <p:pic>
              <p:nvPicPr>
                <p:cNvPr id="132144" name="Picture 48"/>
                <p:cNvPicPr>
                  <a:picLocks noChangeAspect="1" noChangeArrowheads="1"/>
                </p:cNvPicPr>
                <p:nvPr/>
              </p:nvPicPr>
              <p:blipFill>
                <a:blip r:embed="rId2" cstate="print"/>
                <a:srcRect/>
                <a:stretch>
                  <a:fillRect/>
                </a:stretch>
              </p:blipFill>
              <p:spPr bwMode="auto">
                <a:xfrm>
                  <a:off x="3903" y="3373"/>
                  <a:ext cx="443" cy="368"/>
                </a:xfrm>
                <a:prstGeom prst="rect">
                  <a:avLst/>
                </a:prstGeom>
                <a:noFill/>
                <a:ln w="9525">
                  <a:noFill/>
                  <a:miter lim="800000"/>
                  <a:headEnd/>
                  <a:tailEnd/>
                </a:ln>
                <a:effectLst/>
              </p:spPr>
            </p:pic>
            <p:grpSp>
              <p:nvGrpSpPr>
                <p:cNvPr id="132145" name="Group 49"/>
                <p:cNvGrpSpPr>
                  <a:grpSpLocks/>
                </p:cNvGrpSpPr>
                <p:nvPr/>
              </p:nvGrpSpPr>
              <p:grpSpPr bwMode="auto">
                <a:xfrm>
                  <a:off x="4704" y="3504"/>
                  <a:ext cx="627" cy="368"/>
                  <a:chOff x="1200" y="912"/>
                  <a:chExt cx="1056" cy="816"/>
                </a:xfrm>
              </p:grpSpPr>
              <p:pic>
                <p:nvPicPr>
                  <p:cNvPr id="132146" name="Picture 50"/>
                  <p:cNvPicPr>
                    <a:picLocks noChangeAspect="1" noChangeArrowheads="1"/>
                  </p:cNvPicPr>
                  <p:nvPr/>
                </p:nvPicPr>
                <p:blipFill>
                  <a:blip r:embed="rId2" cstate="print"/>
                  <a:srcRect/>
                  <a:stretch>
                    <a:fillRect/>
                  </a:stretch>
                </p:blipFill>
                <p:spPr bwMode="auto">
                  <a:xfrm>
                    <a:off x="1584" y="912"/>
                    <a:ext cx="672" cy="816"/>
                  </a:xfrm>
                  <a:prstGeom prst="rect">
                    <a:avLst/>
                  </a:prstGeom>
                  <a:noFill/>
                  <a:ln w="9525">
                    <a:noFill/>
                    <a:miter lim="800000"/>
                    <a:headEnd/>
                    <a:tailEnd/>
                  </a:ln>
                  <a:effectLst/>
                </p:spPr>
              </p:pic>
              <p:pic>
                <p:nvPicPr>
                  <p:cNvPr id="132147" name="Picture 51"/>
                  <p:cNvPicPr>
                    <a:picLocks noChangeAspect="1" noChangeArrowheads="1"/>
                  </p:cNvPicPr>
                  <p:nvPr/>
                </p:nvPicPr>
                <p:blipFill>
                  <a:blip r:embed="rId2" cstate="print"/>
                  <a:srcRect/>
                  <a:stretch>
                    <a:fillRect/>
                  </a:stretch>
                </p:blipFill>
                <p:spPr bwMode="auto">
                  <a:xfrm>
                    <a:off x="1200" y="912"/>
                    <a:ext cx="684" cy="816"/>
                  </a:xfrm>
                  <a:prstGeom prst="rect">
                    <a:avLst/>
                  </a:prstGeom>
                  <a:noFill/>
                  <a:ln w="9525">
                    <a:noFill/>
                    <a:miter lim="800000"/>
                    <a:headEnd/>
                    <a:tailEnd/>
                  </a:ln>
                  <a:effectLst/>
                </p:spPr>
              </p:pic>
            </p:grpSp>
            <p:sp>
              <p:nvSpPr>
                <p:cNvPr id="132148" name="Rectangle 52"/>
                <p:cNvSpPr>
                  <a:spLocks noChangeArrowheads="1"/>
                </p:cNvSpPr>
                <p:nvPr/>
              </p:nvSpPr>
              <p:spPr bwMode="auto">
                <a:xfrm>
                  <a:off x="4704" y="3504"/>
                  <a:ext cx="206" cy="366"/>
                </a:xfrm>
                <a:prstGeom prst="rect">
                  <a:avLst/>
                </a:prstGeom>
                <a:solidFill>
                  <a:schemeClr val="accent2"/>
                </a:solidFill>
                <a:ln w="9525">
                  <a:solidFill>
                    <a:schemeClr val="accent2"/>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2149" name="Group 53"/>
                <p:cNvGrpSpPr>
                  <a:grpSpLocks/>
                </p:cNvGrpSpPr>
                <p:nvPr/>
              </p:nvGrpSpPr>
              <p:grpSpPr bwMode="auto">
                <a:xfrm>
                  <a:off x="3792" y="3649"/>
                  <a:ext cx="1613" cy="383"/>
                  <a:chOff x="3792" y="3649"/>
                  <a:chExt cx="1613" cy="383"/>
                </a:xfrm>
              </p:grpSpPr>
              <p:grpSp>
                <p:nvGrpSpPr>
                  <p:cNvPr id="132150" name="Group 54"/>
                  <p:cNvGrpSpPr>
                    <a:grpSpLocks/>
                  </p:cNvGrpSpPr>
                  <p:nvPr/>
                </p:nvGrpSpPr>
                <p:grpSpPr bwMode="auto">
                  <a:xfrm>
                    <a:off x="3792" y="3649"/>
                    <a:ext cx="701" cy="123"/>
                    <a:chOff x="2784" y="3696"/>
                    <a:chExt cx="912" cy="192"/>
                  </a:xfrm>
                </p:grpSpPr>
                <p:sp>
                  <p:nvSpPr>
                    <p:cNvPr id="132151" name="Line 55"/>
                    <p:cNvSpPr>
                      <a:spLocks noChangeShapeType="1"/>
                    </p:cNvSpPr>
                    <p:nvPr/>
                  </p:nvSpPr>
                  <p:spPr bwMode="auto">
                    <a:xfrm>
                      <a:off x="2784"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52" name="Line 56"/>
                    <p:cNvSpPr>
                      <a:spLocks noChangeShapeType="1"/>
                    </p:cNvSpPr>
                    <p:nvPr/>
                  </p:nvSpPr>
                  <p:spPr bwMode="auto">
                    <a:xfrm>
                      <a:off x="2784" y="3888"/>
                      <a:ext cx="912" cy="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53" name="Line 57"/>
                    <p:cNvSpPr>
                      <a:spLocks noChangeShapeType="1"/>
                    </p:cNvSpPr>
                    <p:nvPr/>
                  </p:nvSpPr>
                  <p:spPr bwMode="auto">
                    <a:xfrm>
                      <a:off x="3696"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154" name="Group 58"/>
                  <p:cNvGrpSpPr>
                    <a:grpSpLocks/>
                  </p:cNvGrpSpPr>
                  <p:nvPr/>
                </p:nvGrpSpPr>
                <p:grpSpPr bwMode="auto">
                  <a:xfrm>
                    <a:off x="4704" y="3792"/>
                    <a:ext cx="701" cy="122"/>
                    <a:chOff x="2784" y="3696"/>
                    <a:chExt cx="912" cy="192"/>
                  </a:xfrm>
                </p:grpSpPr>
                <p:sp>
                  <p:nvSpPr>
                    <p:cNvPr id="132155" name="Line 59"/>
                    <p:cNvSpPr>
                      <a:spLocks noChangeShapeType="1"/>
                    </p:cNvSpPr>
                    <p:nvPr/>
                  </p:nvSpPr>
                  <p:spPr bwMode="auto">
                    <a:xfrm>
                      <a:off x="2784"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56" name="Line 60"/>
                    <p:cNvSpPr>
                      <a:spLocks noChangeShapeType="1"/>
                    </p:cNvSpPr>
                    <p:nvPr/>
                  </p:nvSpPr>
                  <p:spPr bwMode="auto">
                    <a:xfrm>
                      <a:off x="2784" y="3888"/>
                      <a:ext cx="912" cy="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57" name="Line 61"/>
                    <p:cNvSpPr>
                      <a:spLocks noChangeShapeType="1"/>
                    </p:cNvSpPr>
                    <p:nvPr/>
                  </p:nvSpPr>
                  <p:spPr bwMode="auto">
                    <a:xfrm>
                      <a:off x="3696" y="3696"/>
                      <a:ext cx="0"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2158" name="Line 62"/>
                  <p:cNvSpPr>
                    <a:spLocks noChangeShapeType="1"/>
                  </p:cNvSpPr>
                  <p:nvPr/>
                </p:nvSpPr>
                <p:spPr bwMode="auto">
                  <a:xfrm>
                    <a:off x="4124" y="3772"/>
                    <a:ext cx="0" cy="91"/>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59" name="Line 63"/>
                  <p:cNvSpPr>
                    <a:spLocks noChangeShapeType="1"/>
                  </p:cNvSpPr>
                  <p:nvPr/>
                </p:nvSpPr>
                <p:spPr bwMode="auto">
                  <a:xfrm>
                    <a:off x="5040" y="3936"/>
                    <a:ext cx="0" cy="6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60" name="Line 64"/>
                  <p:cNvSpPr>
                    <a:spLocks noChangeShapeType="1"/>
                  </p:cNvSpPr>
                  <p:nvPr/>
                </p:nvSpPr>
                <p:spPr bwMode="auto">
                  <a:xfrm>
                    <a:off x="3840" y="3840"/>
                    <a:ext cx="1488" cy="192"/>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32168" name="Rectangle 72"/>
              <p:cNvSpPr>
                <a:spLocks noChangeArrowheads="1"/>
              </p:cNvSpPr>
              <p:nvPr/>
            </p:nvSpPr>
            <p:spPr bwMode="auto">
              <a:xfrm>
                <a:off x="4704" y="3504"/>
                <a:ext cx="192" cy="384"/>
              </a:xfrm>
              <a:prstGeom prst="rect">
                <a:avLst/>
              </a:prstGeom>
              <a:solidFill>
                <a:srgbClr val="000066"/>
              </a:solidFill>
              <a:ln w="9525">
                <a:solidFill>
                  <a:srgbClr val="00006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40778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2101"/>
                                        </p:tgtEl>
                                        <p:attrNameLst>
                                          <p:attrName>style.visibility</p:attrName>
                                        </p:attrNameLst>
                                      </p:cBhvr>
                                      <p:to>
                                        <p:strVal val="visible"/>
                                      </p:to>
                                    </p:set>
                                    <p:anim calcmode="lin" valueType="num">
                                      <p:cBhvr additive="base">
                                        <p:cTn id="7" dur="500" fill="hold"/>
                                        <p:tgtEl>
                                          <p:spTgt spid="132101"/>
                                        </p:tgtEl>
                                        <p:attrNameLst>
                                          <p:attrName>ppt_x</p:attrName>
                                        </p:attrNameLst>
                                      </p:cBhvr>
                                      <p:tavLst>
                                        <p:tav tm="0">
                                          <p:val>
                                            <p:strVal val="0-#ppt_w/2"/>
                                          </p:val>
                                        </p:tav>
                                        <p:tav tm="100000">
                                          <p:val>
                                            <p:strVal val="#ppt_x"/>
                                          </p:val>
                                        </p:tav>
                                      </p:tavLst>
                                    </p:anim>
                                    <p:anim calcmode="lin" valueType="num">
                                      <p:cBhvr additive="base">
                                        <p:cTn id="8" dur="500" fill="hold"/>
                                        <p:tgtEl>
                                          <p:spTgt spid="1321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2170"/>
                                        </p:tgtEl>
                                        <p:attrNameLst>
                                          <p:attrName>style.visibility</p:attrName>
                                        </p:attrNameLst>
                                      </p:cBhvr>
                                      <p:to>
                                        <p:strVal val="visible"/>
                                      </p:to>
                                    </p:set>
                                    <p:anim calcmode="lin" valueType="num">
                                      <p:cBhvr additive="base">
                                        <p:cTn id="13" dur="500" fill="hold"/>
                                        <p:tgtEl>
                                          <p:spTgt spid="132170"/>
                                        </p:tgtEl>
                                        <p:attrNameLst>
                                          <p:attrName>ppt_x</p:attrName>
                                        </p:attrNameLst>
                                      </p:cBhvr>
                                      <p:tavLst>
                                        <p:tav tm="0">
                                          <p:val>
                                            <p:strVal val="0-#ppt_w/2"/>
                                          </p:val>
                                        </p:tav>
                                        <p:tav tm="100000">
                                          <p:val>
                                            <p:strVal val="#ppt_x"/>
                                          </p:val>
                                        </p:tav>
                                      </p:tavLst>
                                    </p:anim>
                                    <p:anim calcmode="lin" valueType="num">
                                      <p:cBhvr additive="base">
                                        <p:cTn id="14" dur="500" fill="hold"/>
                                        <p:tgtEl>
                                          <p:spTgt spid="13217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2171"/>
                                        </p:tgtEl>
                                        <p:attrNameLst>
                                          <p:attrName>style.visibility</p:attrName>
                                        </p:attrNameLst>
                                      </p:cBhvr>
                                      <p:to>
                                        <p:strVal val="visible"/>
                                      </p:to>
                                    </p:set>
                                    <p:anim calcmode="lin" valueType="num">
                                      <p:cBhvr additive="base">
                                        <p:cTn id="19" dur="500" fill="hold"/>
                                        <p:tgtEl>
                                          <p:spTgt spid="132171"/>
                                        </p:tgtEl>
                                        <p:attrNameLst>
                                          <p:attrName>ppt_x</p:attrName>
                                        </p:attrNameLst>
                                      </p:cBhvr>
                                      <p:tavLst>
                                        <p:tav tm="0">
                                          <p:val>
                                            <p:strVal val="0-#ppt_w/2"/>
                                          </p:val>
                                        </p:tav>
                                        <p:tav tm="100000">
                                          <p:val>
                                            <p:strVal val="#ppt_x"/>
                                          </p:val>
                                        </p:tav>
                                      </p:tavLst>
                                    </p:anim>
                                    <p:anim calcmode="lin" valueType="num">
                                      <p:cBhvr additive="base">
                                        <p:cTn id="20" dur="500" fill="hold"/>
                                        <p:tgtEl>
                                          <p:spTgt spid="13217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2172"/>
                                        </p:tgtEl>
                                        <p:attrNameLst>
                                          <p:attrName>style.visibility</p:attrName>
                                        </p:attrNameLst>
                                      </p:cBhvr>
                                      <p:to>
                                        <p:strVal val="visible"/>
                                      </p:to>
                                    </p:set>
                                    <p:anim calcmode="lin" valueType="num">
                                      <p:cBhvr additive="base">
                                        <p:cTn id="25" dur="500" fill="hold"/>
                                        <p:tgtEl>
                                          <p:spTgt spid="132172"/>
                                        </p:tgtEl>
                                        <p:attrNameLst>
                                          <p:attrName>ppt_x</p:attrName>
                                        </p:attrNameLst>
                                      </p:cBhvr>
                                      <p:tavLst>
                                        <p:tav tm="0">
                                          <p:val>
                                            <p:strVal val="0-#ppt_w/2"/>
                                          </p:val>
                                        </p:tav>
                                        <p:tav tm="100000">
                                          <p:val>
                                            <p:strVal val="#ppt_x"/>
                                          </p:val>
                                        </p:tav>
                                      </p:tavLst>
                                    </p:anim>
                                    <p:anim calcmode="lin" valueType="num">
                                      <p:cBhvr additive="base">
                                        <p:cTn id="26" dur="500" fill="hold"/>
                                        <p:tgtEl>
                                          <p:spTgt spid="1321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682139" y="1"/>
            <a:ext cx="8947720" cy="1692771"/>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4000" b="1" i="0" u="none" strike="noStrike" kern="1200" cap="none" spc="0" normalizeH="0" baseline="0" noProof="0" dirty="0">
              <a:ln>
                <a:noFill/>
              </a:ln>
              <a:solidFill>
                <a:srgbClr val="00CCFF"/>
              </a:solidFill>
              <a:effectLst/>
              <a:uLnTx/>
              <a:uFillTx/>
              <a:latin typeface="Comic Sans MS" pitchFamily="66" charset="0"/>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563C1"/>
                </a:solidFill>
                <a:effectLst/>
                <a:uLnTx/>
                <a:uFillTx/>
                <a:latin typeface="Comic Sans MS" pitchFamily="66" charset="0"/>
                <a:ea typeface="+mn-ea"/>
                <a:cs typeface="+mn-cs"/>
              </a:rPr>
              <a:t>A  l’exercice bref et intense</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563C1"/>
              </a:solidFill>
              <a:effectLst/>
              <a:uLnTx/>
              <a:uFillTx/>
              <a:latin typeface="Comic Sans MS" pitchFamily="66" charset="0"/>
              <a:ea typeface="+mn-ea"/>
              <a:cs typeface="+mn-cs"/>
            </a:endParaRPr>
          </a:p>
        </p:txBody>
      </p:sp>
      <p:grpSp>
        <p:nvGrpSpPr>
          <p:cNvPr id="38944" name="Group 32"/>
          <p:cNvGrpSpPr>
            <a:grpSpLocks/>
          </p:cNvGrpSpPr>
          <p:nvPr/>
        </p:nvGrpSpPr>
        <p:grpSpPr bwMode="auto">
          <a:xfrm>
            <a:off x="6324600" y="5165725"/>
            <a:ext cx="3352800" cy="762000"/>
            <a:chOff x="2784" y="3696"/>
            <a:chExt cx="2112" cy="480"/>
          </a:xfrm>
        </p:grpSpPr>
        <p:grpSp>
          <p:nvGrpSpPr>
            <p:cNvPr id="38934" name="Group 22"/>
            <p:cNvGrpSpPr>
              <a:grpSpLocks/>
            </p:cNvGrpSpPr>
            <p:nvPr/>
          </p:nvGrpSpPr>
          <p:grpSpPr bwMode="auto">
            <a:xfrm>
              <a:off x="2784" y="3792"/>
              <a:ext cx="912" cy="192"/>
              <a:chOff x="2784" y="3696"/>
              <a:chExt cx="912" cy="192"/>
            </a:xfrm>
          </p:grpSpPr>
          <p:sp>
            <p:nvSpPr>
              <p:cNvPr id="38931" name="Line 19"/>
              <p:cNvSpPr>
                <a:spLocks noChangeShapeType="1"/>
              </p:cNvSpPr>
              <p:nvPr/>
            </p:nvSpPr>
            <p:spPr bwMode="auto">
              <a:xfrm>
                <a:off x="2784" y="3696"/>
                <a:ext cx="0" cy="192"/>
              </a:xfrm>
              <a:prstGeom prst="line">
                <a:avLst/>
              </a:prstGeom>
              <a:noFill/>
              <a:ln w="9525">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2" name="Line 20"/>
              <p:cNvSpPr>
                <a:spLocks noChangeShapeType="1"/>
              </p:cNvSpPr>
              <p:nvPr/>
            </p:nvSpPr>
            <p:spPr bwMode="auto">
              <a:xfrm>
                <a:off x="2784" y="3888"/>
                <a:ext cx="912" cy="0"/>
              </a:xfrm>
              <a:prstGeom prst="line">
                <a:avLst/>
              </a:prstGeom>
              <a:noFill/>
              <a:ln w="9525">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3" name="Line 21"/>
              <p:cNvSpPr>
                <a:spLocks noChangeShapeType="1"/>
              </p:cNvSpPr>
              <p:nvPr/>
            </p:nvSpPr>
            <p:spPr bwMode="auto">
              <a:xfrm>
                <a:off x="3696" y="3696"/>
                <a:ext cx="0" cy="192"/>
              </a:xfrm>
              <a:prstGeom prst="line">
                <a:avLst/>
              </a:prstGeom>
              <a:noFill/>
              <a:ln w="9525">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935" name="Group 23"/>
            <p:cNvGrpSpPr>
              <a:grpSpLocks/>
            </p:cNvGrpSpPr>
            <p:nvPr/>
          </p:nvGrpSpPr>
          <p:grpSpPr bwMode="auto">
            <a:xfrm>
              <a:off x="3984" y="3696"/>
              <a:ext cx="912" cy="192"/>
              <a:chOff x="2784" y="3696"/>
              <a:chExt cx="912" cy="192"/>
            </a:xfrm>
          </p:grpSpPr>
          <p:sp>
            <p:nvSpPr>
              <p:cNvPr id="38936" name="Line 24"/>
              <p:cNvSpPr>
                <a:spLocks noChangeShapeType="1"/>
              </p:cNvSpPr>
              <p:nvPr/>
            </p:nvSpPr>
            <p:spPr bwMode="auto">
              <a:xfrm>
                <a:off x="2784" y="3696"/>
                <a:ext cx="0" cy="192"/>
              </a:xfrm>
              <a:prstGeom prst="line">
                <a:avLst/>
              </a:prstGeom>
              <a:noFill/>
              <a:ln w="9525">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7" name="Line 25"/>
              <p:cNvSpPr>
                <a:spLocks noChangeShapeType="1"/>
              </p:cNvSpPr>
              <p:nvPr/>
            </p:nvSpPr>
            <p:spPr bwMode="auto">
              <a:xfrm>
                <a:off x="2784" y="3888"/>
                <a:ext cx="912" cy="0"/>
              </a:xfrm>
              <a:prstGeom prst="line">
                <a:avLst/>
              </a:prstGeom>
              <a:noFill/>
              <a:ln w="9525">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8" name="Line 26"/>
              <p:cNvSpPr>
                <a:spLocks noChangeShapeType="1"/>
              </p:cNvSpPr>
              <p:nvPr/>
            </p:nvSpPr>
            <p:spPr bwMode="auto">
              <a:xfrm>
                <a:off x="3696" y="3696"/>
                <a:ext cx="0" cy="192"/>
              </a:xfrm>
              <a:prstGeom prst="line">
                <a:avLst/>
              </a:prstGeom>
              <a:noFill/>
              <a:ln w="9525">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939" name="Line 27"/>
            <p:cNvSpPr>
              <a:spLocks noChangeShapeType="1"/>
            </p:cNvSpPr>
            <p:nvPr/>
          </p:nvSpPr>
          <p:spPr bwMode="auto">
            <a:xfrm>
              <a:off x="3216" y="3984"/>
              <a:ext cx="0" cy="144"/>
            </a:xfrm>
            <a:prstGeom prst="line">
              <a:avLst/>
            </a:prstGeom>
            <a:noFill/>
            <a:ln w="9525">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0" name="Line 28"/>
            <p:cNvSpPr>
              <a:spLocks noChangeShapeType="1"/>
            </p:cNvSpPr>
            <p:nvPr/>
          </p:nvSpPr>
          <p:spPr bwMode="auto">
            <a:xfrm>
              <a:off x="4416" y="3888"/>
              <a:ext cx="0" cy="96"/>
            </a:xfrm>
            <a:prstGeom prst="line">
              <a:avLst/>
            </a:prstGeom>
            <a:noFill/>
            <a:ln w="9525">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1" name="Line 29"/>
            <p:cNvSpPr>
              <a:spLocks noChangeShapeType="1"/>
            </p:cNvSpPr>
            <p:nvPr/>
          </p:nvSpPr>
          <p:spPr bwMode="auto">
            <a:xfrm flipV="1">
              <a:off x="2880" y="3936"/>
              <a:ext cx="1824" cy="240"/>
            </a:xfrm>
            <a:prstGeom prst="line">
              <a:avLst/>
            </a:prstGeom>
            <a:noFill/>
            <a:ln w="9525">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Image 2"/>
          <p:cNvPicPr>
            <a:picLocks noChangeAspect="1"/>
          </p:cNvPicPr>
          <p:nvPr/>
        </p:nvPicPr>
        <p:blipFill>
          <a:blip r:embed="rId3"/>
          <a:stretch>
            <a:fillRect/>
          </a:stretch>
        </p:blipFill>
        <p:spPr>
          <a:xfrm>
            <a:off x="3472800" y="1666002"/>
            <a:ext cx="5366401" cy="5249600"/>
          </a:xfrm>
          <a:prstGeom prst="rect">
            <a:avLst/>
          </a:prstGeom>
        </p:spPr>
      </p:pic>
    </p:spTree>
    <p:extLst>
      <p:ext uri="{BB962C8B-B14F-4D97-AF65-F5344CB8AC3E}">
        <p14:creationId xmlns:p14="http://schemas.microsoft.com/office/powerpoint/2010/main" val="3505430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ChangeArrowheads="1"/>
          </p:cNvSpPr>
          <p:nvPr/>
        </p:nvSpPr>
        <p:spPr bwMode="auto">
          <a:xfrm>
            <a:off x="402336" y="2393824"/>
            <a:ext cx="11594592" cy="1754326"/>
          </a:xfrm>
          <a:prstGeom prst="rect">
            <a:avLst/>
          </a:prstGeom>
          <a:solidFill>
            <a:srgbClr val="FF0000"/>
          </a:solidFill>
          <a:ln>
            <a:noFill/>
          </a:ln>
          <a:effectLs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EFFETS BENEFIQUES DE LA MASSE GRASSE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SUR LES CAPACITES PHYSIQUES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DE LA FEMME</a:t>
            </a:r>
            <a:endParaRPr kumimoji="1" lang="en-US"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6806978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animEffect transition="in" filter="wipe(down)">
                                      <p:cBhvr>
                                        <p:cTn id="7" dur="580">
                                          <p:stCondLst>
                                            <p:cond delay="0"/>
                                          </p:stCondLst>
                                        </p:cTn>
                                        <p:tgtEl>
                                          <p:spTgt spid="147459"/>
                                        </p:tgtEl>
                                      </p:cBhvr>
                                    </p:animEffect>
                                    <p:anim calcmode="lin" valueType="num">
                                      <p:cBhvr>
                                        <p:cTn id="8" dur="1822" tmFilter="0,0; 0.14,0.36; 0.43,0.73; 0.71,0.91; 1.0,1.0">
                                          <p:stCondLst>
                                            <p:cond delay="0"/>
                                          </p:stCondLst>
                                        </p:cTn>
                                        <p:tgtEl>
                                          <p:spTgt spid="14745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745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745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745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7459"/>
                                        </p:tgtEl>
                                        <p:attrNameLst>
                                          <p:attrName>ppt_y</p:attrName>
                                        </p:attrNameLst>
                                      </p:cBhvr>
                                      <p:tavLst>
                                        <p:tav tm="0" fmla="#ppt_y-sin(pi*$)/81">
                                          <p:val>
                                            <p:fltVal val="0"/>
                                          </p:val>
                                        </p:tav>
                                        <p:tav tm="100000">
                                          <p:val>
                                            <p:fltVal val="1"/>
                                          </p:val>
                                        </p:tav>
                                      </p:tavLst>
                                    </p:anim>
                                    <p:animScale>
                                      <p:cBhvr>
                                        <p:cTn id="13" dur="26">
                                          <p:stCondLst>
                                            <p:cond delay="650"/>
                                          </p:stCondLst>
                                        </p:cTn>
                                        <p:tgtEl>
                                          <p:spTgt spid="147459"/>
                                        </p:tgtEl>
                                      </p:cBhvr>
                                      <p:to x="100000" y="60000"/>
                                    </p:animScale>
                                    <p:animScale>
                                      <p:cBhvr>
                                        <p:cTn id="14" dur="166" decel="50000">
                                          <p:stCondLst>
                                            <p:cond delay="676"/>
                                          </p:stCondLst>
                                        </p:cTn>
                                        <p:tgtEl>
                                          <p:spTgt spid="147459"/>
                                        </p:tgtEl>
                                      </p:cBhvr>
                                      <p:to x="100000" y="100000"/>
                                    </p:animScale>
                                    <p:animScale>
                                      <p:cBhvr>
                                        <p:cTn id="15" dur="26">
                                          <p:stCondLst>
                                            <p:cond delay="1312"/>
                                          </p:stCondLst>
                                        </p:cTn>
                                        <p:tgtEl>
                                          <p:spTgt spid="147459"/>
                                        </p:tgtEl>
                                      </p:cBhvr>
                                      <p:to x="100000" y="80000"/>
                                    </p:animScale>
                                    <p:animScale>
                                      <p:cBhvr>
                                        <p:cTn id="16" dur="166" decel="50000">
                                          <p:stCondLst>
                                            <p:cond delay="1338"/>
                                          </p:stCondLst>
                                        </p:cTn>
                                        <p:tgtEl>
                                          <p:spTgt spid="147459"/>
                                        </p:tgtEl>
                                      </p:cBhvr>
                                      <p:to x="100000" y="100000"/>
                                    </p:animScale>
                                    <p:animScale>
                                      <p:cBhvr>
                                        <p:cTn id="17" dur="26">
                                          <p:stCondLst>
                                            <p:cond delay="1642"/>
                                          </p:stCondLst>
                                        </p:cTn>
                                        <p:tgtEl>
                                          <p:spTgt spid="147459"/>
                                        </p:tgtEl>
                                      </p:cBhvr>
                                      <p:to x="100000" y="90000"/>
                                    </p:animScale>
                                    <p:animScale>
                                      <p:cBhvr>
                                        <p:cTn id="18" dur="166" decel="50000">
                                          <p:stCondLst>
                                            <p:cond delay="1668"/>
                                          </p:stCondLst>
                                        </p:cTn>
                                        <p:tgtEl>
                                          <p:spTgt spid="147459"/>
                                        </p:tgtEl>
                                      </p:cBhvr>
                                      <p:to x="100000" y="100000"/>
                                    </p:animScale>
                                    <p:animScale>
                                      <p:cBhvr>
                                        <p:cTn id="19" dur="26">
                                          <p:stCondLst>
                                            <p:cond delay="1808"/>
                                          </p:stCondLst>
                                        </p:cTn>
                                        <p:tgtEl>
                                          <p:spTgt spid="147459"/>
                                        </p:tgtEl>
                                      </p:cBhvr>
                                      <p:to x="100000" y="95000"/>
                                    </p:animScale>
                                    <p:animScale>
                                      <p:cBhvr>
                                        <p:cTn id="20" dur="166" decel="50000">
                                          <p:stCondLst>
                                            <p:cond delay="1834"/>
                                          </p:stCondLst>
                                        </p:cTn>
                                        <p:tgtEl>
                                          <p:spTgt spid="1474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43408"/>
            <a:ext cx="8229600" cy="1143000"/>
          </a:xfrm>
        </p:spPr>
        <p:txBody>
          <a:bodyPr/>
          <a:lstStyle/>
          <a:p>
            <a:r>
              <a:rPr lang="fr-FR" b="1" dirty="0">
                <a:solidFill>
                  <a:srgbClr val="FF0000"/>
                </a:solidFill>
              </a:rPr>
              <a:t>Le capital adipeux de la femme</a:t>
            </a:r>
            <a:endParaRPr lang="fr-FR" dirty="0">
              <a:solidFill>
                <a:srgbClr val="FF0000"/>
              </a:solidFill>
            </a:endParaRPr>
          </a:p>
        </p:txBody>
      </p:sp>
      <p:sp>
        <p:nvSpPr>
          <p:cNvPr id="3" name="Espace réservé du contenu 2"/>
          <p:cNvSpPr>
            <a:spLocks noGrp="1"/>
          </p:cNvSpPr>
          <p:nvPr>
            <p:ph idx="1"/>
          </p:nvPr>
        </p:nvSpPr>
        <p:spPr>
          <a:xfrm>
            <a:off x="1524000" y="764705"/>
            <a:ext cx="9144000" cy="4525963"/>
          </a:xfrm>
        </p:spPr>
        <p:txBody>
          <a:bodyPr>
            <a:normAutofit/>
          </a:bodyPr>
          <a:lstStyle/>
          <a:p>
            <a:r>
              <a:rPr lang="fr-FR" dirty="0"/>
              <a:t>A poids et taille identiques, la femme a en moyenne 30 à 50 % de masse grasse en plus qu'un sujet masculin (l'♂ : 10 à 25 % et 18 à 30 % chez la ♀). </a:t>
            </a:r>
          </a:p>
          <a:p>
            <a:r>
              <a:rPr lang="fr-FR" dirty="0"/>
              <a:t>une masse musculaire moindre (≈ 30 %) ainsi qu'un contenu total de l'organisme en eau inférieur (56 % chez les hommes versus 51,7 % chez les femmes)</a:t>
            </a:r>
          </a:p>
        </p:txBody>
      </p:sp>
      <p:pic>
        <p:nvPicPr>
          <p:cNvPr id="5" name="Image 4" descr="http://msport.net/newSite/IMG/doc-1284.jpg"/>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rcRect/>
          <a:stretch>
            <a:fillRect/>
          </a:stretch>
        </p:blipFill>
        <p:spPr bwMode="auto">
          <a:xfrm>
            <a:off x="2423592" y="3401616"/>
            <a:ext cx="7272808" cy="3456384"/>
          </a:xfrm>
          <a:prstGeom prst="rect">
            <a:avLst/>
          </a:prstGeom>
          <a:noFill/>
          <a:ln w="9525">
            <a:noFill/>
            <a:miter lim="800000"/>
            <a:headEnd/>
            <a:tailEnd/>
          </a:ln>
        </p:spPr>
      </p:pic>
    </p:spTree>
    <p:extLst>
      <p:ext uri="{BB962C8B-B14F-4D97-AF65-F5344CB8AC3E}">
        <p14:creationId xmlns:p14="http://schemas.microsoft.com/office/powerpoint/2010/main" val="214215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uto0"/>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90750" y="368300"/>
            <a:ext cx="8077200" cy="5715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4339" name="Text Box 3"/>
          <p:cNvSpPr txBox="1">
            <a:spLocks noChangeArrowheads="1"/>
          </p:cNvSpPr>
          <p:nvPr/>
        </p:nvSpPr>
        <p:spPr bwMode="auto">
          <a:xfrm>
            <a:off x="7924800" y="6480175"/>
            <a:ext cx="376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Brooks et Mercier J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Appl</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Physiol</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1994</a:t>
            </a:r>
          </a:p>
        </p:txBody>
      </p:sp>
      <p:sp>
        <p:nvSpPr>
          <p:cNvPr id="14340" name="Freeform 2"/>
          <p:cNvSpPr>
            <a:spLocks/>
          </p:cNvSpPr>
          <p:nvPr/>
        </p:nvSpPr>
        <p:spPr bwMode="auto">
          <a:xfrm>
            <a:off x="4162425" y="1485900"/>
            <a:ext cx="3562350" cy="3479800"/>
          </a:xfrm>
          <a:custGeom>
            <a:avLst/>
            <a:gdLst>
              <a:gd name="T0" fmla="*/ 0 w 2244"/>
              <a:gd name="T1" fmla="*/ 0 h 2192"/>
              <a:gd name="T2" fmla="*/ 171450 w 2244"/>
              <a:gd name="T3" fmla="*/ 85725 h 2192"/>
              <a:gd name="T4" fmla="*/ 228600 w 2244"/>
              <a:gd name="T5" fmla="*/ 123825 h 2192"/>
              <a:gd name="T6" fmla="*/ 276225 w 2244"/>
              <a:gd name="T7" fmla="*/ 161925 h 2192"/>
              <a:gd name="T8" fmla="*/ 323850 w 2244"/>
              <a:gd name="T9" fmla="*/ 200025 h 2192"/>
              <a:gd name="T10" fmla="*/ 342900 w 2244"/>
              <a:gd name="T11" fmla="*/ 228600 h 2192"/>
              <a:gd name="T12" fmla="*/ 371475 w 2244"/>
              <a:gd name="T13" fmla="*/ 238125 h 2192"/>
              <a:gd name="T14" fmla="*/ 485775 w 2244"/>
              <a:gd name="T15" fmla="*/ 314325 h 2192"/>
              <a:gd name="T16" fmla="*/ 647700 w 2244"/>
              <a:gd name="T17" fmla="*/ 428625 h 2192"/>
              <a:gd name="T18" fmla="*/ 704850 w 2244"/>
              <a:gd name="T19" fmla="*/ 466725 h 2192"/>
              <a:gd name="T20" fmla="*/ 733425 w 2244"/>
              <a:gd name="T21" fmla="*/ 485775 h 2192"/>
              <a:gd name="T22" fmla="*/ 781050 w 2244"/>
              <a:gd name="T23" fmla="*/ 523875 h 2192"/>
              <a:gd name="T24" fmla="*/ 838200 w 2244"/>
              <a:gd name="T25" fmla="*/ 581025 h 2192"/>
              <a:gd name="T26" fmla="*/ 981075 w 2244"/>
              <a:gd name="T27" fmla="*/ 685800 h 2192"/>
              <a:gd name="T28" fmla="*/ 1038225 w 2244"/>
              <a:gd name="T29" fmla="*/ 733425 h 2192"/>
              <a:gd name="T30" fmla="*/ 1095375 w 2244"/>
              <a:gd name="T31" fmla="*/ 771525 h 2192"/>
              <a:gd name="T32" fmla="*/ 1200150 w 2244"/>
              <a:gd name="T33" fmla="*/ 847725 h 2192"/>
              <a:gd name="T34" fmla="*/ 1247775 w 2244"/>
              <a:gd name="T35" fmla="*/ 885825 h 2192"/>
              <a:gd name="T36" fmla="*/ 1419225 w 2244"/>
              <a:gd name="T37" fmla="*/ 1019175 h 2192"/>
              <a:gd name="T38" fmla="*/ 1504950 w 2244"/>
              <a:gd name="T39" fmla="*/ 1076325 h 2192"/>
              <a:gd name="T40" fmla="*/ 1533525 w 2244"/>
              <a:gd name="T41" fmla="*/ 1095375 h 2192"/>
              <a:gd name="T42" fmla="*/ 1609725 w 2244"/>
              <a:gd name="T43" fmla="*/ 1162050 h 2192"/>
              <a:gd name="T44" fmla="*/ 1638300 w 2244"/>
              <a:gd name="T45" fmla="*/ 1181100 h 2192"/>
              <a:gd name="T46" fmla="*/ 1828800 w 2244"/>
              <a:gd name="T47" fmla="*/ 1352550 h 2192"/>
              <a:gd name="T48" fmla="*/ 1885950 w 2244"/>
              <a:gd name="T49" fmla="*/ 1390650 h 2192"/>
              <a:gd name="T50" fmla="*/ 1971675 w 2244"/>
              <a:gd name="T51" fmla="*/ 1457325 h 2192"/>
              <a:gd name="T52" fmla="*/ 2000250 w 2244"/>
              <a:gd name="T53" fmla="*/ 1476375 h 2192"/>
              <a:gd name="T54" fmla="*/ 2143125 w 2244"/>
              <a:gd name="T55" fmla="*/ 1600200 h 2192"/>
              <a:gd name="T56" fmla="*/ 2219325 w 2244"/>
              <a:gd name="T57" fmla="*/ 1666875 h 2192"/>
              <a:gd name="T58" fmla="*/ 2247900 w 2244"/>
              <a:gd name="T59" fmla="*/ 1685925 h 2192"/>
              <a:gd name="T60" fmla="*/ 2295525 w 2244"/>
              <a:gd name="T61" fmla="*/ 1724025 h 2192"/>
              <a:gd name="T62" fmla="*/ 2314575 w 2244"/>
              <a:gd name="T63" fmla="*/ 1752600 h 2192"/>
              <a:gd name="T64" fmla="*/ 2371725 w 2244"/>
              <a:gd name="T65" fmla="*/ 1800225 h 2192"/>
              <a:gd name="T66" fmla="*/ 2524125 w 2244"/>
              <a:gd name="T67" fmla="*/ 1962150 h 2192"/>
              <a:gd name="T68" fmla="*/ 2609850 w 2244"/>
              <a:gd name="T69" fmla="*/ 2057400 h 2192"/>
              <a:gd name="T70" fmla="*/ 2705100 w 2244"/>
              <a:gd name="T71" fmla="*/ 2152650 h 2192"/>
              <a:gd name="T72" fmla="*/ 2800350 w 2244"/>
              <a:gd name="T73" fmla="*/ 2247900 h 2192"/>
              <a:gd name="T74" fmla="*/ 2886075 w 2244"/>
              <a:gd name="T75" fmla="*/ 2352675 h 2192"/>
              <a:gd name="T76" fmla="*/ 2924175 w 2244"/>
              <a:gd name="T77" fmla="*/ 2438400 h 2192"/>
              <a:gd name="T78" fmla="*/ 3028950 w 2244"/>
              <a:gd name="T79" fmla="*/ 2581275 h 2192"/>
              <a:gd name="T80" fmla="*/ 3067050 w 2244"/>
              <a:gd name="T81" fmla="*/ 2638425 h 2192"/>
              <a:gd name="T82" fmla="*/ 3076575 w 2244"/>
              <a:gd name="T83" fmla="*/ 2667000 h 2192"/>
              <a:gd name="T84" fmla="*/ 3305175 w 2244"/>
              <a:gd name="T85" fmla="*/ 2990850 h 2192"/>
              <a:gd name="T86" fmla="*/ 3381375 w 2244"/>
              <a:gd name="T87" fmla="*/ 3105150 h 2192"/>
              <a:gd name="T88" fmla="*/ 3400425 w 2244"/>
              <a:gd name="T89" fmla="*/ 3162300 h 2192"/>
              <a:gd name="T90" fmla="*/ 3476625 w 2244"/>
              <a:gd name="T91" fmla="*/ 3295650 h 2192"/>
              <a:gd name="T92" fmla="*/ 3533775 w 2244"/>
              <a:gd name="T93" fmla="*/ 3419475 h 2192"/>
              <a:gd name="T94" fmla="*/ 3562350 w 2244"/>
              <a:gd name="T95" fmla="*/ 3476625 h 21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44" h="2192">
                <a:moveTo>
                  <a:pt x="0" y="0"/>
                </a:moveTo>
                <a:cubicBezTo>
                  <a:pt x="40" y="13"/>
                  <a:pt x="72" y="30"/>
                  <a:pt x="108" y="54"/>
                </a:cubicBezTo>
                <a:cubicBezTo>
                  <a:pt x="120" y="62"/>
                  <a:pt x="144" y="78"/>
                  <a:pt x="144" y="78"/>
                </a:cubicBezTo>
                <a:cubicBezTo>
                  <a:pt x="178" y="130"/>
                  <a:pt x="133" y="69"/>
                  <a:pt x="174" y="102"/>
                </a:cubicBezTo>
                <a:cubicBezTo>
                  <a:pt x="213" y="133"/>
                  <a:pt x="159" y="111"/>
                  <a:pt x="204" y="126"/>
                </a:cubicBezTo>
                <a:cubicBezTo>
                  <a:pt x="208" y="132"/>
                  <a:pt x="210" y="139"/>
                  <a:pt x="216" y="144"/>
                </a:cubicBezTo>
                <a:cubicBezTo>
                  <a:pt x="221" y="148"/>
                  <a:pt x="228" y="147"/>
                  <a:pt x="234" y="150"/>
                </a:cubicBezTo>
                <a:cubicBezTo>
                  <a:pt x="260" y="164"/>
                  <a:pt x="279" y="189"/>
                  <a:pt x="306" y="198"/>
                </a:cubicBezTo>
                <a:cubicBezTo>
                  <a:pt x="327" y="230"/>
                  <a:pt x="375" y="248"/>
                  <a:pt x="408" y="270"/>
                </a:cubicBezTo>
                <a:cubicBezTo>
                  <a:pt x="420" y="278"/>
                  <a:pt x="432" y="286"/>
                  <a:pt x="444" y="294"/>
                </a:cubicBezTo>
                <a:cubicBezTo>
                  <a:pt x="450" y="298"/>
                  <a:pt x="462" y="306"/>
                  <a:pt x="462" y="306"/>
                </a:cubicBezTo>
                <a:cubicBezTo>
                  <a:pt x="495" y="355"/>
                  <a:pt x="452" y="299"/>
                  <a:pt x="492" y="330"/>
                </a:cubicBezTo>
                <a:cubicBezTo>
                  <a:pt x="505" y="340"/>
                  <a:pt x="516" y="354"/>
                  <a:pt x="528" y="366"/>
                </a:cubicBezTo>
                <a:cubicBezTo>
                  <a:pt x="549" y="387"/>
                  <a:pt x="594" y="416"/>
                  <a:pt x="618" y="432"/>
                </a:cubicBezTo>
                <a:cubicBezTo>
                  <a:pt x="682" y="475"/>
                  <a:pt x="585" y="408"/>
                  <a:pt x="654" y="462"/>
                </a:cubicBezTo>
                <a:cubicBezTo>
                  <a:pt x="665" y="471"/>
                  <a:pt x="690" y="486"/>
                  <a:pt x="690" y="486"/>
                </a:cubicBezTo>
                <a:cubicBezTo>
                  <a:pt x="703" y="505"/>
                  <a:pt x="733" y="526"/>
                  <a:pt x="756" y="534"/>
                </a:cubicBezTo>
                <a:cubicBezTo>
                  <a:pt x="783" y="574"/>
                  <a:pt x="751" y="535"/>
                  <a:pt x="786" y="558"/>
                </a:cubicBezTo>
                <a:cubicBezTo>
                  <a:pt x="822" y="582"/>
                  <a:pt x="855" y="616"/>
                  <a:pt x="894" y="642"/>
                </a:cubicBezTo>
                <a:cubicBezTo>
                  <a:pt x="912" y="654"/>
                  <a:pt x="930" y="666"/>
                  <a:pt x="948" y="678"/>
                </a:cubicBezTo>
                <a:cubicBezTo>
                  <a:pt x="954" y="682"/>
                  <a:pt x="966" y="690"/>
                  <a:pt x="966" y="690"/>
                </a:cubicBezTo>
                <a:cubicBezTo>
                  <a:pt x="986" y="720"/>
                  <a:pt x="972" y="704"/>
                  <a:pt x="1014" y="732"/>
                </a:cubicBezTo>
                <a:cubicBezTo>
                  <a:pt x="1020" y="736"/>
                  <a:pt x="1032" y="744"/>
                  <a:pt x="1032" y="744"/>
                </a:cubicBezTo>
                <a:cubicBezTo>
                  <a:pt x="1057" y="781"/>
                  <a:pt x="1116" y="824"/>
                  <a:pt x="1152" y="852"/>
                </a:cubicBezTo>
                <a:cubicBezTo>
                  <a:pt x="1163" y="861"/>
                  <a:pt x="1178" y="866"/>
                  <a:pt x="1188" y="876"/>
                </a:cubicBezTo>
                <a:cubicBezTo>
                  <a:pt x="1216" y="904"/>
                  <a:pt x="1199" y="889"/>
                  <a:pt x="1242" y="918"/>
                </a:cubicBezTo>
                <a:cubicBezTo>
                  <a:pt x="1248" y="922"/>
                  <a:pt x="1260" y="930"/>
                  <a:pt x="1260" y="930"/>
                </a:cubicBezTo>
                <a:cubicBezTo>
                  <a:pt x="1281" y="962"/>
                  <a:pt x="1315" y="990"/>
                  <a:pt x="1350" y="1008"/>
                </a:cubicBezTo>
                <a:cubicBezTo>
                  <a:pt x="1370" y="1038"/>
                  <a:pt x="1356" y="1022"/>
                  <a:pt x="1398" y="1050"/>
                </a:cubicBezTo>
                <a:cubicBezTo>
                  <a:pt x="1404" y="1054"/>
                  <a:pt x="1416" y="1062"/>
                  <a:pt x="1416" y="1062"/>
                </a:cubicBezTo>
                <a:cubicBezTo>
                  <a:pt x="1450" y="1114"/>
                  <a:pt x="1405" y="1053"/>
                  <a:pt x="1446" y="1086"/>
                </a:cubicBezTo>
                <a:cubicBezTo>
                  <a:pt x="1452" y="1091"/>
                  <a:pt x="1453" y="1099"/>
                  <a:pt x="1458" y="1104"/>
                </a:cubicBezTo>
                <a:cubicBezTo>
                  <a:pt x="1505" y="1151"/>
                  <a:pt x="1445" y="1075"/>
                  <a:pt x="1494" y="1134"/>
                </a:cubicBezTo>
                <a:cubicBezTo>
                  <a:pt x="1522" y="1168"/>
                  <a:pt x="1553" y="1211"/>
                  <a:pt x="1590" y="1236"/>
                </a:cubicBezTo>
                <a:cubicBezTo>
                  <a:pt x="1598" y="1260"/>
                  <a:pt x="1623" y="1282"/>
                  <a:pt x="1644" y="1296"/>
                </a:cubicBezTo>
                <a:cubicBezTo>
                  <a:pt x="1659" y="1318"/>
                  <a:pt x="1682" y="1341"/>
                  <a:pt x="1704" y="1356"/>
                </a:cubicBezTo>
                <a:cubicBezTo>
                  <a:pt x="1719" y="1378"/>
                  <a:pt x="1742" y="1401"/>
                  <a:pt x="1764" y="1416"/>
                </a:cubicBezTo>
                <a:cubicBezTo>
                  <a:pt x="1781" y="1442"/>
                  <a:pt x="1800" y="1454"/>
                  <a:pt x="1818" y="1482"/>
                </a:cubicBezTo>
                <a:cubicBezTo>
                  <a:pt x="1828" y="1497"/>
                  <a:pt x="1833" y="1520"/>
                  <a:pt x="1842" y="1536"/>
                </a:cubicBezTo>
                <a:cubicBezTo>
                  <a:pt x="1860" y="1568"/>
                  <a:pt x="1882" y="1600"/>
                  <a:pt x="1908" y="1626"/>
                </a:cubicBezTo>
                <a:cubicBezTo>
                  <a:pt x="1922" y="1669"/>
                  <a:pt x="1902" y="1617"/>
                  <a:pt x="1932" y="1662"/>
                </a:cubicBezTo>
                <a:cubicBezTo>
                  <a:pt x="1936" y="1667"/>
                  <a:pt x="1935" y="1674"/>
                  <a:pt x="1938" y="1680"/>
                </a:cubicBezTo>
                <a:cubicBezTo>
                  <a:pt x="1978" y="1752"/>
                  <a:pt x="2033" y="1818"/>
                  <a:pt x="2082" y="1884"/>
                </a:cubicBezTo>
                <a:cubicBezTo>
                  <a:pt x="2091" y="1911"/>
                  <a:pt x="2114" y="1932"/>
                  <a:pt x="2130" y="1956"/>
                </a:cubicBezTo>
                <a:cubicBezTo>
                  <a:pt x="2137" y="1967"/>
                  <a:pt x="2138" y="1980"/>
                  <a:pt x="2142" y="1992"/>
                </a:cubicBezTo>
                <a:cubicBezTo>
                  <a:pt x="2151" y="2020"/>
                  <a:pt x="2174" y="2051"/>
                  <a:pt x="2190" y="2076"/>
                </a:cubicBezTo>
                <a:cubicBezTo>
                  <a:pt x="2197" y="2106"/>
                  <a:pt x="2214" y="2127"/>
                  <a:pt x="2226" y="2154"/>
                </a:cubicBezTo>
                <a:cubicBezTo>
                  <a:pt x="2243" y="2192"/>
                  <a:pt x="2225" y="2190"/>
                  <a:pt x="2244" y="2190"/>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41" name="Freeform 3"/>
          <p:cNvSpPr>
            <a:spLocks/>
          </p:cNvSpPr>
          <p:nvPr/>
        </p:nvSpPr>
        <p:spPr bwMode="auto">
          <a:xfrm>
            <a:off x="4067175" y="1524001"/>
            <a:ext cx="3505200" cy="3381375"/>
          </a:xfrm>
          <a:custGeom>
            <a:avLst/>
            <a:gdLst>
              <a:gd name="T0" fmla="*/ 0 w 2208"/>
              <a:gd name="T1" fmla="*/ 3381375 h 2130"/>
              <a:gd name="T2" fmla="*/ 171450 w 2208"/>
              <a:gd name="T3" fmla="*/ 3295650 h 2130"/>
              <a:gd name="T4" fmla="*/ 228600 w 2208"/>
              <a:gd name="T5" fmla="*/ 3276600 h 2130"/>
              <a:gd name="T6" fmla="*/ 285750 w 2208"/>
              <a:gd name="T7" fmla="*/ 3238500 h 2130"/>
              <a:gd name="T8" fmla="*/ 514350 w 2208"/>
              <a:gd name="T9" fmla="*/ 3124200 h 2130"/>
              <a:gd name="T10" fmla="*/ 685800 w 2208"/>
              <a:gd name="T11" fmla="*/ 3048000 h 2130"/>
              <a:gd name="T12" fmla="*/ 781050 w 2208"/>
              <a:gd name="T13" fmla="*/ 2981325 h 2130"/>
              <a:gd name="T14" fmla="*/ 895350 w 2208"/>
              <a:gd name="T15" fmla="*/ 2924175 h 2130"/>
              <a:gd name="T16" fmla="*/ 1038225 w 2208"/>
              <a:gd name="T17" fmla="*/ 2819400 h 2130"/>
              <a:gd name="T18" fmla="*/ 1066800 w 2208"/>
              <a:gd name="T19" fmla="*/ 2809875 h 2130"/>
              <a:gd name="T20" fmla="*/ 1238250 w 2208"/>
              <a:gd name="T21" fmla="*/ 2705100 h 2130"/>
              <a:gd name="T22" fmla="*/ 1666875 w 2208"/>
              <a:gd name="T23" fmla="*/ 2438400 h 2130"/>
              <a:gd name="T24" fmla="*/ 1724025 w 2208"/>
              <a:gd name="T25" fmla="*/ 2390775 h 2130"/>
              <a:gd name="T26" fmla="*/ 1752600 w 2208"/>
              <a:gd name="T27" fmla="*/ 2381250 h 2130"/>
              <a:gd name="T28" fmla="*/ 1809750 w 2208"/>
              <a:gd name="T29" fmla="*/ 2343150 h 2130"/>
              <a:gd name="T30" fmla="*/ 1838325 w 2208"/>
              <a:gd name="T31" fmla="*/ 2314575 h 2130"/>
              <a:gd name="T32" fmla="*/ 1895475 w 2208"/>
              <a:gd name="T33" fmla="*/ 2295525 h 2130"/>
              <a:gd name="T34" fmla="*/ 2000250 w 2208"/>
              <a:gd name="T35" fmla="*/ 2219325 h 2130"/>
              <a:gd name="T36" fmla="*/ 2114550 w 2208"/>
              <a:gd name="T37" fmla="*/ 2143125 h 2130"/>
              <a:gd name="T38" fmla="*/ 2219325 w 2208"/>
              <a:gd name="T39" fmla="*/ 2057400 h 2130"/>
              <a:gd name="T40" fmla="*/ 2257425 w 2208"/>
              <a:gd name="T41" fmla="*/ 2019300 h 2130"/>
              <a:gd name="T42" fmla="*/ 2295525 w 2208"/>
              <a:gd name="T43" fmla="*/ 1981200 h 2130"/>
              <a:gd name="T44" fmla="*/ 2314575 w 2208"/>
              <a:gd name="T45" fmla="*/ 1952625 h 2130"/>
              <a:gd name="T46" fmla="*/ 2371725 w 2208"/>
              <a:gd name="T47" fmla="*/ 1914525 h 2130"/>
              <a:gd name="T48" fmla="*/ 2419350 w 2208"/>
              <a:gd name="T49" fmla="*/ 1876425 h 2130"/>
              <a:gd name="T50" fmla="*/ 2505075 w 2208"/>
              <a:gd name="T51" fmla="*/ 1790700 h 2130"/>
              <a:gd name="T52" fmla="*/ 2562225 w 2208"/>
              <a:gd name="T53" fmla="*/ 1752600 h 2130"/>
              <a:gd name="T54" fmla="*/ 2600325 w 2208"/>
              <a:gd name="T55" fmla="*/ 1714500 h 2130"/>
              <a:gd name="T56" fmla="*/ 2609850 w 2208"/>
              <a:gd name="T57" fmla="*/ 1685925 h 2130"/>
              <a:gd name="T58" fmla="*/ 2638425 w 2208"/>
              <a:gd name="T59" fmla="*/ 1666875 h 2130"/>
              <a:gd name="T60" fmla="*/ 2724150 w 2208"/>
              <a:gd name="T61" fmla="*/ 1552575 h 2130"/>
              <a:gd name="T62" fmla="*/ 2781300 w 2208"/>
              <a:gd name="T63" fmla="*/ 1438275 h 2130"/>
              <a:gd name="T64" fmla="*/ 2809875 w 2208"/>
              <a:gd name="T65" fmla="*/ 1409700 h 2130"/>
              <a:gd name="T66" fmla="*/ 2914650 w 2208"/>
              <a:gd name="T67" fmla="*/ 1266825 h 2130"/>
              <a:gd name="T68" fmla="*/ 3076575 w 2208"/>
              <a:gd name="T69" fmla="*/ 981075 h 2130"/>
              <a:gd name="T70" fmla="*/ 3143250 w 2208"/>
              <a:gd name="T71" fmla="*/ 809625 h 2130"/>
              <a:gd name="T72" fmla="*/ 3171825 w 2208"/>
              <a:gd name="T73" fmla="*/ 723900 h 2130"/>
              <a:gd name="T74" fmla="*/ 3248025 w 2208"/>
              <a:gd name="T75" fmla="*/ 609600 h 2130"/>
              <a:gd name="T76" fmla="*/ 3343275 w 2208"/>
              <a:gd name="T77" fmla="*/ 381000 h 2130"/>
              <a:gd name="T78" fmla="*/ 3438525 w 2208"/>
              <a:gd name="T79" fmla="*/ 152400 h 2130"/>
              <a:gd name="T80" fmla="*/ 3505200 w 2208"/>
              <a:gd name="T81" fmla="*/ 0 h 21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208" h="2130">
                <a:moveTo>
                  <a:pt x="0" y="2130"/>
                </a:moveTo>
                <a:cubicBezTo>
                  <a:pt x="38" y="2117"/>
                  <a:pt x="71" y="2092"/>
                  <a:pt x="108" y="2076"/>
                </a:cubicBezTo>
                <a:cubicBezTo>
                  <a:pt x="120" y="2071"/>
                  <a:pt x="133" y="2071"/>
                  <a:pt x="144" y="2064"/>
                </a:cubicBezTo>
                <a:cubicBezTo>
                  <a:pt x="156" y="2056"/>
                  <a:pt x="166" y="2045"/>
                  <a:pt x="180" y="2040"/>
                </a:cubicBezTo>
                <a:cubicBezTo>
                  <a:pt x="232" y="2023"/>
                  <a:pt x="276" y="1992"/>
                  <a:pt x="324" y="1968"/>
                </a:cubicBezTo>
                <a:cubicBezTo>
                  <a:pt x="359" y="1950"/>
                  <a:pt x="397" y="1938"/>
                  <a:pt x="432" y="1920"/>
                </a:cubicBezTo>
                <a:cubicBezTo>
                  <a:pt x="455" y="1909"/>
                  <a:pt x="472" y="1892"/>
                  <a:pt x="492" y="1878"/>
                </a:cubicBezTo>
                <a:cubicBezTo>
                  <a:pt x="514" y="1864"/>
                  <a:pt x="541" y="1855"/>
                  <a:pt x="564" y="1842"/>
                </a:cubicBezTo>
                <a:cubicBezTo>
                  <a:pt x="598" y="1823"/>
                  <a:pt x="623" y="1797"/>
                  <a:pt x="654" y="1776"/>
                </a:cubicBezTo>
                <a:cubicBezTo>
                  <a:pt x="659" y="1772"/>
                  <a:pt x="666" y="1773"/>
                  <a:pt x="672" y="1770"/>
                </a:cubicBezTo>
                <a:cubicBezTo>
                  <a:pt x="709" y="1749"/>
                  <a:pt x="743" y="1724"/>
                  <a:pt x="780" y="1704"/>
                </a:cubicBezTo>
                <a:cubicBezTo>
                  <a:pt x="873" y="1653"/>
                  <a:pt x="961" y="1595"/>
                  <a:pt x="1050" y="1536"/>
                </a:cubicBezTo>
                <a:cubicBezTo>
                  <a:pt x="1063" y="1527"/>
                  <a:pt x="1073" y="1515"/>
                  <a:pt x="1086" y="1506"/>
                </a:cubicBezTo>
                <a:cubicBezTo>
                  <a:pt x="1091" y="1502"/>
                  <a:pt x="1098" y="1503"/>
                  <a:pt x="1104" y="1500"/>
                </a:cubicBezTo>
                <a:cubicBezTo>
                  <a:pt x="1117" y="1493"/>
                  <a:pt x="1130" y="1486"/>
                  <a:pt x="1140" y="1476"/>
                </a:cubicBezTo>
                <a:cubicBezTo>
                  <a:pt x="1146" y="1470"/>
                  <a:pt x="1151" y="1462"/>
                  <a:pt x="1158" y="1458"/>
                </a:cubicBezTo>
                <a:cubicBezTo>
                  <a:pt x="1169" y="1452"/>
                  <a:pt x="1194" y="1446"/>
                  <a:pt x="1194" y="1446"/>
                </a:cubicBezTo>
                <a:cubicBezTo>
                  <a:pt x="1210" y="1422"/>
                  <a:pt x="1234" y="1415"/>
                  <a:pt x="1260" y="1398"/>
                </a:cubicBezTo>
                <a:cubicBezTo>
                  <a:pt x="1283" y="1383"/>
                  <a:pt x="1307" y="1358"/>
                  <a:pt x="1332" y="1350"/>
                </a:cubicBezTo>
                <a:cubicBezTo>
                  <a:pt x="1350" y="1332"/>
                  <a:pt x="1376" y="1303"/>
                  <a:pt x="1398" y="1296"/>
                </a:cubicBezTo>
                <a:cubicBezTo>
                  <a:pt x="1414" y="1248"/>
                  <a:pt x="1390" y="1304"/>
                  <a:pt x="1422" y="1272"/>
                </a:cubicBezTo>
                <a:cubicBezTo>
                  <a:pt x="1454" y="1240"/>
                  <a:pt x="1398" y="1264"/>
                  <a:pt x="1446" y="1248"/>
                </a:cubicBezTo>
                <a:cubicBezTo>
                  <a:pt x="1450" y="1242"/>
                  <a:pt x="1453" y="1235"/>
                  <a:pt x="1458" y="1230"/>
                </a:cubicBezTo>
                <a:cubicBezTo>
                  <a:pt x="1469" y="1221"/>
                  <a:pt x="1494" y="1206"/>
                  <a:pt x="1494" y="1206"/>
                </a:cubicBezTo>
                <a:cubicBezTo>
                  <a:pt x="1527" y="1157"/>
                  <a:pt x="1484" y="1213"/>
                  <a:pt x="1524" y="1182"/>
                </a:cubicBezTo>
                <a:cubicBezTo>
                  <a:pt x="1524" y="1182"/>
                  <a:pt x="1569" y="1137"/>
                  <a:pt x="1578" y="1128"/>
                </a:cubicBezTo>
                <a:cubicBezTo>
                  <a:pt x="1588" y="1118"/>
                  <a:pt x="1614" y="1104"/>
                  <a:pt x="1614" y="1104"/>
                </a:cubicBezTo>
                <a:cubicBezTo>
                  <a:pt x="1630" y="1056"/>
                  <a:pt x="1606" y="1112"/>
                  <a:pt x="1638" y="1080"/>
                </a:cubicBezTo>
                <a:cubicBezTo>
                  <a:pt x="1642" y="1076"/>
                  <a:pt x="1640" y="1067"/>
                  <a:pt x="1644" y="1062"/>
                </a:cubicBezTo>
                <a:cubicBezTo>
                  <a:pt x="1649" y="1056"/>
                  <a:pt x="1656" y="1054"/>
                  <a:pt x="1662" y="1050"/>
                </a:cubicBezTo>
                <a:cubicBezTo>
                  <a:pt x="1679" y="1025"/>
                  <a:pt x="1699" y="1004"/>
                  <a:pt x="1716" y="978"/>
                </a:cubicBezTo>
                <a:cubicBezTo>
                  <a:pt x="1730" y="957"/>
                  <a:pt x="1738" y="927"/>
                  <a:pt x="1752" y="906"/>
                </a:cubicBezTo>
                <a:cubicBezTo>
                  <a:pt x="1757" y="899"/>
                  <a:pt x="1765" y="895"/>
                  <a:pt x="1770" y="888"/>
                </a:cubicBezTo>
                <a:cubicBezTo>
                  <a:pt x="1794" y="858"/>
                  <a:pt x="1809" y="825"/>
                  <a:pt x="1836" y="798"/>
                </a:cubicBezTo>
                <a:cubicBezTo>
                  <a:pt x="1858" y="733"/>
                  <a:pt x="1910" y="680"/>
                  <a:pt x="1938" y="618"/>
                </a:cubicBezTo>
                <a:cubicBezTo>
                  <a:pt x="1954" y="583"/>
                  <a:pt x="1968" y="547"/>
                  <a:pt x="1980" y="510"/>
                </a:cubicBezTo>
                <a:cubicBezTo>
                  <a:pt x="1985" y="494"/>
                  <a:pt x="1989" y="470"/>
                  <a:pt x="1998" y="456"/>
                </a:cubicBezTo>
                <a:cubicBezTo>
                  <a:pt x="2009" y="440"/>
                  <a:pt x="2039" y="405"/>
                  <a:pt x="2046" y="384"/>
                </a:cubicBezTo>
                <a:cubicBezTo>
                  <a:pt x="2063" y="333"/>
                  <a:pt x="2084" y="288"/>
                  <a:pt x="2106" y="240"/>
                </a:cubicBezTo>
                <a:cubicBezTo>
                  <a:pt x="2127" y="192"/>
                  <a:pt x="2145" y="143"/>
                  <a:pt x="2166" y="96"/>
                </a:cubicBezTo>
                <a:cubicBezTo>
                  <a:pt x="2181" y="63"/>
                  <a:pt x="2181" y="27"/>
                  <a:pt x="2208" y="0"/>
                </a:cubicBezTo>
              </a:path>
            </a:pathLst>
          </a:cu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42" name="Rectangle 4"/>
          <p:cNvSpPr>
            <a:spLocks noChangeArrowheads="1"/>
          </p:cNvSpPr>
          <p:nvPr/>
        </p:nvSpPr>
        <p:spPr bwMode="auto">
          <a:xfrm>
            <a:off x="7751764" y="765175"/>
            <a:ext cx="1296987" cy="4318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4343" name="Rectangle 5"/>
          <p:cNvSpPr>
            <a:spLocks noChangeArrowheads="1"/>
          </p:cNvSpPr>
          <p:nvPr/>
        </p:nvSpPr>
        <p:spPr bwMode="auto">
          <a:xfrm>
            <a:off x="2640013" y="765176"/>
            <a:ext cx="1295400" cy="360363"/>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4442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emme et lipides"/>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7700"/>
          <a:stretch>
            <a:fillRect/>
          </a:stretch>
        </p:blipFill>
        <p:spPr bwMode="auto">
          <a:xfrm>
            <a:off x="1992313" y="960439"/>
            <a:ext cx="80645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5880100" y="6491288"/>
            <a:ext cx="469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Venables </a:t>
            </a:r>
            <a:r>
              <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et al.</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J Appl Physiol 98: 160-167, 2005</a:t>
            </a:r>
          </a:p>
        </p:txBody>
      </p:sp>
      <p:sp>
        <p:nvSpPr>
          <p:cNvPr id="18436" name="Text Box 4"/>
          <p:cNvSpPr txBox="1">
            <a:spLocks noChangeArrowheads="1"/>
          </p:cNvSpPr>
          <p:nvPr/>
        </p:nvSpPr>
        <p:spPr bwMode="auto">
          <a:xfrm>
            <a:off x="2690813" y="260350"/>
            <a:ext cx="2584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HOMMES (n=157)</a:t>
            </a:r>
          </a:p>
        </p:txBody>
      </p:sp>
      <p:sp>
        <p:nvSpPr>
          <p:cNvPr id="18437" name="Text Box 5"/>
          <p:cNvSpPr txBox="1">
            <a:spLocks noChangeArrowheads="1"/>
          </p:cNvSpPr>
          <p:nvPr/>
        </p:nvSpPr>
        <p:spPr bwMode="auto">
          <a:xfrm>
            <a:off x="6724651" y="260350"/>
            <a:ext cx="2498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FEMMES (n=143)</a:t>
            </a:r>
          </a:p>
        </p:txBody>
      </p:sp>
      <p:sp>
        <p:nvSpPr>
          <p:cNvPr id="18438" name="Freeform 7"/>
          <p:cNvSpPr>
            <a:spLocks/>
          </p:cNvSpPr>
          <p:nvPr/>
        </p:nvSpPr>
        <p:spPr bwMode="auto">
          <a:xfrm>
            <a:off x="3333750" y="2778125"/>
            <a:ext cx="2857500" cy="647700"/>
          </a:xfrm>
          <a:custGeom>
            <a:avLst/>
            <a:gdLst>
              <a:gd name="T0" fmla="*/ 0 w 1800"/>
              <a:gd name="T1" fmla="*/ 0 h 408"/>
              <a:gd name="T2" fmla="*/ 371475 w 1800"/>
              <a:gd name="T3" fmla="*/ 57150 h 408"/>
              <a:gd name="T4" fmla="*/ 981075 w 1800"/>
              <a:gd name="T5" fmla="*/ 133350 h 408"/>
              <a:gd name="T6" fmla="*/ 1200150 w 1800"/>
              <a:gd name="T7" fmla="*/ 171450 h 408"/>
              <a:gd name="T8" fmla="*/ 2276475 w 1800"/>
              <a:gd name="T9" fmla="*/ 457200 h 408"/>
              <a:gd name="T10" fmla="*/ 2695575 w 1800"/>
              <a:gd name="T11" fmla="*/ 571500 h 408"/>
              <a:gd name="T12" fmla="*/ 2857500 w 1800"/>
              <a:gd name="T13" fmla="*/ 647700 h 4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0" h="408">
                <a:moveTo>
                  <a:pt x="0" y="0"/>
                </a:moveTo>
                <a:cubicBezTo>
                  <a:pt x="79" y="8"/>
                  <a:pt x="156" y="25"/>
                  <a:pt x="234" y="36"/>
                </a:cubicBezTo>
                <a:cubicBezTo>
                  <a:pt x="356" y="77"/>
                  <a:pt x="492" y="68"/>
                  <a:pt x="618" y="84"/>
                </a:cubicBezTo>
                <a:cubicBezTo>
                  <a:pt x="662" y="99"/>
                  <a:pt x="711" y="96"/>
                  <a:pt x="756" y="108"/>
                </a:cubicBezTo>
                <a:cubicBezTo>
                  <a:pt x="981" y="169"/>
                  <a:pt x="1206" y="237"/>
                  <a:pt x="1434" y="288"/>
                </a:cubicBezTo>
                <a:cubicBezTo>
                  <a:pt x="1523" y="308"/>
                  <a:pt x="1611" y="331"/>
                  <a:pt x="1698" y="360"/>
                </a:cubicBezTo>
                <a:cubicBezTo>
                  <a:pt x="1733" y="372"/>
                  <a:pt x="1774" y="382"/>
                  <a:pt x="1800" y="408"/>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39" name="Freeform 8"/>
          <p:cNvSpPr>
            <a:spLocks/>
          </p:cNvSpPr>
          <p:nvPr/>
        </p:nvSpPr>
        <p:spPr bwMode="auto">
          <a:xfrm>
            <a:off x="6953251" y="2530475"/>
            <a:ext cx="2790825" cy="666750"/>
          </a:xfrm>
          <a:custGeom>
            <a:avLst/>
            <a:gdLst>
              <a:gd name="T0" fmla="*/ 0 w 1758"/>
              <a:gd name="T1" fmla="*/ 0 h 420"/>
              <a:gd name="T2" fmla="*/ 142875 w 1758"/>
              <a:gd name="T3" fmla="*/ 19050 h 420"/>
              <a:gd name="T4" fmla="*/ 514350 w 1758"/>
              <a:gd name="T5" fmla="*/ 38100 h 420"/>
              <a:gd name="T6" fmla="*/ 828675 w 1758"/>
              <a:gd name="T7" fmla="*/ 85725 h 420"/>
              <a:gd name="T8" fmla="*/ 1314450 w 1758"/>
              <a:gd name="T9" fmla="*/ 209550 h 420"/>
              <a:gd name="T10" fmla="*/ 1552575 w 1758"/>
              <a:gd name="T11" fmla="*/ 266700 h 420"/>
              <a:gd name="T12" fmla="*/ 1752600 w 1758"/>
              <a:gd name="T13" fmla="*/ 285750 h 420"/>
              <a:gd name="T14" fmla="*/ 2133600 w 1758"/>
              <a:gd name="T15" fmla="*/ 390525 h 420"/>
              <a:gd name="T16" fmla="*/ 2247900 w 1758"/>
              <a:gd name="T17" fmla="*/ 447675 h 420"/>
              <a:gd name="T18" fmla="*/ 2457450 w 1758"/>
              <a:gd name="T19" fmla="*/ 542925 h 420"/>
              <a:gd name="T20" fmla="*/ 2543175 w 1758"/>
              <a:gd name="T21" fmla="*/ 581025 h 420"/>
              <a:gd name="T22" fmla="*/ 2609850 w 1758"/>
              <a:gd name="T23" fmla="*/ 600075 h 420"/>
              <a:gd name="T24" fmla="*/ 2790825 w 1758"/>
              <a:gd name="T25" fmla="*/ 666750 h 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58" h="420">
                <a:moveTo>
                  <a:pt x="0" y="0"/>
                </a:moveTo>
                <a:cubicBezTo>
                  <a:pt x="16" y="2"/>
                  <a:pt x="76" y="11"/>
                  <a:pt x="90" y="12"/>
                </a:cubicBezTo>
                <a:cubicBezTo>
                  <a:pt x="168" y="17"/>
                  <a:pt x="324" y="24"/>
                  <a:pt x="324" y="24"/>
                </a:cubicBezTo>
                <a:cubicBezTo>
                  <a:pt x="389" y="32"/>
                  <a:pt x="458" y="40"/>
                  <a:pt x="522" y="54"/>
                </a:cubicBezTo>
                <a:cubicBezTo>
                  <a:pt x="624" y="77"/>
                  <a:pt x="725" y="111"/>
                  <a:pt x="828" y="132"/>
                </a:cubicBezTo>
                <a:cubicBezTo>
                  <a:pt x="878" y="142"/>
                  <a:pt x="928" y="162"/>
                  <a:pt x="978" y="168"/>
                </a:cubicBezTo>
                <a:cubicBezTo>
                  <a:pt x="1020" y="173"/>
                  <a:pt x="1104" y="180"/>
                  <a:pt x="1104" y="180"/>
                </a:cubicBezTo>
                <a:cubicBezTo>
                  <a:pt x="1183" y="206"/>
                  <a:pt x="1265" y="220"/>
                  <a:pt x="1344" y="246"/>
                </a:cubicBezTo>
                <a:cubicBezTo>
                  <a:pt x="1370" y="255"/>
                  <a:pt x="1390" y="273"/>
                  <a:pt x="1416" y="282"/>
                </a:cubicBezTo>
                <a:cubicBezTo>
                  <a:pt x="1451" y="317"/>
                  <a:pt x="1501" y="326"/>
                  <a:pt x="1548" y="342"/>
                </a:cubicBezTo>
                <a:cubicBezTo>
                  <a:pt x="1568" y="349"/>
                  <a:pt x="1582" y="360"/>
                  <a:pt x="1602" y="366"/>
                </a:cubicBezTo>
                <a:cubicBezTo>
                  <a:pt x="1611" y="369"/>
                  <a:pt x="1634" y="373"/>
                  <a:pt x="1644" y="378"/>
                </a:cubicBezTo>
                <a:cubicBezTo>
                  <a:pt x="1675" y="393"/>
                  <a:pt x="1721" y="420"/>
                  <a:pt x="1758" y="42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40" name="Line 9"/>
          <p:cNvSpPr>
            <a:spLocks noChangeShapeType="1"/>
          </p:cNvSpPr>
          <p:nvPr/>
        </p:nvSpPr>
        <p:spPr bwMode="auto">
          <a:xfrm>
            <a:off x="3648075" y="3048000"/>
            <a:ext cx="0" cy="863600"/>
          </a:xfrm>
          <a:prstGeom prst="line">
            <a:avLst/>
          </a:prstGeom>
          <a:noFill/>
          <a:ln w="38100">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554" name="Line 10"/>
          <p:cNvSpPr>
            <a:spLocks noChangeShapeType="1"/>
          </p:cNvSpPr>
          <p:nvPr/>
        </p:nvSpPr>
        <p:spPr bwMode="auto">
          <a:xfrm>
            <a:off x="8759825" y="3048000"/>
            <a:ext cx="0" cy="863600"/>
          </a:xfrm>
          <a:prstGeom prst="line">
            <a:avLst/>
          </a:prstGeom>
          <a:noFill/>
          <a:ln w="38100">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555" name="Text Box 11"/>
          <p:cNvSpPr txBox="1">
            <a:spLocks noChangeArrowheads="1"/>
          </p:cNvSpPr>
          <p:nvPr/>
        </p:nvSpPr>
        <p:spPr bwMode="auto">
          <a:xfrm>
            <a:off x="1421357" y="5445126"/>
            <a:ext cx="9454063" cy="830997"/>
          </a:xfrm>
          <a:prstGeom prst="rect">
            <a:avLst/>
          </a:prstGeom>
          <a:solidFill>
            <a:srgbClr val="FF0000"/>
          </a:solidFill>
          <a:ln>
            <a:noFill/>
          </a:ln>
          <a:effectLs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Les lipides restent le substrat énergétique prédominant à des intensités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d’exercice plus élevées chez la femme que chez l’homme.</a:t>
            </a:r>
          </a:p>
        </p:txBody>
      </p:sp>
    </p:spTree>
    <p:extLst>
      <p:ext uri="{BB962C8B-B14F-4D97-AF65-F5344CB8AC3E}">
        <p14:creationId xmlns:p14="http://schemas.microsoft.com/office/powerpoint/2010/main" val="1873371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4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4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54" grpId="0" animBg="1"/>
      <p:bldP spid="3645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670050" y="6262688"/>
            <a:ext cx="328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Carter </a:t>
            </a:r>
            <a:r>
              <a:rPr kumimoji="0" lang="en-GB"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et al.</a:t>
            </a: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AJP 280: E898, 2001</a:t>
            </a:r>
          </a:p>
        </p:txBody>
      </p:sp>
      <p:pic>
        <p:nvPicPr>
          <p:cNvPr id="20483" name="Picture 3" descr="auto0"/>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135" t="22205" r="8226" b="12000"/>
          <a:stretch>
            <a:fillRect/>
          </a:stretch>
        </p:blipFill>
        <p:spPr bwMode="auto">
          <a:xfrm>
            <a:off x="1447800" y="152400"/>
            <a:ext cx="5105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descr="auto0"/>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13461" r="18518" b="17799"/>
          <a:stretch>
            <a:fillRect/>
          </a:stretch>
        </p:blipFill>
        <p:spPr bwMode="auto">
          <a:xfrm>
            <a:off x="6096000" y="3276600"/>
            <a:ext cx="3352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Text Box 5"/>
          <p:cNvSpPr txBox="1">
            <a:spLocks noChangeArrowheads="1"/>
          </p:cNvSpPr>
          <p:nvPr/>
        </p:nvSpPr>
        <p:spPr bwMode="auto">
          <a:xfrm>
            <a:off x="7162801" y="1219200"/>
            <a:ext cx="2816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90 min 60%VO</a:t>
            </a:r>
            <a:r>
              <a:rPr kumimoji="0" lang="en-GB" sz="2400" b="0" i="0" u="none" strike="noStrike" kern="1200" cap="none" spc="0" normalizeH="0" baseline="-25000" noProof="0">
                <a:ln>
                  <a:noFill/>
                </a:ln>
                <a:solidFill>
                  <a:prstClr val="black"/>
                </a:solidFill>
                <a:effectLst/>
                <a:uLnTx/>
                <a:uFillTx/>
                <a:latin typeface="Times New Roman" panose="02020603050405020304" pitchFamily="18" charset="0"/>
                <a:ea typeface="+mn-ea"/>
                <a:cs typeface="+mn-cs"/>
              </a:rPr>
              <a:t>2</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max</a:t>
            </a:r>
          </a:p>
        </p:txBody>
      </p:sp>
      <p:sp>
        <p:nvSpPr>
          <p:cNvPr id="20486" name="Line 8"/>
          <p:cNvSpPr>
            <a:spLocks noChangeShapeType="1"/>
          </p:cNvSpPr>
          <p:nvPr/>
        </p:nvSpPr>
        <p:spPr bwMode="auto">
          <a:xfrm flipV="1">
            <a:off x="2667000" y="1524000"/>
            <a:ext cx="1066800" cy="914400"/>
          </a:xfrm>
          <a:prstGeom prst="line">
            <a:avLst/>
          </a:prstGeom>
          <a:noFill/>
          <a:ln w="317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87" name="Line 9"/>
          <p:cNvSpPr>
            <a:spLocks noChangeShapeType="1"/>
          </p:cNvSpPr>
          <p:nvPr/>
        </p:nvSpPr>
        <p:spPr bwMode="auto">
          <a:xfrm>
            <a:off x="3733800" y="1524000"/>
            <a:ext cx="1143000" cy="304800"/>
          </a:xfrm>
          <a:prstGeom prst="line">
            <a:avLst/>
          </a:prstGeom>
          <a:noFill/>
          <a:ln w="317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88" name="Line 11"/>
          <p:cNvSpPr>
            <a:spLocks noChangeShapeType="1"/>
          </p:cNvSpPr>
          <p:nvPr/>
        </p:nvSpPr>
        <p:spPr bwMode="auto">
          <a:xfrm>
            <a:off x="5410200" y="1676400"/>
            <a:ext cx="457200" cy="76200"/>
          </a:xfrm>
          <a:prstGeom prst="line">
            <a:avLst/>
          </a:prstGeom>
          <a:noFill/>
          <a:ln w="317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89" name="Line 13"/>
          <p:cNvSpPr>
            <a:spLocks noChangeShapeType="1"/>
          </p:cNvSpPr>
          <p:nvPr/>
        </p:nvSpPr>
        <p:spPr bwMode="auto">
          <a:xfrm>
            <a:off x="5029200" y="2514600"/>
            <a:ext cx="457200" cy="0"/>
          </a:xfrm>
          <a:prstGeom prst="line">
            <a:avLst/>
          </a:prstGeom>
          <a:noFill/>
          <a:ln w="317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0" name="Line 15"/>
          <p:cNvSpPr>
            <a:spLocks noChangeShapeType="1"/>
          </p:cNvSpPr>
          <p:nvPr/>
        </p:nvSpPr>
        <p:spPr bwMode="auto">
          <a:xfrm flipV="1">
            <a:off x="4876800" y="1676400"/>
            <a:ext cx="533400" cy="152400"/>
          </a:xfrm>
          <a:prstGeom prst="line">
            <a:avLst/>
          </a:prstGeom>
          <a:noFill/>
          <a:ln w="317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1" name="Text Box 16"/>
          <p:cNvSpPr txBox="1">
            <a:spLocks noChangeArrowheads="1"/>
          </p:cNvSpPr>
          <p:nvPr/>
        </p:nvSpPr>
        <p:spPr bwMode="auto">
          <a:xfrm>
            <a:off x="6096000" y="1127126"/>
            <a:ext cx="43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92" name="Rectangle 17"/>
          <p:cNvSpPr>
            <a:spLocks noChangeArrowheads="1"/>
          </p:cNvSpPr>
          <p:nvPr/>
        </p:nvSpPr>
        <p:spPr bwMode="auto">
          <a:xfrm>
            <a:off x="8763000" y="3657600"/>
            <a:ext cx="5334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93" name="Rectangle 19"/>
          <p:cNvSpPr>
            <a:spLocks noChangeArrowheads="1"/>
          </p:cNvSpPr>
          <p:nvPr/>
        </p:nvSpPr>
        <p:spPr bwMode="auto">
          <a:xfrm>
            <a:off x="7391400" y="3657600"/>
            <a:ext cx="5334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94" name="Rectangle 20"/>
          <p:cNvSpPr>
            <a:spLocks noChangeArrowheads="1"/>
          </p:cNvSpPr>
          <p:nvPr/>
        </p:nvSpPr>
        <p:spPr bwMode="auto">
          <a:xfrm>
            <a:off x="7391400" y="4343400"/>
            <a:ext cx="533400" cy="1828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95" name="Rectangle 21"/>
          <p:cNvSpPr>
            <a:spLocks noChangeArrowheads="1"/>
          </p:cNvSpPr>
          <p:nvPr/>
        </p:nvSpPr>
        <p:spPr bwMode="auto">
          <a:xfrm>
            <a:off x="8763000" y="4876800"/>
            <a:ext cx="533400" cy="1295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96" name="Text Box 22"/>
          <p:cNvSpPr txBox="1">
            <a:spLocks noChangeArrowheads="1"/>
          </p:cNvSpPr>
          <p:nvPr/>
        </p:nvSpPr>
        <p:spPr bwMode="auto">
          <a:xfrm>
            <a:off x="8077200" y="35814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sp>
        <p:nvSpPr>
          <p:cNvPr id="20497" name="Text Box 23"/>
          <p:cNvSpPr txBox="1">
            <a:spLocks noChangeArrowheads="1"/>
          </p:cNvSpPr>
          <p:nvPr/>
        </p:nvSpPr>
        <p:spPr bwMode="auto">
          <a:xfrm>
            <a:off x="8077200" y="507365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98" name="Line 25"/>
          <p:cNvSpPr>
            <a:spLocks noChangeShapeType="1"/>
          </p:cNvSpPr>
          <p:nvPr/>
        </p:nvSpPr>
        <p:spPr bwMode="auto">
          <a:xfrm>
            <a:off x="8077200" y="3657600"/>
            <a:ext cx="0" cy="609600"/>
          </a:xfrm>
          <a:prstGeom prst="line">
            <a:avLst/>
          </a:prstGeom>
          <a:noFill/>
          <a:ln w="317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9" name="Line 26"/>
          <p:cNvSpPr>
            <a:spLocks noChangeShapeType="1"/>
          </p:cNvSpPr>
          <p:nvPr/>
        </p:nvSpPr>
        <p:spPr bwMode="auto">
          <a:xfrm>
            <a:off x="8077200" y="4267200"/>
            <a:ext cx="0" cy="1905000"/>
          </a:xfrm>
          <a:prstGeom prst="line">
            <a:avLst/>
          </a:prstGeom>
          <a:noFill/>
          <a:ln w="31750">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0" name="Text Box 27"/>
          <p:cNvSpPr txBox="1">
            <a:spLocks noChangeArrowheads="1"/>
          </p:cNvSpPr>
          <p:nvPr/>
        </p:nvSpPr>
        <p:spPr bwMode="auto">
          <a:xfrm>
            <a:off x="9525001" y="3775075"/>
            <a:ext cx="1096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Lipides</a:t>
            </a:r>
          </a:p>
        </p:txBody>
      </p:sp>
      <p:sp>
        <p:nvSpPr>
          <p:cNvPr id="20501" name="Text Box 28"/>
          <p:cNvSpPr txBox="1">
            <a:spLocks noChangeArrowheads="1"/>
          </p:cNvSpPr>
          <p:nvPr/>
        </p:nvSpPr>
        <p:spPr bwMode="auto">
          <a:xfrm>
            <a:off x="9448801" y="5222875"/>
            <a:ext cx="1266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Glucides</a:t>
            </a:r>
          </a:p>
        </p:txBody>
      </p:sp>
      <p:sp>
        <p:nvSpPr>
          <p:cNvPr id="20502" name="Text Box 29"/>
          <p:cNvSpPr txBox="1">
            <a:spLocks noChangeArrowheads="1"/>
          </p:cNvSpPr>
          <p:nvPr/>
        </p:nvSpPr>
        <p:spPr bwMode="auto">
          <a:xfrm>
            <a:off x="8458201" y="6289675"/>
            <a:ext cx="1438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FEMMES</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503" name="Text Box 33"/>
          <p:cNvSpPr txBox="1">
            <a:spLocks noChangeArrowheads="1"/>
          </p:cNvSpPr>
          <p:nvPr/>
        </p:nvSpPr>
        <p:spPr bwMode="auto">
          <a:xfrm>
            <a:off x="6842125" y="6324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HOMMES</a:t>
            </a:r>
          </a:p>
        </p:txBody>
      </p:sp>
      <p:sp>
        <p:nvSpPr>
          <p:cNvPr id="20504" name="Text Box 34"/>
          <p:cNvSpPr txBox="1">
            <a:spLocks noChangeArrowheads="1"/>
          </p:cNvSpPr>
          <p:nvPr/>
        </p:nvSpPr>
        <p:spPr bwMode="auto">
          <a:xfrm>
            <a:off x="7223126" y="2022475"/>
            <a:ext cx="2462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Glycerol Ra : F&gt;H</a:t>
            </a:r>
          </a:p>
        </p:txBody>
      </p:sp>
    </p:spTree>
    <p:extLst>
      <p:ext uri="{BB962C8B-B14F-4D97-AF65-F5344CB8AC3E}">
        <p14:creationId xmlns:p14="http://schemas.microsoft.com/office/powerpoint/2010/main" val="3401981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276600" y="2590800"/>
            <a:ext cx="683418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EFFETS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DE L’ENTRAINEMENT</a:t>
            </a:r>
            <a:endParaRPr kumimoji="0" lang="en-GB"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06631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6448425" y="152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24579" name="Picture 3" descr="auto0"/>
          <p:cNvPicPr>
            <a:picLocks noChangeAspect="1" noChangeArrowheads="1"/>
          </p:cNvPicPr>
          <p:nvPr/>
        </p:nvPicPr>
        <p:blipFill>
          <a:blip r:embed="rId3">
            <a:extLst>
              <a:ext uri="{28A0092B-C50C-407E-A947-70E740481C1C}">
                <a14:useLocalDpi xmlns:a14="http://schemas.microsoft.com/office/drawing/2010/main" val="0"/>
              </a:ext>
            </a:extLst>
          </a:blip>
          <a:srcRect b="2917"/>
          <a:stretch>
            <a:fillRect/>
          </a:stretch>
        </p:blipFill>
        <p:spPr bwMode="auto">
          <a:xfrm>
            <a:off x="1981200" y="908051"/>
            <a:ext cx="8458200" cy="533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Text Box 4"/>
          <p:cNvSpPr txBox="1">
            <a:spLocks noChangeArrowheads="1"/>
          </p:cNvSpPr>
          <p:nvPr/>
        </p:nvSpPr>
        <p:spPr bwMode="auto">
          <a:xfrm>
            <a:off x="7334250" y="6477001"/>
            <a:ext cx="318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Withers </a:t>
            </a:r>
            <a:r>
              <a:rPr kumimoji="0" lang="en-GB"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et al</a:t>
            </a: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JAP 85: 238, 1998</a:t>
            </a:r>
          </a:p>
        </p:txBody>
      </p:sp>
      <p:sp>
        <p:nvSpPr>
          <p:cNvPr id="24581" name="Rectangle 5"/>
          <p:cNvSpPr>
            <a:spLocks noChangeArrowheads="1"/>
          </p:cNvSpPr>
          <p:nvPr/>
        </p:nvSpPr>
        <p:spPr bwMode="auto">
          <a:xfrm>
            <a:off x="6218238" y="228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415750" name="Oval 6"/>
          <p:cNvSpPr>
            <a:spLocks noChangeArrowheads="1"/>
          </p:cNvSpPr>
          <p:nvPr/>
        </p:nvSpPr>
        <p:spPr bwMode="auto">
          <a:xfrm>
            <a:off x="4953000" y="2895600"/>
            <a:ext cx="457200" cy="1066800"/>
          </a:xfrm>
          <a:prstGeom prst="ellipse">
            <a:avLst/>
          </a:prstGeom>
          <a:noFill/>
          <a:ln w="254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15751" name="Oval 7"/>
          <p:cNvSpPr>
            <a:spLocks noChangeArrowheads="1"/>
          </p:cNvSpPr>
          <p:nvPr/>
        </p:nvSpPr>
        <p:spPr bwMode="auto">
          <a:xfrm>
            <a:off x="2895600" y="3429000"/>
            <a:ext cx="457200" cy="1066800"/>
          </a:xfrm>
          <a:prstGeom prst="ellipse">
            <a:avLst/>
          </a:prstGeom>
          <a:noFill/>
          <a:ln w="254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584" name="Oval 8"/>
          <p:cNvSpPr>
            <a:spLocks noChangeArrowheads="1"/>
          </p:cNvSpPr>
          <p:nvPr/>
        </p:nvSpPr>
        <p:spPr bwMode="auto">
          <a:xfrm>
            <a:off x="9480550" y="1268413"/>
            <a:ext cx="457200" cy="1066800"/>
          </a:xfrm>
          <a:prstGeom prst="ellipse">
            <a:avLst/>
          </a:prstGeom>
          <a:noFill/>
          <a:ln w="254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585" name="Oval 9"/>
          <p:cNvSpPr>
            <a:spLocks noChangeArrowheads="1"/>
          </p:cNvSpPr>
          <p:nvPr/>
        </p:nvSpPr>
        <p:spPr bwMode="auto">
          <a:xfrm>
            <a:off x="7248525" y="2133600"/>
            <a:ext cx="457200" cy="1066800"/>
          </a:xfrm>
          <a:prstGeom prst="ellipse">
            <a:avLst/>
          </a:prstGeom>
          <a:noFill/>
          <a:ln w="254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586" name="Text Box 10"/>
          <p:cNvSpPr txBox="1">
            <a:spLocks noChangeArrowheads="1"/>
          </p:cNvSpPr>
          <p:nvPr/>
        </p:nvSpPr>
        <p:spPr bwMode="auto">
          <a:xfrm>
            <a:off x="4564064" y="4025900"/>
            <a:ext cx="1519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16.2</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±2.8%</a:t>
            </a:r>
            <a:endPar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4587" name="Text Box 11"/>
          <p:cNvSpPr txBox="1">
            <a:spLocks noChangeArrowheads="1"/>
          </p:cNvSpPr>
          <p:nvPr/>
        </p:nvSpPr>
        <p:spPr bwMode="auto">
          <a:xfrm>
            <a:off x="3124200" y="4384675"/>
            <a:ext cx="1519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11.5</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±3.0%</a:t>
            </a:r>
            <a:endPar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4588" name="AutoShape 12"/>
          <p:cNvSpPr>
            <a:spLocks noChangeArrowheads="1"/>
          </p:cNvSpPr>
          <p:nvPr/>
        </p:nvSpPr>
        <p:spPr bwMode="auto">
          <a:xfrm>
            <a:off x="6743701" y="3355975"/>
            <a:ext cx="1439863" cy="865188"/>
          </a:xfrm>
          <a:prstGeom prst="upArrowCallout">
            <a:avLst>
              <a:gd name="adj1" fmla="val 10571"/>
              <a:gd name="adj2" fmla="val 41605"/>
              <a:gd name="adj3" fmla="val 16699"/>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19.5±8.3%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589" name="AutoShape 13"/>
          <p:cNvSpPr>
            <a:spLocks noChangeArrowheads="1"/>
          </p:cNvSpPr>
          <p:nvPr/>
        </p:nvSpPr>
        <p:spPr bwMode="auto">
          <a:xfrm>
            <a:off x="8832851" y="2492376"/>
            <a:ext cx="1584325" cy="720725"/>
          </a:xfrm>
          <a:prstGeom prst="upArrowCallout">
            <a:avLst>
              <a:gd name="adj1" fmla="val 6473"/>
              <a:gd name="adj2" fmla="val 54956"/>
              <a:gd name="adj3" fmla="val 8810"/>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26.6±5.9%</a:t>
            </a:r>
            <a:endParaRPr kumimoji="0" lang="fr-FR"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90" name="Text Box 15"/>
          <p:cNvSpPr txBox="1">
            <a:spLocks noChangeArrowheads="1"/>
          </p:cNvSpPr>
          <p:nvPr/>
        </p:nvSpPr>
        <p:spPr bwMode="auto">
          <a:xfrm>
            <a:off x="5643564" y="4673600"/>
            <a:ext cx="1157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BMI: id</a:t>
            </a:r>
          </a:p>
        </p:txBody>
      </p:sp>
    </p:spTree>
    <p:extLst>
      <p:ext uri="{BB962C8B-B14F-4D97-AF65-F5344CB8AC3E}">
        <p14:creationId xmlns:p14="http://schemas.microsoft.com/office/powerpoint/2010/main" val="2748598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57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5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p:bldP spid="4157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905000" y="6415088"/>
            <a:ext cx="3556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Tarnopolsky</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GB"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et al</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JAP 68: 302, 1990</a:t>
            </a:r>
          </a:p>
        </p:txBody>
      </p:sp>
      <p:pic>
        <p:nvPicPr>
          <p:cNvPr id="26627" name="Picture 3" descr="auto0"/>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6906" r="4178"/>
          <a:stretch>
            <a:fillRect/>
          </a:stretch>
        </p:blipFill>
        <p:spPr bwMode="auto">
          <a:xfrm>
            <a:off x="599463" y="242889"/>
            <a:ext cx="4810737" cy="615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6"/>
          <p:cNvGraphicFramePr>
            <a:graphicFrameLocks noChangeAspect="1"/>
          </p:cNvGraphicFramePr>
          <p:nvPr/>
        </p:nvGraphicFramePr>
        <p:xfrm>
          <a:off x="6146800" y="-25400"/>
          <a:ext cx="4470400" cy="37941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Object 7"/>
          <p:cNvGraphicFramePr>
            <a:graphicFrameLocks noChangeAspect="1"/>
          </p:cNvGraphicFramePr>
          <p:nvPr>
            <p:extLst/>
          </p:nvPr>
        </p:nvGraphicFramePr>
        <p:xfrm>
          <a:off x="6312025" y="3364774"/>
          <a:ext cx="4305175" cy="3442427"/>
        </p:xfrm>
        <a:graphic>
          <a:graphicData uri="http://schemas.openxmlformats.org/drawingml/2006/chart">
            <c:chart xmlns:c="http://schemas.openxmlformats.org/drawingml/2006/chart" xmlns:r="http://schemas.openxmlformats.org/officeDocument/2006/relationships" r:id="rId6"/>
          </a:graphicData>
        </a:graphic>
      </p:graphicFrame>
      <p:sp>
        <p:nvSpPr>
          <p:cNvPr id="26630" name="Text Box 8"/>
          <p:cNvSpPr txBox="1">
            <a:spLocks noChangeArrowheads="1"/>
          </p:cNvSpPr>
          <p:nvPr/>
        </p:nvSpPr>
        <p:spPr bwMode="auto">
          <a:xfrm>
            <a:off x="3715512" y="15843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rPr>
              <a:t>*</a:t>
            </a:r>
          </a:p>
        </p:txBody>
      </p:sp>
      <p:sp>
        <p:nvSpPr>
          <p:cNvPr id="26631" name="Text Box 9"/>
          <p:cNvSpPr txBox="1">
            <a:spLocks noChangeArrowheads="1"/>
          </p:cNvSpPr>
          <p:nvPr/>
        </p:nvSpPr>
        <p:spPr bwMode="auto">
          <a:xfrm>
            <a:off x="9372600" y="3886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sp>
        <p:nvSpPr>
          <p:cNvPr id="26632" name="Text Box 10"/>
          <p:cNvSpPr txBox="1">
            <a:spLocks noChangeArrowheads="1"/>
          </p:cNvSpPr>
          <p:nvPr/>
        </p:nvSpPr>
        <p:spPr bwMode="auto">
          <a:xfrm>
            <a:off x="8077200" y="49530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33" name="Text Box 11"/>
          <p:cNvSpPr txBox="1">
            <a:spLocks noChangeArrowheads="1"/>
          </p:cNvSpPr>
          <p:nvPr/>
        </p:nvSpPr>
        <p:spPr bwMode="auto">
          <a:xfrm>
            <a:off x="9677400" y="15240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34" name="Text Box 12"/>
          <p:cNvSpPr txBox="1">
            <a:spLocks noChangeArrowheads="1"/>
          </p:cNvSpPr>
          <p:nvPr/>
        </p:nvSpPr>
        <p:spPr bwMode="auto">
          <a:xfrm>
            <a:off x="1524001" y="41276"/>
            <a:ext cx="47588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6H et 6F: VO</a:t>
            </a:r>
            <a:r>
              <a:rPr kumimoji="0" lang="en-GB" sz="24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mn-cs"/>
              </a:rPr>
              <a:t>2</a:t>
            </a:r>
            <a:r>
              <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max (ml/min/kg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15.5km à 65% VO</a:t>
            </a:r>
            <a:r>
              <a:rPr kumimoji="0" lang="en-GB" sz="24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mn-cs"/>
              </a:rPr>
              <a:t>2 </a:t>
            </a:r>
            <a:r>
              <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max</a:t>
            </a:r>
          </a:p>
        </p:txBody>
      </p:sp>
      <p:sp>
        <p:nvSpPr>
          <p:cNvPr id="26635" name="Text Box 13"/>
          <p:cNvSpPr txBox="1">
            <a:spLocks noChangeArrowheads="1"/>
          </p:cNvSpPr>
          <p:nvPr/>
        </p:nvSpPr>
        <p:spPr bwMode="auto">
          <a:xfrm rot="-5380222">
            <a:off x="4446589" y="1695451"/>
            <a:ext cx="3025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GLYCOGENE (mmol/kg)</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36" name="Text Box 15"/>
          <p:cNvSpPr txBox="1">
            <a:spLocks noChangeArrowheads="1"/>
          </p:cNvSpPr>
          <p:nvPr/>
        </p:nvSpPr>
        <p:spPr bwMode="auto">
          <a:xfrm>
            <a:off x="7070725" y="242889"/>
            <a:ext cx="1074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PRE-EX</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37" name="Text Box 16"/>
          <p:cNvSpPr txBox="1">
            <a:spLocks noChangeArrowheads="1"/>
          </p:cNvSpPr>
          <p:nvPr/>
        </p:nvSpPr>
        <p:spPr bwMode="auto">
          <a:xfrm>
            <a:off x="8975726" y="242889"/>
            <a:ext cx="1230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POST-EX</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38" name="Rectangle 17"/>
          <p:cNvSpPr>
            <a:spLocks noChangeArrowheads="1"/>
          </p:cNvSpPr>
          <p:nvPr/>
        </p:nvSpPr>
        <p:spPr bwMode="auto">
          <a:xfrm>
            <a:off x="6934200" y="3657600"/>
            <a:ext cx="304800" cy="304800"/>
          </a:xfrm>
          <a:prstGeom prst="rect">
            <a:avLst/>
          </a:prstGeom>
          <a:solidFill>
            <a:srgbClr val="0070C0"/>
          </a:solidFill>
          <a:ln w="9525">
            <a:solidFill>
              <a:schemeClr val="tx1"/>
            </a:solidFill>
            <a:miter lim="800000"/>
            <a:headEnd/>
            <a:tailEnd/>
          </a:ln>
          <a:effectLs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39" name="Rectangle 18"/>
          <p:cNvSpPr>
            <a:spLocks noChangeArrowheads="1"/>
          </p:cNvSpPr>
          <p:nvPr/>
        </p:nvSpPr>
        <p:spPr bwMode="auto">
          <a:xfrm>
            <a:off x="6934200" y="4114800"/>
            <a:ext cx="304800" cy="3048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40" name="Text Box 19"/>
          <p:cNvSpPr txBox="1">
            <a:spLocks noChangeArrowheads="1"/>
          </p:cNvSpPr>
          <p:nvPr/>
        </p:nvSpPr>
        <p:spPr bwMode="auto">
          <a:xfrm>
            <a:off x="7375525" y="3581400"/>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a:t>
            </a:r>
          </a:p>
        </p:txBody>
      </p:sp>
      <p:sp>
        <p:nvSpPr>
          <p:cNvPr id="26641" name="Text Box 20"/>
          <p:cNvSpPr txBox="1">
            <a:spLocks noChangeArrowheads="1"/>
          </p:cNvSpPr>
          <p:nvPr/>
        </p:nvSpPr>
        <p:spPr bwMode="auto">
          <a:xfrm>
            <a:off x="7315200" y="4003675"/>
            <a:ext cx="42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3899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uto0"/>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73300" y="1268760"/>
            <a:ext cx="7620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Text Box 3"/>
          <p:cNvSpPr txBox="1">
            <a:spLocks noChangeArrowheads="1"/>
          </p:cNvSpPr>
          <p:nvPr/>
        </p:nvSpPr>
        <p:spPr bwMode="auto">
          <a:xfrm>
            <a:off x="6083300" y="6415088"/>
            <a:ext cx="4508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Hellstrom </a:t>
            </a:r>
            <a:r>
              <a:rPr kumimoji="0" lang="en-GB"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et al.</a:t>
            </a: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Int J Sports Med 17: 439, 1996</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8676" name="Text Box 4"/>
          <p:cNvSpPr txBox="1">
            <a:spLocks noChangeArrowheads="1"/>
          </p:cNvSpPr>
          <p:nvPr/>
        </p:nvSpPr>
        <p:spPr bwMode="auto">
          <a:xfrm>
            <a:off x="1812926" y="498475"/>
            <a:ext cx="48882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FF0000"/>
                </a:solidFill>
                <a:effectLst/>
                <a:uLnTx/>
                <a:uFillTx/>
                <a:latin typeface="Times New Roman" panose="02020603050405020304" pitchFamily="18" charset="0"/>
                <a:ea typeface="+mn-ea"/>
                <a:cs typeface="+mn-cs"/>
              </a:rPr>
              <a:t>Tissus adipeux sous-cutané abdominal</a:t>
            </a:r>
          </a:p>
        </p:txBody>
      </p:sp>
      <p:sp>
        <p:nvSpPr>
          <p:cNvPr id="28677" name="Text Box 5"/>
          <p:cNvSpPr txBox="1">
            <a:spLocks noChangeArrowheads="1"/>
          </p:cNvSpPr>
          <p:nvPr/>
        </p:nvSpPr>
        <p:spPr bwMode="auto">
          <a:xfrm>
            <a:off x="7908926" y="1870075"/>
            <a:ext cx="658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14F</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8678" name="Text Box 6"/>
          <p:cNvSpPr txBox="1">
            <a:spLocks noChangeArrowheads="1"/>
          </p:cNvSpPr>
          <p:nvPr/>
        </p:nvSpPr>
        <p:spPr bwMode="auto">
          <a:xfrm>
            <a:off x="8061326" y="4460875"/>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14H</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8679" name="Line 7"/>
          <p:cNvSpPr>
            <a:spLocks noChangeShapeType="1"/>
          </p:cNvSpPr>
          <p:nvPr/>
        </p:nvSpPr>
        <p:spPr bwMode="auto">
          <a:xfrm flipH="1">
            <a:off x="7772400" y="2514600"/>
            <a:ext cx="304800" cy="457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0" name="Line 8"/>
          <p:cNvSpPr>
            <a:spLocks noChangeShapeType="1"/>
          </p:cNvSpPr>
          <p:nvPr/>
        </p:nvSpPr>
        <p:spPr bwMode="auto">
          <a:xfrm flipH="1" flipV="1">
            <a:off x="7848600" y="4191000"/>
            <a:ext cx="381000" cy="457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463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6842125" y="6400801"/>
            <a:ext cx="368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Roepstorff </a:t>
            </a:r>
            <a:r>
              <a:rPr kumimoji="0" lang="en-GB"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et al.</a:t>
            </a: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AJP 282: E435, 2002</a:t>
            </a:r>
          </a:p>
        </p:txBody>
      </p:sp>
      <p:graphicFrame>
        <p:nvGraphicFramePr>
          <p:cNvPr id="30723" name="Object 3"/>
          <p:cNvGraphicFramePr>
            <a:graphicFrameLocks noChangeAspect="1"/>
          </p:cNvGraphicFramePr>
          <p:nvPr/>
        </p:nvGraphicFramePr>
        <p:xfrm>
          <a:off x="2362200" y="1219200"/>
          <a:ext cx="3733800" cy="5410200"/>
        </p:xfrm>
        <a:graphic>
          <a:graphicData uri="http://schemas.openxmlformats.org/presentationml/2006/ole">
            <mc:AlternateContent xmlns:mc="http://schemas.openxmlformats.org/markup-compatibility/2006">
              <mc:Choice xmlns:v="urn:schemas-microsoft-com:vml" Requires="v">
                <p:oleObj spid="_x0000_s13326" name="Graphique Microsoft Excel" r:id="rId4" imgW="6267361" imgH="4095711" progId="Excel.Chart.8">
                  <p:embed followColorScheme="full"/>
                </p:oleObj>
              </mc:Choice>
              <mc:Fallback>
                <p:oleObj name="Graphique Microsoft Excel" r:id="rId4" imgW="6267361" imgH="4095711" progId="Excel.Chart.8">
                  <p:embed followColorScheme="full"/>
                  <p:pic>
                    <p:nvPicPr>
                      <p:cNvPr id="30723" name="Object 3"/>
                      <p:cNvPicPr>
                        <a:picLocks noChangeAspect="1" noChangeArrowheads="1"/>
                      </p:cNvPicPr>
                      <p:nvPr/>
                    </p:nvPicPr>
                    <p:blipFill>
                      <a:blip r:embed="rId5"/>
                      <a:srcRect/>
                      <a:stretch>
                        <a:fillRect/>
                      </a:stretch>
                    </p:blipFill>
                    <p:spPr bwMode="auto">
                      <a:xfrm>
                        <a:off x="2362200" y="1219200"/>
                        <a:ext cx="3733800" cy="541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4" name="Object 5"/>
          <p:cNvGraphicFramePr>
            <a:graphicFrameLocks noChangeAspect="1"/>
          </p:cNvGraphicFramePr>
          <p:nvPr/>
        </p:nvGraphicFramePr>
        <p:xfrm>
          <a:off x="6934200" y="1219200"/>
          <a:ext cx="3733800" cy="5334000"/>
        </p:xfrm>
        <a:graphic>
          <a:graphicData uri="http://schemas.openxmlformats.org/presentationml/2006/ole">
            <mc:AlternateContent xmlns:mc="http://schemas.openxmlformats.org/markup-compatibility/2006">
              <mc:Choice xmlns:v="urn:schemas-microsoft-com:vml" Requires="v">
                <p:oleObj spid="_x0000_s13327" name="Graphique Microsoft Excel" r:id="rId6" imgW="6276931" imgH="4105255" progId="Excel.Chart.8">
                  <p:embed followColorScheme="full"/>
                </p:oleObj>
              </mc:Choice>
              <mc:Fallback>
                <p:oleObj name="Graphique Microsoft Excel" r:id="rId6" imgW="6276931" imgH="4105255" progId="Excel.Chart.8">
                  <p:embed followColorScheme="full"/>
                  <p:pic>
                    <p:nvPicPr>
                      <p:cNvPr id="30724" name="Object 5"/>
                      <p:cNvPicPr>
                        <a:picLocks noChangeAspect="1" noChangeArrowheads="1"/>
                      </p:cNvPicPr>
                      <p:nvPr/>
                    </p:nvPicPr>
                    <p:blipFill>
                      <a:blip r:embed="rId7"/>
                      <a:srcRect/>
                      <a:stretch>
                        <a:fillRect/>
                      </a:stretch>
                    </p:blipFill>
                    <p:spPr bwMode="auto">
                      <a:xfrm>
                        <a:off x="6934200" y="1219200"/>
                        <a:ext cx="3733800" cy="533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5" name="Text Box 6"/>
          <p:cNvSpPr txBox="1">
            <a:spLocks noChangeArrowheads="1"/>
          </p:cNvSpPr>
          <p:nvPr/>
        </p:nvSpPr>
        <p:spPr bwMode="auto">
          <a:xfrm rot="16200000">
            <a:off x="-142876" y="3230990"/>
            <a:ext cx="434022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GLYCOGENE MUSCULAIRE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mmol</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/kg)</a:t>
            </a:r>
          </a:p>
        </p:txBody>
      </p:sp>
      <p:sp>
        <p:nvSpPr>
          <p:cNvPr id="30726" name="Text Box 7"/>
          <p:cNvSpPr txBox="1">
            <a:spLocks noChangeArrowheads="1"/>
          </p:cNvSpPr>
          <p:nvPr/>
        </p:nvSpPr>
        <p:spPr bwMode="auto">
          <a:xfrm rot="-5482223">
            <a:off x="5513388" y="3402013"/>
            <a:ext cx="2536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TG IM (</a:t>
            </a: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mmol</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/kg)</a:t>
            </a:r>
          </a:p>
        </p:txBody>
      </p:sp>
      <p:sp>
        <p:nvSpPr>
          <p:cNvPr id="30727" name="Line 8"/>
          <p:cNvSpPr>
            <a:spLocks noChangeShapeType="1"/>
          </p:cNvSpPr>
          <p:nvPr/>
        </p:nvSpPr>
        <p:spPr bwMode="auto">
          <a:xfrm>
            <a:off x="7772400" y="2057400"/>
            <a:ext cx="6858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28" name="Text Box 9"/>
          <p:cNvSpPr txBox="1">
            <a:spLocks noChangeArrowheads="1"/>
          </p:cNvSpPr>
          <p:nvPr/>
        </p:nvSpPr>
        <p:spPr bwMode="auto">
          <a:xfrm>
            <a:off x="7908925" y="1630364"/>
            <a:ext cx="387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29" name="Line 10"/>
          <p:cNvSpPr>
            <a:spLocks noChangeShapeType="1"/>
          </p:cNvSpPr>
          <p:nvPr/>
        </p:nvSpPr>
        <p:spPr bwMode="auto">
          <a:xfrm>
            <a:off x="7772400" y="2286000"/>
            <a:ext cx="16764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0" name="Line 11"/>
          <p:cNvSpPr>
            <a:spLocks noChangeShapeType="1"/>
          </p:cNvSpPr>
          <p:nvPr/>
        </p:nvSpPr>
        <p:spPr bwMode="auto">
          <a:xfrm>
            <a:off x="3352800" y="2057400"/>
            <a:ext cx="6858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1" name="Line 12"/>
          <p:cNvSpPr>
            <a:spLocks noChangeShapeType="1"/>
          </p:cNvSpPr>
          <p:nvPr/>
        </p:nvSpPr>
        <p:spPr bwMode="auto">
          <a:xfrm>
            <a:off x="4876800" y="2133600"/>
            <a:ext cx="685800" cy="0"/>
          </a:xfrm>
          <a:prstGeom prst="line">
            <a:avLst/>
          </a:prstGeom>
          <a:noFill/>
          <a:ln w="254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2" name="Text Box 13"/>
          <p:cNvSpPr txBox="1">
            <a:spLocks noChangeArrowheads="1"/>
          </p:cNvSpPr>
          <p:nvPr/>
        </p:nvSpPr>
        <p:spPr bwMode="auto">
          <a:xfrm>
            <a:off x="8763000" y="16764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33" name="Text Box 14"/>
          <p:cNvSpPr txBox="1">
            <a:spLocks noChangeArrowheads="1"/>
          </p:cNvSpPr>
          <p:nvPr/>
        </p:nvSpPr>
        <p:spPr bwMode="auto">
          <a:xfrm>
            <a:off x="3489325" y="1630364"/>
            <a:ext cx="387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34" name="Text Box 15"/>
          <p:cNvSpPr txBox="1">
            <a:spLocks noChangeArrowheads="1"/>
          </p:cNvSpPr>
          <p:nvPr/>
        </p:nvSpPr>
        <p:spPr bwMode="auto">
          <a:xfrm>
            <a:off x="5013325" y="1630364"/>
            <a:ext cx="387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35" name="Text Box 16"/>
          <p:cNvSpPr txBox="1">
            <a:spLocks noChangeArrowheads="1"/>
          </p:cNvSpPr>
          <p:nvPr/>
        </p:nvSpPr>
        <p:spPr bwMode="auto">
          <a:xfrm>
            <a:off x="769951" y="380138"/>
            <a:ext cx="108180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GLYCOGENOLYSE ET LIPOLYSE INTRAMUSCULAIRE</a:t>
            </a:r>
            <a:endParaRPr kumimoji="0" lang="en-GB"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92621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5784561" y="320675"/>
            <a:ext cx="184731" cy="369332"/>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03" name="Text Box 3"/>
          <p:cNvSpPr txBox="1">
            <a:spLocks noChangeArrowheads="1"/>
          </p:cNvSpPr>
          <p:nvPr/>
        </p:nvSpPr>
        <p:spPr bwMode="auto">
          <a:xfrm>
            <a:off x="522167" y="3530600"/>
            <a:ext cx="1862113" cy="461665"/>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sym typeface="Symbol" pitchFamily="18" charset="2"/>
              </a:rPr>
              <a:t>Post-Exercice</a:t>
            </a:r>
            <a:endParaRPr kumimoji="0" lang="fr-FR" sz="24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sym typeface="Symbol" pitchFamily="18" charset="2"/>
            </a:endParaRPr>
          </a:p>
        </p:txBody>
      </p:sp>
      <p:sp>
        <p:nvSpPr>
          <p:cNvPr id="102405" name="Text Box 5"/>
          <p:cNvSpPr txBox="1">
            <a:spLocks noChangeArrowheads="1"/>
          </p:cNvSpPr>
          <p:nvPr/>
        </p:nvSpPr>
        <p:spPr bwMode="auto">
          <a:xfrm>
            <a:off x="138282" y="1087428"/>
            <a:ext cx="8067337" cy="193899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sng" strike="noStrike" kern="1200" cap="none" spc="0" normalizeH="0" baseline="0" noProof="0" dirty="0" err="1">
                <a:ln>
                  <a:noFill/>
                </a:ln>
                <a:solidFill>
                  <a:srgbClr val="00B050"/>
                </a:solidFill>
                <a:effectLst>
                  <a:outerShdw blurRad="38100" dist="38100" dir="2700000" algn="tl">
                    <a:srgbClr val="000000"/>
                  </a:outerShdw>
                </a:effectLst>
                <a:uLnTx/>
                <a:uFillTx/>
                <a:latin typeface="Calibri" panose="020F0502020204030204"/>
                <a:ea typeface="+mn-ea"/>
                <a:cs typeface="+mn-cs"/>
              </a:rPr>
              <a:t>Pré-exercice</a:t>
            </a:r>
            <a:r>
              <a:rPr kumimoji="0" lang="fr-FR" sz="24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[ATP , </a:t>
            </a:r>
            <a:r>
              <a:rPr kumimoji="0" lang="fr-FR" sz="2400" b="1"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n-ea"/>
                <a:cs typeface="+mn-cs"/>
              </a:rPr>
              <a:t>PCr</a:t>
            </a: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 glycogène] </a:t>
            </a:r>
            <a:r>
              <a:rPr kumimoji="0" lang="fr-FR" sz="2400" b="1" i="0" u="none" strike="noStrike" kern="1200" cap="none" spc="0" normalizeH="0" baseline="-2500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musculaire</a:t>
            </a: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 </a:t>
            </a: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fibres I et II </a:t>
            </a: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pas de </a:t>
            </a: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 </a:t>
            </a:r>
            <a:r>
              <a:rPr kumimoji="0" lang="fr-FR" sz="2400" b="1"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intersexes</a:t>
            </a: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 chez des sujets de même niveau d’entraînement.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itchFamily="18" charset="2"/>
              </a:rPr>
              <a:t>Esbjörnsson</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et al. 1999, 2002)</a:t>
            </a:r>
            <a:endPar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endParaRPr>
          </a:p>
        </p:txBody>
      </p:sp>
      <p:sp>
        <p:nvSpPr>
          <p:cNvPr id="102407" name="Text Box 7"/>
          <p:cNvSpPr txBox="1">
            <a:spLocks noChangeArrowheads="1"/>
          </p:cNvSpPr>
          <p:nvPr/>
        </p:nvSpPr>
        <p:spPr bwMode="auto">
          <a:xfrm>
            <a:off x="4582824" y="188913"/>
            <a:ext cx="184731" cy="369332"/>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08" name="Text Box 8"/>
          <p:cNvSpPr txBox="1">
            <a:spLocks noChangeArrowheads="1"/>
          </p:cNvSpPr>
          <p:nvPr/>
        </p:nvSpPr>
        <p:spPr bwMode="auto">
          <a:xfrm>
            <a:off x="4079586" y="188913"/>
            <a:ext cx="184731" cy="369332"/>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09" name="Text Box 9"/>
          <p:cNvSpPr txBox="1">
            <a:spLocks noChangeArrowheads="1"/>
          </p:cNvSpPr>
          <p:nvPr/>
        </p:nvSpPr>
        <p:spPr bwMode="auto">
          <a:xfrm>
            <a:off x="1720851" y="214313"/>
            <a:ext cx="8797925" cy="488950"/>
          </a:xfrm>
          <a:prstGeom prst="rect">
            <a:avLst/>
          </a:prstGeom>
          <a:solidFill>
            <a:srgbClr val="FF0000"/>
          </a:solid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itchFamily="66" charset="0"/>
                <a:ea typeface="+mn-ea"/>
                <a:cs typeface="+mn-cs"/>
              </a:rPr>
              <a:t>Différences métaboliques à l’exercice bref et intense</a:t>
            </a:r>
          </a:p>
        </p:txBody>
      </p:sp>
      <p:sp>
        <p:nvSpPr>
          <p:cNvPr id="102410" name="Text Box 10"/>
          <p:cNvSpPr txBox="1">
            <a:spLocks noChangeArrowheads="1"/>
          </p:cNvSpPr>
          <p:nvPr/>
        </p:nvSpPr>
        <p:spPr bwMode="auto">
          <a:xfrm>
            <a:off x="138282" y="4237520"/>
            <a:ext cx="7194021" cy="461665"/>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 Mêmes concentrations en ATP, ADP, </a:t>
            </a:r>
            <a:r>
              <a:rPr kumimoji="0" lang="fr-FR" sz="2400" b="1"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PCr</a:t>
            </a: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 (fibres I et II).</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411" name="Text Box 11"/>
          <p:cNvSpPr txBox="1">
            <a:spLocks noChangeArrowheads="1"/>
          </p:cNvSpPr>
          <p:nvPr/>
        </p:nvSpPr>
        <p:spPr bwMode="auto">
          <a:xfrm>
            <a:off x="128441" y="4991928"/>
            <a:ext cx="8271752" cy="89255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 Dégradation du glycogène dans les fibres I &lt; F/H </a:t>
            </a:r>
            <a:r>
              <a:rPr kumimoji="0" lang="fr-FR" sz="28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(- 40%)</a:t>
            </a: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pas de  </a:t>
            </a:r>
            <a:r>
              <a:rPr kumimoji="0" lang="fr-FR" sz="2400" b="1"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intersexes</a:t>
            </a: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  au sein des fibres II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itchFamily="18" charset="2"/>
              </a:rPr>
              <a:t>Esbjörnsson</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et al. 1999, 2002)</a:t>
            </a:r>
            <a:r>
              <a:rPr kumimoji="0" lang="fr-FR" sz="2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Symbol" pitchFamily="18" charset="2"/>
              </a:rPr>
              <a:t>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p:cNvPicPr>
            <a:picLocks noChangeAspect="1"/>
          </p:cNvPicPr>
          <p:nvPr/>
        </p:nvPicPr>
        <p:blipFill>
          <a:blip r:embed="rId3"/>
          <a:stretch>
            <a:fillRect/>
          </a:stretch>
        </p:blipFill>
        <p:spPr>
          <a:xfrm>
            <a:off x="8124415" y="1544959"/>
            <a:ext cx="3725091" cy="2951486"/>
          </a:xfrm>
          <a:prstGeom prst="rect">
            <a:avLst/>
          </a:prstGeom>
        </p:spPr>
      </p:pic>
    </p:spTree>
    <p:extLst>
      <p:ext uri="{BB962C8B-B14F-4D97-AF65-F5344CB8AC3E}">
        <p14:creationId xmlns:p14="http://schemas.microsoft.com/office/powerpoint/2010/main" val="289735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additive="base">
                                        <p:cTn id="7" dur="500" fill="hold"/>
                                        <p:tgtEl>
                                          <p:spTgt spid="102403"/>
                                        </p:tgtEl>
                                        <p:attrNameLst>
                                          <p:attrName>ppt_x</p:attrName>
                                        </p:attrNameLst>
                                      </p:cBhvr>
                                      <p:tavLst>
                                        <p:tav tm="0">
                                          <p:val>
                                            <p:strVal val="0-#ppt_w/2"/>
                                          </p:val>
                                        </p:tav>
                                        <p:tav tm="100000">
                                          <p:val>
                                            <p:strVal val="#ppt_x"/>
                                          </p:val>
                                        </p:tav>
                                      </p:tavLst>
                                    </p:anim>
                                    <p:anim calcmode="lin" valueType="num">
                                      <p:cBhvr additive="base">
                                        <p:cTn id="8" dur="500" fill="hold"/>
                                        <p:tgtEl>
                                          <p:spTgt spid="1024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410"/>
                                        </p:tgtEl>
                                        <p:attrNameLst>
                                          <p:attrName>style.visibility</p:attrName>
                                        </p:attrNameLst>
                                      </p:cBhvr>
                                      <p:to>
                                        <p:strVal val="visible"/>
                                      </p:to>
                                    </p:set>
                                    <p:anim calcmode="lin" valueType="num">
                                      <p:cBhvr>
                                        <p:cTn id="13" dur="500" fill="hold"/>
                                        <p:tgtEl>
                                          <p:spTgt spid="102410"/>
                                        </p:tgtEl>
                                        <p:attrNameLst>
                                          <p:attrName>ppt_w</p:attrName>
                                        </p:attrNameLst>
                                      </p:cBhvr>
                                      <p:tavLst>
                                        <p:tav tm="0">
                                          <p:val>
                                            <p:fltVal val="0"/>
                                          </p:val>
                                        </p:tav>
                                        <p:tav tm="100000">
                                          <p:val>
                                            <p:strVal val="#ppt_w"/>
                                          </p:val>
                                        </p:tav>
                                      </p:tavLst>
                                    </p:anim>
                                    <p:anim calcmode="lin" valueType="num">
                                      <p:cBhvr>
                                        <p:cTn id="14" dur="500" fill="hold"/>
                                        <p:tgtEl>
                                          <p:spTgt spid="1024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411"/>
                                        </p:tgtEl>
                                        <p:attrNameLst>
                                          <p:attrName>style.visibility</p:attrName>
                                        </p:attrNameLst>
                                      </p:cBhvr>
                                      <p:to>
                                        <p:strVal val="visible"/>
                                      </p:to>
                                    </p:set>
                                    <p:anim calcmode="lin" valueType="num">
                                      <p:cBhvr>
                                        <p:cTn id="19" dur="500" fill="hold"/>
                                        <p:tgtEl>
                                          <p:spTgt spid="102411"/>
                                        </p:tgtEl>
                                        <p:attrNameLst>
                                          <p:attrName>ppt_w</p:attrName>
                                        </p:attrNameLst>
                                      </p:cBhvr>
                                      <p:tavLst>
                                        <p:tav tm="0">
                                          <p:val>
                                            <p:fltVal val="0"/>
                                          </p:val>
                                        </p:tav>
                                        <p:tav tm="100000">
                                          <p:val>
                                            <p:strVal val="#ppt_w"/>
                                          </p:val>
                                        </p:tav>
                                      </p:tavLst>
                                    </p:anim>
                                    <p:anim calcmode="lin" valueType="num">
                                      <p:cBhvr>
                                        <p:cTn id="20" dur="500" fill="hold"/>
                                        <p:tgtEl>
                                          <p:spTgt spid="1024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utoUpdateAnimBg="0"/>
      <p:bldP spid="102410" grpId="0" autoUpdateAnimBg="0"/>
      <p:bldP spid="102411"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876676" y="381000"/>
            <a:ext cx="458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COMPOSITION MUSCULAIRE</a:t>
            </a:r>
            <a:endParaRPr kumimoji="0" lang="en-GB"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32771" name="Text Box 4"/>
          <p:cNvSpPr txBox="1">
            <a:spLocks noChangeArrowheads="1"/>
          </p:cNvSpPr>
          <p:nvPr/>
        </p:nvSpPr>
        <p:spPr bwMode="auto">
          <a:xfrm>
            <a:off x="1524000" y="1412875"/>
            <a:ext cx="914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GB"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FEMMES </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GB"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HOMMES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Sédentaires      Entraînées           Sédentaires    Entraînés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Type I (%)</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GB" sz="24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58.8</a:t>
            </a:r>
            <a:r>
              <a:rPr kumimoji="0" lang="en-GB" sz="24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2.3         70.8</a:t>
            </a:r>
            <a:r>
              <a:rPr kumimoji="0" lang="en-GB" sz="24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3.1</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48.3</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3.5      65.0</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2.9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Type IIA</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27.9</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3.1          24.8</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2.8              31.2</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3.5       26.9</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Type IIB</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GB" sz="24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10.6</a:t>
            </a:r>
            <a:r>
              <a:rPr kumimoji="0" lang="en-GB" sz="24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1.4            3.9</a:t>
            </a:r>
            <a:r>
              <a:rPr kumimoji="0" lang="en-GB" sz="24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0.9</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18.6</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2.7        7.7</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2.7</a:t>
            </a:r>
          </a:p>
        </p:txBody>
      </p:sp>
      <p:sp>
        <p:nvSpPr>
          <p:cNvPr id="32772" name="Text Box 5"/>
          <p:cNvSpPr txBox="1">
            <a:spLocks noChangeArrowheads="1"/>
          </p:cNvSpPr>
          <p:nvPr/>
        </p:nvSpPr>
        <p:spPr bwMode="auto">
          <a:xfrm>
            <a:off x="6686550" y="6338888"/>
            <a:ext cx="3676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Steffensen </a:t>
            </a:r>
            <a:r>
              <a:rPr kumimoji="0" lang="en-GB"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et al</a:t>
            </a: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AJP 282: E634, 2002</a:t>
            </a:r>
          </a:p>
        </p:txBody>
      </p:sp>
      <p:sp>
        <p:nvSpPr>
          <p:cNvPr id="32773" name="Text Box 6"/>
          <p:cNvSpPr txBox="1">
            <a:spLocks noChangeArrowheads="1"/>
          </p:cNvSpPr>
          <p:nvPr/>
        </p:nvSpPr>
        <p:spPr bwMode="auto">
          <a:xfrm>
            <a:off x="3336926" y="4841875"/>
            <a:ext cx="6435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Enzymes oxydatives/enzymes glycolytiques : F&gt; H</a:t>
            </a:r>
          </a:p>
        </p:txBody>
      </p:sp>
    </p:spTree>
    <p:extLst>
      <p:ext uri="{BB962C8B-B14F-4D97-AF65-F5344CB8AC3E}">
        <p14:creationId xmlns:p14="http://schemas.microsoft.com/office/powerpoint/2010/main" val="2329749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2133600" y="54102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Tissu adipeux fémoro-glutéal: F &lt; H</a:t>
            </a:r>
          </a:p>
        </p:txBody>
      </p:sp>
      <p:sp>
        <p:nvSpPr>
          <p:cNvPr id="34819" name="Text Box 3"/>
          <p:cNvSpPr txBox="1">
            <a:spLocks noChangeArrowheads="1"/>
          </p:cNvSpPr>
          <p:nvPr/>
        </p:nvSpPr>
        <p:spPr bwMode="auto">
          <a:xfrm>
            <a:off x="2057400" y="663575"/>
            <a:ext cx="14811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Au total</a:t>
            </a:r>
          </a:p>
        </p:txBody>
      </p:sp>
      <p:sp>
        <p:nvSpPr>
          <p:cNvPr id="50180" name="Text Box 4"/>
          <p:cNvSpPr txBox="1">
            <a:spLocks noChangeArrowheads="1"/>
          </p:cNvSpPr>
          <p:nvPr/>
        </p:nvSpPr>
        <p:spPr bwMode="auto">
          <a:xfrm>
            <a:off x="3000376" y="4437063"/>
            <a:ext cx="574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Entraînement en endurance : </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Directions MT" pitchFamily="2" charset="2"/>
              </a:rPr>
              <a:t>↓</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Directions MT" pitchFamily="2" charset="2"/>
              </a:rPr>
              <a:t> </a:t>
            </a: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masse grasse</a:t>
            </a:r>
          </a:p>
        </p:txBody>
      </p:sp>
      <p:sp>
        <p:nvSpPr>
          <p:cNvPr id="50181" name="Text Box 5"/>
          <p:cNvSpPr txBox="1">
            <a:spLocks noChangeArrowheads="1"/>
          </p:cNvSpPr>
          <p:nvPr/>
        </p:nvSpPr>
        <p:spPr bwMode="auto">
          <a:xfrm>
            <a:off x="2855913" y="2708275"/>
            <a:ext cx="3492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Tissu sous-cutané : F &gt; H</a:t>
            </a:r>
          </a:p>
        </p:txBody>
      </p:sp>
      <p:sp>
        <p:nvSpPr>
          <p:cNvPr id="50182" name="Text Box 6"/>
          <p:cNvSpPr txBox="1">
            <a:spLocks noChangeArrowheads="1"/>
          </p:cNvSpPr>
          <p:nvPr/>
        </p:nvSpPr>
        <p:spPr bwMode="auto">
          <a:xfrm>
            <a:off x="2749136" y="1628776"/>
            <a:ext cx="71112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Oxydation lipides au cours exercice intensité modérée: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F &gt; H</a:t>
            </a:r>
          </a:p>
        </p:txBody>
      </p:sp>
      <p:sp>
        <p:nvSpPr>
          <p:cNvPr id="50183" name="Text Box 7"/>
          <p:cNvSpPr txBox="1">
            <a:spLocks noChangeArrowheads="1"/>
          </p:cNvSpPr>
          <p:nvPr/>
        </p:nvSpPr>
        <p:spPr bwMode="auto">
          <a:xfrm>
            <a:off x="2927350" y="3573463"/>
            <a:ext cx="5875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Mobilisation et utilisation des TG IM : F &gt; H</a:t>
            </a:r>
          </a:p>
        </p:txBody>
      </p:sp>
    </p:spTree>
    <p:extLst>
      <p:ext uri="{BB962C8B-B14F-4D97-AF65-F5344CB8AC3E}">
        <p14:creationId xmlns:p14="http://schemas.microsoft.com/office/powerpoint/2010/main" val="1870689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2"/>
                                        </p:tgtEl>
                                        <p:attrNameLst>
                                          <p:attrName>style.visibility</p:attrName>
                                        </p:attrNameLst>
                                      </p:cBhvr>
                                      <p:to>
                                        <p:strVal val="visible"/>
                                      </p:to>
                                    </p:set>
                                    <p:anim calcmode="lin" valueType="num">
                                      <p:cBhvr additive="base">
                                        <p:cTn id="7" dur="500" fill="hold"/>
                                        <p:tgtEl>
                                          <p:spTgt spid="50182"/>
                                        </p:tgtEl>
                                        <p:attrNameLst>
                                          <p:attrName>ppt_x</p:attrName>
                                        </p:attrNameLst>
                                      </p:cBhvr>
                                      <p:tavLst>
                                        <p:tav tm="0">
                                          <p:val>
                                            <p:strVal val="#ppt_x"/>
                                          </p:val>
                                        </p:tav>
                                        <p:tav tm="100000">
                                          <p:val>
                                            <p:strVal val="#ppt_x"/>
                                          </p:val>
                                        </p:tav>
                                      </p:tavLst>
                                    </p:anim>
                                    <p:anim calcmode="lin" valueType="num">
                                      <p:cBhvr additive="base">
                                        <p:cTn id="8" dur="500" fill="hold"/>
                                        <p:tgtEl>
                                          <p:spTgt spid="501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0181"/>
                                        </p:tgtEl>
                                        <p:attrNameLst>
                                          <p:attrName>style.visibility</p:attrName>
                                        </p:attrNameLst>
                                      </p:cBhvr>
                                      <p:to>
                                        <p:strVal val="visible"/>
                                      </p:to>
                                    </p:set>
                                    <p:anim calcmode="lin" valueType="num">
                                      <p:cBhvr additive="base">
                                        <p:cTn id="13" dur="500" fill="hold"/>
                                        <p:tgtEl>
                                          <p:spTgt spid="50181"/>
                                        </p:tgtEl>
                                        <p:attrNameLst>
                                          <p:attrName>ppt_x</p:attrName>
                                        </p:attrNameLst>
                                      </p:cBhvr>
                                      <p:tavLst>
                                        <p:tav tm="0">
                                          <p:val>
                                            <p:strVal val="1+#ppt_w/2"/>
                                          </p:val>
                                        </p:tav>
                                        <p:tav tm="100000">
                                          <p:val>
                                            <p:strVal val="#ppt_x"/>
                                          </p:val>
                                        </p:tav>
                                      </p:tavLst>
                                    </p:anim>
                                    <p:anim calcmode="lin" valueType="num">
                                      <p:cBhvr additive="base">
                                        <p:cTn id="14" dur="500" fill="hold"/>
                                        <p:tgtEl>
                                          <p:spTgt spid="50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nodeType="clickEffect">
                                  <p:stCondLst>
                                    <p:cond delay="0"/>
                                  </p:stCondLst>
                                  <p:iterate type="lt">
                                    <p:tmPct val="0"/>
                                  </p:iterate>
                                  <p:childTnLst>
                                    <p:set>
                                      <p:cBhvr>
                                        <p:cTn id="26" dur="1" fill="hold">
                                          <p:stCondLst>
                                            <p:cond delay="0"/>
                                          </p:stCondLst>
                                        </p:cTn>
                                        <p:tgtEl>
                                          <p:spTgt spid="50178">
                                            <p:txEl>
                                              <p:pRg st="0" end="0"/>
                                            </p:txEl>
                                          </p:spTgt>
                                        </p:tgtEl>
                                        <p:attrNameLst>
                                          <p:attrName>style.visibility</p:attrName>
                                        </p:attrNameLst>
                                      </p:cBhvr>
                                      <p:to>
                                        <p:strVal val="visible"/>
                                      </p:to>
                                    </p:set>
                                    <p:animEffect transition="in" filter="wipe(down)">
                                      <p:cBhvr>
                                        <p:cTn id="27" dur="580">
                                          <p:stCondLst>
                                            <p:cond delay="0"/>
                                          </p:stCondLst>
                                        </p:cTn>
                                        <p:tgtEl>
                                          <p:spTgt spid="50178">
                                            <p:txEl>
                                              <p:pRg st="0" end="0"/>
                                            </p:txEl>
                                          </p:spTgt>
                                        </p:tgtEl>
                                      </p:cBhvr>
                                    </p:animEffect>
                                    <p:anim calcmode="lin" valueType="num">
                                      <p:cBhvr>
                                        <p:cTn id="28" dur="1822" tmFilter="0,0; 0.14,0.36; 0.43,0.73; 0.71,0.91; 1.0,1.0">
                                          <p:stCondLst>
                                            <p:cond delay="0"/>
                                          </p:stCondLst>
                                        </p:cTn>
                                        <p:tgtEl>
                                          <p:spTgt spid="50178">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50178">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50178">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50178">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50178">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50178">
                                            <p:txEl>
                                              <p:pRg st="0" end="0"/>
                                            </p:txEl>
                                          </p:spTgt>
                                        </p:tgtEl>
                                      </p:cBhvr>
                                      <p:to x="100000" y="60000"/>
                                    </p:animScale>
                                    <p:animScale>
                                      <p:cBhvr>
                                        <p:cTn id="34" dur="166" decel="50000">
                                          <p:stCondLst>
                                            <p:cond delay="676"/>
                                          </p:stCondLst>
                                        </p:cTn>
                                        <p:tgtEl>
                                          <p:spTgt spid="50178">
                                            <p:txEl>
                                              <p:pRg st="0" end="0"/>
                                            </p:txEl>
                                          </p:spTgt>
                                        </p:tgtEl>
                                      </p:cBhvr>
                                      <p:to x="100000" y="100000"/>
                                    </p:animScale>
                                    <p:animScale>
                                      <p:cBhvr>
                                        <p:cTn id="35" dur="26">
                                          <p:stCondLst>
                                            <p:cond delay="1312"/>
                                          </p:stCondLst>
                                        </p:cTn>
                                        <p:tgtEl>
                                          <p:spTgt spid="50178">
                                            <p:txEl>
                                              <p:pRg st="0" end="0"/>
                                            </p:txEl>
                                          </p:spTgt>
                                        </p:tgtEl>
                                      </p:cBhvr>
                                      <p:to x="100000" y="80000"/>
                                    </p:animScale>
                                    <p:animScale>
                                      <p:cBhvr>
                                        <p:cTn id="36" dur="166" decel="50000">
                                          <p:stCondLst>
                                            <p:cond delay="1338"/>
                                          </p:stCondLst>
                                        </p:cTn>
                                        <p:tgtEl>
                                          <p:spTgt spid="50178">
                                            <p:txEl>
                                              <p:pRg st="0" end="0"/>
                                            </p:txEl>
                                          </p:spTgt>
                                        </p:tgtEl>
                                      </p:cBhvr>
                                      <p:to x="100000" y="100000"/>
                                    </p:animScale>
                                    <p:animScale>
                                      <p:cBhvr>
                                        <p:cTn id="37" dur="26">
                                          <p:stCondLst>
                                            <p:cond delay="1642"/>
                                          </p:stCondLst>
                                        </p:cTn>
                                        <p:tgtEl>
                                          <p:spTgt spid="50178">
                                            <p:txEl>
                                              <p:pRg st="0" end="0"/>
                                            </p:txEl>
                                          </p:spTgt>
                                        </p:tgtEl>
                                      </p:cBhvr>
                                      <p:to x="100000" y="90000"/>
                                    </p:animScale>
                                    <p:animScale>
                                      <p:cBhvr>
                                        <p:cTn id="38" dur="166" decel="50000">
                                          <p:stCondLst>
                                            <p:cond delay="1668"/>
                                          </p:stCondLst>
                                        </p:cTn>
                                        <p:tgtEl>
                                          <p:spTgt spid="50178">
                                            <p:txEl>
                                              <p:pRg st="0" end="0"/>
                                            </p:txEl>
                                          </p:spTgt>
                                        </p:tgtEl>
                                      </p:cBhvr>
                                      <p:to x="100000" y="100000"/>
                                    </p:animScale>
                                    <p:animScale>
                                      <p:cBhvr>
                                        <p:cTn id="39" dur="26">
                                          <p:stCondLst>
                                            <p:cond delay="1808"/>
                                          </p:stCondLst>
                                        </p:cTn>
                                        <p:tgtEl>
                                          <p:spTgt spid="50178">
                                            <p:txEl>
                                              <p:pRg st="0" end="0"/>
                                            </p:txEl>
                                          </p:spTgt>
                                        </p:tgtEl>
                                      </p:cBhvr>
                                      <p:to x="100000" y="95000"/>
                                    </p:animScale>
                                    <p:animScale>
                                      <p:cBhvr>
                                        <p:cTn id="40" dur="166" decel="50000">
                                          <p:stCondLst>
                                            <p:cond delay="1834"/>
                                          </p:stCondLst>
                                        </p:cTn>
                                        <p:tgtEl>
                                          <p:spTgt spid="5017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autoUpdateAnimBg="0"/>
      <p:bldP spid="5018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TA femoral"/>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22" r="3331" b="1305"/>
          <a:stretch>
            <a:fillRect/>
          </a:stretch>
        </p:blipFill>
        <p:spPr bwMode="auto">
          <a:xfrm>
            <a:off x="2351089" y="1125538"/>
            <a:ext cx="770572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7"/>
          <p:cNvSpPr txBox="1">
            <a:spLocks noChangeArrowheads="1"/>
          </p:cNvSpPr>
          <p:nvPr/>
        </p:nvSpPr>
        <p:spPr bwMode="auto">
          <a:xfrm>
            <a:off x="6959600" y="6381751"/>
            <a:ext cx="334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Arner </a:t>
            </a:r>
            <a:r>
              <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et al.</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JCI 85: 893-898, 1990</a:t>
            </a:r>
          </a:p>
        </p:txBody>
      </p:sp>
      <p:sp>
        <p:nvSpPr>
          <p:cNvPr id="38916" name="Text Box 8"/>
          <p:cNvSpPr txBox="1">
            <a:spLocks noChangeArrowheads="1"/>
          </p:cNvSpPr>
          <p:nvPr/>
        </p:nvSpPr>
        <p:spPr bwMode="auto">
          <a:xfrm>
            <a:off x="2931895" y="230189"/>
            <a:ext cx="65060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EXERCICE MUSCULAIRE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ET HETEROGENEITE DU TISSUS ADIPEUX</a:t>
            </a:r>
          </a:p>
        </p:txBody>
      </p:sp>
    </p:spTree>
    <p:extLst>
      <p:ext uri="{BB962C8B-B14F-4D97-AF65-F5344CB8AC3E}">
        <p14:creationId xmlns:p14="http://schemas.microsoft.com/office/powerpoint/2010/main" val="77289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7499350" y="6415088"/>
            <a:ext cx="3092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Nindl </a:t>
            </a:r>
            <a:r>
              <a:rPr kumimoji="0" lang="en-GB"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et al</a:t>
            </a: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JAP 88: 2251, 2000</a:t>
            </a:r>
          </a:p>
        </p:txBody>
      </p:sp>
      <p:sp>
        <p:nvSpPr>
          <p:cNvPr id="40963" name="Text Box 3"/>
          <p:cNvSpPr txBox="1">
            <a:spLocks noChangeArrowheads="1"/>
          </p:cNvSpPr>
          <p:nvPr/>
        </p:nvSpPr>
        <p:spPr bwMode="auto">
          <a:xfrm>
            <a:off x="2651125" y="574676"/>
            <a:ext cx="79672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31 femmes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24 sem entraînement : 1.5h/j, 5j/sem: musculation et endurance</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0964" name="Text Box 4"/>
          <p:cNvSpPr txBox="1">
            <a:spLocks noChangeArrowheads="1"/>
          </p:cNvSpPr>
          <p:nvPr/>
        </p:nvSpPr>
        <p:spPr bwMode="auto">
          <a:xfrm>
            <a:off x="2727326" y="1717675"/>
            <a:ext cx="197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DEXA et IRM</a:t>
            </a:r>
          </a:p>
        </p:txBody>
      </p:sp>
      <p:sp>
        <p:nvSpPr>
          <p:cNvPr id="40965" name="Text Box 5"/>
          <p:cNvSpPr txBox="1">
            <a:spLocks noChangeArrowheads="1"/>
          </p:cNvSpPr>
          <p:nvPr/>
        </p:nvSpPr>
        <p:spPr bwMode="auto">
          <a:xfrm>
            <a:off x="2574926" y="2581275"/>
            <a:ext cx="388461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r>
              <a:rPr kumimoji="0" lang="en-GB"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1.7kg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fr-FR" sz="2800" b="0" i="0" u="none" strike="noStrike" kern="1200" cap="none" spc="0" normalizeH="0" baseline="0" dirty="0">
                <a:ln>
                  <a:noFill/>
                </a:ln>
                <a:solidFill>
                  <a:srgbClr val="00B050"/>
                </a:solidFill>
                <a:effectLst/>
                <a:uLnTx/>
                <a:uFillTx/>
                <a:latin typeface="Times New Roman" panose="02020603050405020304" pitchFamily="18" charset="0"/>
                <a:ea typeface="+mn-ea"/>
                <a:cs typeface="+mn-cs"/>
              </a:rPr>
              <a:t>masse musculaire : +1kg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dirty="0">
                <a:ln>
                  <a:noFill/>
                </a:ln>
                <a:solidFill>
                  <a:srgbClr val="00B050"/>
                </a:solidFill>
                <a:effectLst/>
                <a:uLnTx/>
                <a:uFillTx/>
                <a:latin typeface="Times New Roman" panose="02020603050405020304" pitchFamily="18" charset="0"/>
                <a:ea typeface="+mn-ea"/>
                <a:cs typeface="+mn-cs"/>
              </a:rPr>
              <a:t>  masse grasse </a:t>
            </a:r>
            <a:r>
              <a:rPr kumimoji="0" lang="en-GB"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-2,6 kg</a:t>
            </a:r>
          </a:p>
        </p:txBody>
      </p:sp>
      <p:sp>
        <p:nvSpPr>
          <p:cNvPr id="153606" name="Text Box 6"/>
          <p:cNvSpPr txBox="1">
            <a:spLocks noChangeArrowheads="1"/>
          </p:cNvSpPr>
          <p:nvPr/>
        </p:nvSpPr>
        <p:spPr bwMode="auto">
          <a:xfrm>
            <a:off x="8189913" y="3810000"/>
            <a:ext cx="175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Bras : -31%</a:t>
            </a:r>
          </a:p>
        </p:txBody>
      </p:sp>
      <p:sp>
        <p:nvSpPr>
          <p:cNvPr id="153607" name="Text Box 7"/>
          <p:cNvSpPr txBox="1">
            <a:spLocks noChangeArrowheads="1"/>
          </p:cNvSpPr>
          <p:nvPr/>
        </p:nvSpPr>
        <p:spPr bwMode="auto">
          <a:xfrm>
            <a:off x="8010525" y="2971800"/>
            <a:ext cx="2355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Jambes : +5,5 %</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08" name="Text Box 8"/>
          <p:cNvSpPr txBox="1">
            <a:spLocks noChangeArrowheads="1"/>
          </p:cNvSpPr>
          <p:nvPr/>
        </p:nvSpPr>
        <p:spPr bwMode="auto">
          <a:xfrm>
            <a:off x="2727326" y="4667250"/>
            <a:ext cx="69643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Homme : abdomen-tronc &gt; bras &gt; jambes</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09" name="Text Box 9"/>
          <p:cNvSpPr txBox="1">
            <a:spLocks noChangeArrowheads="1"/>
          </p:cNvSpPr>
          <p:nvPr/>
        </p:nvSpPr>
        <p:spPr bwMode="auto">
          <a:xfrm>
            <a:off x="2727326" y="5311775"/>
            <a:ext cx="5248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Femme : bras &gt; tronc &gt; jambes</a:t>
            </a:r>
          </a:p>
        </p:txBody>
      </p:sp>
      <p:sp>
        <p:nvSpPr>
          <p:cNvPr id="153610" name="AutoShape 10"/>
          <p:cNvSpPr>
            <a:spLocks noChangeArrowheads="1"/>
          </p:cNvSpPr>
          <p:nvPr/>
        </p:nvSpPr>
        <p:spPr bwMode="auto">
          <a:xfrm>
            <a:off x="6553200" y="2971800"/>
            <a:ext cx="1295400" cy="457200"/>
          </a:xfrm>
          <a:prstGeom prst="rightArrow">
            <a:avLst>
              <a:gd name="adj1" fmla="val 50000"/>
              <a:gd name="adj2" fmla="val 708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11" name="AutoShape 11"/>
          <p:cNvSpPr>
            <a:spLocks noChangeArrowheads="1"/>
          </p:cNvSpPr>
          <p:nvPr/>
        </p:nvSpPr>
        <p:spPr bwMode="auto">
          <a:xfrm>
            <a:off x="6553200" y="3733800"/>
            <a:ext cx="1295400" cy="457200"/>
          </a:xfrm>
          <a:prstGeom prst="rightArrow">
            <a:avLst>
              <a:gd name="adj1" fmla="val 50000"/>
              <a:gd name="adj2" fmla="val 708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00803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6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36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36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36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3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utoUpdateAnimBg="0"/>
      <p:bldP spid="153607" grpId="0" autoUpdateAnimBg="0"/>
      <p:bldP spid="153608" grpId="0" autoUpdateAnimBg="0"/>
      <p:bldP spid="153609" grpId="0" autoUpdateAnimBg="0"/>
      <p:bldP spid="153610" grpId="0" animBg="1"/>
      <p:bldP spid="1536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interet M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03389" y="620713"/>
            <a:ext cx="5113337"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7032625" y="1052514"/>
            <a:ext cx="35333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prstClr val="black"/>
                </a:solidFill>
                <a:effectLst/>
                <a:uLnTx/>
                <a:uFillTx/>
                <a:latin typeface="Times New Roman" panose="02020603050405020304" pitchFamily="18" charset="0"/>
                <a:ea typeface="+mn-ea"/>
                <a:cs typeface="+mn-cs"/>
              </a:rPr>
              <a:t>Analyse des déterminants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prstClr val="black"/>
                </a:solidFill>
                <a:effectLst/>
                <a:uLnTx/>
                <a:uFillTx/>
                <a:latin typeface="Times New Roman" panose="02020603050405020304" pitchFamily="18" charset="0"/>
                <a:ea typeface="+mn-ea"/>
                <a:cs typeface="+mn-cs"/>
              </a:rPr>
              <a:t>des performances sportives</a:t>
            </a:r>
          </a:p>
        </p:txBody>
      </p:sp>
      <p:sp>
        <p:nvSpPr>
          <p:cNvPr id="162820" name="AutoShape 4"/>
          <p:cNvSpPr>
            <a:spLocks noChangeArrowheads="1"/>
          </p:cNvSpPr>
          <p:nvPr/>
        </p:nvSpPr>
        <p:spPr bwMode="auto">
          <a:xfrm>
            <a:off x="8543925" y="2276475"/>
            <a:ext cx="431800" cy="1081088"/>
          </a:xfrm>
          <a:prstGeom prst="downArrow">
            <a:avLst>
              <a:gd name="adj1" fmla="val 50000"/>
              <a:gd name="adj2" fmla="val 6259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62821" name="Text Box 5"/>
          <p:cNvSpPr txBox="1">
            <a:spLocks noChangeArrowheads="1"/>
          </p:cNvSpPr>
          <p:nvPr/>
        </p:nvSpPr>
        <p:spPr bwMode="auto">
          <a:xfrm>
            <a:off x="7824788" y="3789363"/>
            <a:ext cx="1801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Masse </a:t>
            </a:r>
            <a:r>
              <a:rPr kumimoji="0" lang="fr-FR" sz="2400" b="0" i="0" u="none" strike="noStrike" kern="1200" cap="none" spc="0" normalizeH="0" baseline="0" dirty="0">
                <a:ln>
                  <a:noFill/>
                </a:ln>
                <a:solidFill>
                  <a:srgbClr val="FF0000"/>
                </a:solidFill>
                <a:effectLst/>
                <a:uLnTx/>
                <a:uFillTx/>
                <a:latin typeface="Times New Roman" panose="02020603050405020304" pitchFamily="18" charset="0"/>
                <a:ea typeface="+mn-ea"/>
                <a:cs typeface="+mn-cs"/>
              </a:rPr>
              <a:t>grasse</a:t>
            </a:r>
          </a:p>
        </p:txBody>
      </p:sp>
    </p:spTree>
    <p:extLst>
      <p:ext uri="{BB962C8B-B14F-4D97-AF65-F5344CB8AC3E}">
        <p14:creationId xmlns:p14="http://schemas.microsoft.com/office/powerpoint/2010/main" val="1359509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8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62818"/>
                                        </p:tgtEl>
                                        <p:attrNameLst>
                                          <p:attrName>style.visibility</p:attrName>
                                        </p:attrNameLst>
                                      </p:cBhvr>
                                      <p:to>
                                        <p:strVal val="visible"/>
                                      </p:to>
                                    </p:set>
                                    <p:anim calcmode="lin" valueType="num">
                                      <p:cBhvr additive="base">
                                        <p:cTn id="15" dur="500" fill="hold"/>
                                        <p:tgtEl>
                                          <p:spTgt spid="162818"/>
                                        </p:tgtEl>
                                        <p:attrNameLst>
                                          <p:attrName>ppt_x</p:attrName>
                                        </p:attrNameLst>
                                      </p:cBhvr>
                                      <p:tavLst>
                                        <p:tav tm="0">
                                          <p:val>
                                            <p:strVal val="#ppt_x"/>
                                          </p:val>
                                        </p:tav>
                                        <p:tav tm="100000">
                                          <p:val>
                                            <p:strVal val="#ppt_x"/>
                                          </p:val>
                                        </p:tav>
                                      </p:tavLst>
                                    </p:anim>
                                    <p:anim calcmode="lin" valueType="num">
                                      <p:cBhvr additive="base">
                                        <p:cTn id="16" dur="500" fill="hold"/>
                                        <p:tgtEl>
                                          <p:spTgt spid="1628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animBg="1"/>
      <p:bldP spid="1628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Amenorrhee 1"/>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167438" y="333376"/>
            <a:ext cx="4176712"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amenorrhe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135188" y="333375"/>
            <a:ext cx="398145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2" name="Text Box 4"/>
          <p:cNvSpPr txBox="1">
            <a:spLocks noChangeArrowheads="1"/>
          </p:cNvSpPr>
          <p:nvPr/>
        </p:nvSpPr>
        <p:spPr bwMode="auto">
          <a:xfrm>
            <a:off x="6600825" y="4797426"/>
            <a:ext cx="3548600" cy="830997"/>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Seuil de déficit énergétique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- 470 kcal/jour</a:t>
            </a:r>
          </a:p>
        </p:txBody>
      </p:sp>
      <p:sp>
        <p:nvSpPr>
          <p:cNvPr id="329733" name="AutoShape 5"/>
          <p:cNvSpPr>
            <a:spLocks noChangeArrowheads="1"/>
          </p:cNvSpPr>
          <p:nvPr/>
        </p:nvSpPr>
        <p:spPr bwMode="auto">
          <a:xfrm>
            <a:off x="8040688" y="3860801"/>
            <a:ext cx="360362" cy="936625"/>
          </a:xfrm>
          <a:prstGeom prst="upArrow">
            <a:avLst>
              <a:gd name="adj1" fmla="val 50000"/>
              <a:gd name="adj2" fmla="val 64978"/>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41048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9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2" grpId="0" animBg="1"/>
      <p:bldP spid="3297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81200" y="404665"/>
            <a:ext cx="8229600" cy="5721499"/>
          </a:xfrm>
        </p:spPr>
        <p:txBody>
          <a:bodyPr>
            <a:normAutofit/>
          </a:bodyPr>
          <a:lstStyle/>
          <a:p>
            <a:r>
              <a:rPr lang="fr-FR" dirty="0"/>
              <a:t>Ces différences quantitatives s'accompagnent aussi de différences de répartition du tissus adipeux en fonction du sexe : la répartition du tissus adipeux varie selon le sexe et évolue différemment avec l'âge dans chacun des sexes. </a:t>
            </a:r>
          </a:p>
          <a:p>
            <a:r>
              <a:rPr lang="fr-FR" dirty="0"/>
              <a:t>Ces différences sont déterminées par les différences en hormones sexuelles, puisqu'elles apparaissent à la puberté et s'amenuisent après la ménopause.</a:t>
            </a:r>
          </a:p>
          <a:p>
            <a:r>
              <a:rPr lang="fr-FR" dirty="0"/>
              <a:t>A la puberté, la MG (sous-cutanée) augmente chez la fille (+ 120 %, alors que le poids total augmente de 40 à 50 %) sous l'action des œstrogènes. Cet effet n'est pas observé chez le garçon.</a:t>
            </a:r>
          </a:p>
        </p:txBody>
      </p:sp>
    </p:spTree>
    <p:extLst>
      <p:ext uri="{BB962C8B-B14F-4D97-AF65-F5344CB8AC3E}">
        <p14:creationId xmlns:p14="http://schemas.microsoft.com/office/powerpoint/2010/main" val="2545559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19536" y="548681"/>
            <a:ext cx="7992888" cy="2160240"/>
          </a:xfrm>
        </p:spPr>
        <p:txBody>
          <a:bodyPr>
            <a:normAutofit/>
          </a:bodyPr>
          <a:lstStyle/>
          <a:p>
            <a:r>
              <a:rPr lang="fr-FR" sz="2400" dirty="0"/>
              <a:t>Ces variations de répartition régionale du tissu adipeux selon le sexe recouvrent des différences dans la cellularité du tissu, mais aussi des différences dans les aptitudes métaboliques des adipocytes des différents dépôts et donc, dans leur rôle métabolique. </a:t>
            </a:r>
          </a:p>
        </p:txBody>
      </p:sp>
      <p:pic>
        <p:nvPicPr>
          <p:cNvPr id="2" name="Image 1"/>
          <p:cNvPicPr>
            <a:picLocks noChangeAspect="1"/>
          </p:cNvPicPr>
          <p:nvPr/>
        </p:nvPicPr>
        <p:blipFill>
          <a:blip r:embed="rId2"/>
          <a:stretch>
            <a:fillRect/>
          </a:stretch>
        </p:blipFill>
        <p:spPr>
          <a:xfrm>
            <a:off x="5646511" y="3212976"/>
            <a:ext cx="4900564" cy="2744316"/>
          </a:xfrm>
          <a:prstGeom prst="rect">
            <a:avLst/>
          </a:prstGeom>
        </p:spPr>
      </p:pic>
      <p:sp>
        <p:nvSpPr>
          <p:cNvPr id="4" name="Rectangle 3"/>
          <p:cNvSpPr/>
          <p:nvPr/>
        </p:nvSpPr>
        <p:spPr>
          <a:xfrm>
            <a:off x="1919536" y="2692308"/>
            <a:ext cx="3365286"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Selon sa localisation, le tissu adipeux a un rôle différent. La localisation sous-cutanée fémorale (typiquement féminine) semble être une réserve d'énergie qui sera utilisée au cours de la grossesse et de l'allaitement car, en dehors de ces circonstances, ces adipocytes ont une activité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lipolytique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très faible</a:t>
            </a:r>
          </a:p>
        </p:txBody>
      </p:sp>
    </p:spTree>
    <p:extLst>
      <p:ext uri="{BB962C8B-B14F-4D97-AF65-F5344CB8AC3E}">
        <p14:creationId xmlns:p14="http://schemas.microsoft.com/office/powerpoint/2010/main" val="823225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81200" y="404665"/>
            <a:ext cx="8229600" cy="1944216"/>
          </a:xfrm>
        </p:spPr>
        <p:txBody>
          <a:bodyPr>
            <a:normAutofit fontScale="85000" lnSpcReduction="10000"/>
          </a:bodyPr>
          <a:lstStyle/>
          <a:p>
            <a:pPr indent="17463" algn="just"/>
            <a:r>
              <a:rPr lang="fr-FR"/>
              <a:t>Les adipocytes mésentériques et omentaux (tissu adipeux viscéral ou intra-abdominal) constituent une réserve d'énergie immédiatement disponible puisque les acides gras libérés arrivent directement au foie, à partir duquel ils peuvent être libérés dans la circulation générale, utilisés in situ par voie oxydative ou transformés en glucose (néoglucogénèse). </a:t>
            </a:r>
          </a:p>
          <a:p>
            <a:endParaRPr lang="fr-FR" dirty="0"/>
          </a:p>
        </p:txBody>
      </p:sp>
      <p:sp>
        <p:nvSpPr>
          <p:cNvPr id="2" name="Rectangle 1"/>
          <p:cNvSpPr/>
          <p:nvPr/>
        </p:nvSpPr>
        <p:spPr>
          <a:xfrm>
            <a:off x="6384032" y="2707174"/>
            <a:ext cx="3960440" cy="3170099"/>
          </a:xfrm>
          <a:prstGeom prst="rect">
            <a:avLst/>
          </a:prstGeom>
        </p:spPr>
        <p:txBody>
          <a:bodyPr wrap="square">
            <a:spAutoFit/>
          </a:bodyPr>
          <a:lstStyle/>
          <a:p>
            <a:pPr marL="0" marR="0" lvl="0" indent="17463"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adipocytes sous-cutanés (autres que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glutéo</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-fémoraux) ont une activité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lipolytique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intermédiaire. Ainsi, chez des sujets de poids normal et à quantité de masse grasse identique, les hommes ont plus de masse grasse abdominale alors que les femmes concentrent leur masse grasse au niveau sous-cutané.</a:t>
            </a:r>
          </a:p>
        </p:txBody>
      </p:sp>
      <p:pic>
        <p:nvPicPr>
          <p:cNvPr id="4" name="Image 3"/>
          <p:cNvPicPr>
            <a:picLocks noChangeAspect="1"/>
          </p:cNvPicPr>
          <p:nvPr/>
        </p:nvPicPr>
        <p:blipFill>
          <a:blip r:embed="rId2"/>
          <a:stretch>
            <a:fillRect/>
          </a:stretch>
        </p:blipFill>
        <p:spPr>
          <a:xfrm>
            <a:off x="1775520" y="2852936"/>
            <a:ext cx="4592352" cy="3061568"/>
          </a:xfrm>
          <a:prstGeom prst="rect">
            <a:avLst/>
          </a:prstGeom>
        </p:spPr>
      </p:pic>
    </p:spTree>
    <p:extLst>
      <p:ext uri="{BB962C8B-B14F-4D97-AF65-F5344CB8AC3E}">
        <p14:creationId xmlns:p14="http://schemas.microsoft.com/office/powerpoint/2010/main" val="2079978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solidFill>
                  <a:srgbClr val="FF0000"/>
                </a:solidFill>
              </a:rPr>
              <a:t>Effets de l'exercice physique modéré</a:t>
            </a:r>
            <a:endParaRPr lang="fr-FR" dirty="0">
              <a:solidFill>
                <a:srgbClr val="FF0000"/>
              </a:solidFill>
            </a:endParaRPr>
          </a:p>
        </p:txBody>
      </p:sp>
      <p:sp>
        <p:nvSpPr>
          <p:cNvPr id="3" name="Espace réservé du contenu 2"/>
          <p:cNvSpPr>
            <a:spLocks noGrp="1"/>
          </p:cNvSpPr>
          <p:nvPr>
            <p:ph idx="1"/>
          </p:nvPr>
        </p:nvSpPr>
        <p:spPr>
          <a:xfrm>
            <a:off x="1524000" y="1340768"/>
            <a:ext cx="9144000" cy="5256584"/>
          </a:xfrm>
        </p:spPr>
        <p:txBody>
          <a:bodyPr>
            <a:normAutofit fontScale="92500" lnSpcReduction="10000"/>
          </a:bodyPr>
          <a:lstStyle/>
          <a:p>
            <a:pPr indent="17463"/>
            <a:r>
              <a:rPr lang="fr-FR" dirty="0"/>
              <a:t>Au repos et au cours de l'exercice d'intensité faible à modérée, la plupart des auteurs ont montré que l'utilisation des lipides était plus importante chez les femmes comparées à des sujets masculins (calorimétrie indirecte : QR femmes &lt; QR hommes), l'exercice étant réalisé à même puissance relative.</a:t>
            </a:r>
          </a:p>
          <a:p>
            <a:pPr indent="17463"/>
            <a:r>
              <a:rPr lang="fr-FR" dirty="0"/>
              <a:t> De plus, lors d'exercices réalisés à des intensités relatives identiques chez des sujets non entraînés, une diminution de l'utilisation nette du glycogène et de plus faibles concentrations de lactate ont été observées chez les femmes comparées à des sujets masculins. </a:t>
            </a:r>
          </a:p>
          <a:p>
            <a:pPr indent="17463"/>
            <a:r>
              <a:rPr lang="fr-FR" dirty="0"/>
              <a:t>Par contre, ces différences de QR disparaissent lors d'exercices d'intensité plus élevée puisque, dans ces conditions, l'utilisation massive et majoritaire des glucides masque les différences potentielles d'utilisation des lipides.</a:t>
            </a:r>
          </a:p>
          <a:p>
            <a:pPr>
              <a:buNone/>
            </a:pPr>
            <a:endParaRPr lang="fr-FR" dirty="0"/>
          </a:p>
        </p:txBody>
      </p:sp>
    </p:spTree>
    <p:extLst>
      <p:ext uri="{BB962C8B-B14F-4D97-AF65-F5344CB8AC3E}">
        <p14:creationId xmlns:p14="http://schemas.microsoft.com/office/powerpoint/2010/main" val="365535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631951" y="404813"/>
            <a:ext cx="8856663" cy="519112"/>
          </a:xfrm>
          <a:prstGeom prst="rect">
            <a:avLst/>
          </a:prstGeom>
          <a:solidFill>
            <a:srgbClr val="FF0000"/>
          </a:solid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2800" b="1" i="0" u="sng"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itchFamily="66" charset="0"/>
                <a:ea typeface="+mn-ea"/>
                <a:cs typeface="+mn-cs"/>
              </a:rPr>
              <a:t>Autres différences métaboliques…</a:t>
            </a:r>
            <a:endParaRPr kumimoji="0" lang="fr-FR" sz="2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endParaRPr>
          </a:p>
        </p:txBody>
      </p:sp>
      <p:sp>
        <p:nvSpPr>
          <p:cNvPr id="104451" name="Text Box 3"/>
          <p:cNvSpPr txBox="1">
            <a:spLocks noChangeArrowheads="1"/>
          </p:cNvSpPr>
          <p:nvPr/>
        </p:nvSpPr>
        <p:spPr bwMode="auto">
          <a:xfrm>
            <a:off x="516383" y="2538286"/>
            <a:ext cx="6955302" cy="129266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Moindre activité enzymatique: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rPr>
              <a:t>phosphorylase, LDH, PFK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itchFamily="18" charset="2"/>
              </a:rPr>
              <a:t>Esbjörnsson</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et al. 1993 et 1996,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itchFamily="18" charset="2"/>
              </a:rPr>
              <a:t>Simoneau</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et al. 1985).</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452" name="Text Box 4"/>
          <p:cNvSpPr txBox="1">
            <a:spLocks noChangeArrowheads="1"/>
          </p:cNvSpPr>
          <p:nvPr/>
        </p:nvSpPr>
        <p:spPr bwMode="auto">
          <a:xfrm>
            <a:off x="516382" y="1242886"/>
            <a:ext cx="6902018" cy="800219"/>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prstClr val="black"/>
                </a:solidFill>
                <a:effectLst/>
                <a:uLnTx/>
                <a:uFillTx/>
                <a:latin typeface="Calibri" panose="020F0502020204030204"/>
                <a:ea typeface="+mn-ea"/>
                <a:cs typeface="+mn-cs"/>
                <a:sym typeface="Symbol" pitchFamily="18" charset="2"/>
              </a:rPr>
              <a:t>- </a:t>
            </a:r>
            <a:r>
              <a:rPr kumimoji="0" lang="fr-FR" sz="2800" b="1" i="0" u="none" strike="noStrike" kern="1200" cap="none" spc="0" normalizeH="0" baseline="0" noProof="0">
                <a:ln>
                  <a:noFill/>
                </a:ln>
                <a:solidFill>
                  <a:prstClr val="black"/>
                </a:solidFill>
                <a:effectLst/>
                <a:uLnTx/>
                <a:uFillTx/>
                <a:latin typeface="Calibri" panose="020F0502020204030204"/>
                <a:ea typeface="+mn-ea"/>
                <a:cs typeface="+mn-cs"/>
                <a:sym typeface="Symbol" pitchFamily="18" charset="2"/>
              </a:rPr>
              <a:t>Surface fibres I parfois &gt; femme/homme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sym typeface="Symbol" pitchFamily="18" charset="2"/>
              </a:rPr>
              <a:t>		        (Esbjörnsson et al. 1993, Simoneau et al. 1985).</a:t>
            </a:r>
            <a:endParaRPr kumimoji="0" lang="fr-FR" sz="1800" b="1" i="0" u="none" strike="noStrike" kern="1200" cap="none" spc="0" normalizeH="0" baseline="0" noProof="0">
              <a:ln>
                <a:noFill/>
              </a:ln>
              <a:solidFill>
                <a:prstClr val="black"/>
              </a:solidFill>
              <a:effectLst/>
              <a:uLnTx/>
              <a:uFillTx/>
              <a:latin typeface="Calibri" panose="020F0502020204030204"/>
              <a:ea typeface="+mn-ea"/>
              <a:cs typeface="+mn-cs"/>
              <a:sym typeface="Symbol" pitchFamily="18" charset="2"/>
            </a:endParaRPr>
          </a:p>
        </p:txBody>
      </p:sp>
      <p:sp>
        <p:nvSpPr>
          <p:cNvPr id="104453" name="Text Box 5"/>
          <p:cNvSpPr txBox="1">
            <a:spLocks noChangeArrowheads="1"/>
          </p:cNvSpPr>
          <p:nvPr/>
        </p:nvSpPr>
        <p:spPr bwMode="auto">
          <a:xfrm>
            <a:off x="587821" y="4267074"/>
            <a:ext cx="9254393" cy="2769989"/>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prstClr val="black"/>
                </a:solidFill>
                <a:effectLst/>
                <a:uLnTx/>
                <a:uFillTx/>
                <a:latin typeface="Calibri" panose="020F0502020204030204"/>
                <a:ea typeface="+mn-ea"/>
                <a:cs typeface="+mn-cs"/>
                <a:sym typeface="Symbol" pitchFamily="18" charset="2"/>
              </a:rPr>
              <a:t>- Activité catécholaminergique</a:t>
            </a:r>
            <a:r>
              <a:rPr kumimoji="0" lang="fr-FR" sz="2800" b="1" i="0" u="none" strike="noStrike" kern="1200" cap="none" spc="0" normalizeH="0" baseline="0" noProof="0">
                <a:ln>
                  <a:noFill/>
                </a:ln>
                <a:solidFill>
                  <a:prstClr val="black"/>
                </a:solidFill>
                <a:effectLst/>
                <a:uLnTx/>
                <a:uFillTx/>
                <a:latin typeface="Calibri" panose="020F0502020204030204"/>
                <a:ea typeface="+mn-ea"/>
                <a:cs typeface="+mn-cs"/>
              </a:rPr>
              <a:t> moindre: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prstClr val="black"/>
                </a:solidFill>
                <a:effectLst/>
                <a:uLnTx/>
                <a:uFillTx/>
                <a:latin typeface="Calibri" panose="020F0502020204030204"/>
                <a:ea typeface="+mn-ea"/>
                <a:cs typeface="+mn-cs"/>
              </a:rPr>
              <a:t>résultats contradictoires</a:t>
            </a:r>
          </a:p>
          <a:p>
            <a:pPr marL="0" marR="0" lvl="0" indent="0" algn="l" defTabSz="914400" rtl="0" eaLnBrk="0" fontAlgn="auto" latinLnBrk="0" hangingPunct="0">
              <a:lnSpc>
                <a:spcPct val="100000"/>
              </a:lnSpc>
              <a:spcBef>
                <a:spcPts val="0"/>
              </a:spcBef>
              <a:spcAft>
                <a:spcPts val="0"/>
              </a:spcAft>
              <a:buClrTx/>
              <a:buSzTx/>
              <a:buFont typeface="Symbol" pitchFamily="18" charset="2"/>
              <a:buChar char="["/>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A et NA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sym typeface="Symbol" pitchFamily="18" charset="2"/>
              </a:rPr>
              <a:t> </a:t>
            </a:r>
            <a:r>
              <a:rPr kumimoji="0" lang="fr-FR" sz="2400" b="0" i="0" u="none" strike="noStrike" kern="1200" cap="none" spc="0" normalizeH="0" baseline="-25000" noProof="0">
                <a:ln>
                  <a:noFill/>
                </a:ln>
                <a:solidFill>
                  <a:prstClr val="black"/>
                </a:solidFill>
                <a:effectLst/>
                <a:uLnTx/>
                <a:uFillTx/>
                <a:latin typeface="Calibri" panose="020F0502020204030204"/>
                <a:ea typeface="+mn-ea"/>
                <a:cs typeface="+mn-cs"/>
              </a:rPr>
              <a:t>p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inférieures chez le sujet féminin </a:t>
            </a:r>
          </a:p>
          <a:p>
            <a:pPr marL="0" marR="0" lvl="0" indent="0" algn="l" defTabSz="914400" rtl="0" eaLnBrk="0" fontAlgn="auto" latinLnBrk="0" hangingPunct="0">
              <a:lnSpc>
                <a:spcPct val="100000"/>
              </a:lnSpc>
              <a:spcBef>
                <a:spcPts val="0"/>
              </a:spcBef>
              <a:spcAft>
                <a:spcPts val="0"/>
              </a:spcAft>
              <a:buClrTx/>
              <a:buSzTx/>
              <a:buFont typeface="Symbol" pitchFamily="18" charset="2"/>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(Brooks et al. 1990, Gratas et al. 1994, Nevill et al. 1996).</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[A et NA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sym typeface="Symbol" pitchFamily="18" charset="2"/>
              </a:rPr>
              <a:t> </a:t>
            </a:r>
            <a:r>
              <a:rPr kumimoji="0" lang="fr-FR" sz="2400" b="0" i="0" u="none" strike="noStrike" kern="1200" cap="none" spc="0" normalizeH="0" baseline="-25000" noProof="0">
                <a:ln>
                  <a:noFill/>
                </a:ln>
                <a:solidFill>
                  <a:prstClr val="black"/>
                </a:solidFill>
                <a:effectLst/>
                <a:uLnTx/>
                <a:uFillTx/>
                <a:latin typeface="Calibri" panose="020F0502020204030204"/>
                <a:ea typeface="+mn-ea"/>
                <a:cs typeface="+mn-cs"/>
              </a:rPr>
              <a:t>p </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 si normalisation /  état nutritionnel, niveau d’entraînement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(Vincent et al. 2003)</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446" y="2278253"/>
            <a:ext cx="3692650" cy="2479736"/>
          </a:xfrm>
          <a:prstGeom prst="rect">
            <a:avLst/>
          </a:prstGeom>
        </p:spPr>
      </p:pic>
    </p:spTree>
    <p:extLst>
      <p:ext uri="{BB962C8B-B14F-4D97-AF65-F5344CB8AC3E}">
        <p14:creationId xmlns:p14="http://schemas.microsoft.com/office/powerpoint/2010/main" val="82379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 calcmode="lin" valueType="num">
                                      <p:cBhvr additive="base">
                                        <p:cTn id="7" dur="500" fill="hold"/>
                                        <p:tgtEl>
                                          <p:spTgt spid="104452"/>
                                        </p:tgtEl>
                                        <p:attrNameLst>
                                          <p:attrName>ppt_x</p:attrName>
                                        </p:attrNameLst>
                                      </p:cBhvr>
                                      <p:tavLst>
                                        <p:tav tm="0">
                                          <p:val>
                                            <p:strVal val="0-#ppt_w/2"/>
                                          </p:val>
                                        </p:tav>
                                        <p:tav tm="100000">
                                          <p:val>
                                            <p:strVal val="#ppt_x"/>
                                          </p:val>
                                        </p:tav>
                                      </p:tavLst>
                                    </p:anim>
                                    <p:anim calcmode="lin" valueType="num">
                                      <p:cBhvr additive="base">
                                        <p:cTn id="8" dur="500" fill="hold"/>
                                        <p:tgtEl>
                                          <p:spTgt spid="1044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451"/>
                                        </p:tgtEl>
                                        <p:attrNameLst>
                                          <p:attrName>style.visibility</p:attrName>
                                        </p:attrNameLst>
                                      </p:cBhvr>
                                      <p:to>
                                        <p:strVal val="visible"/>
                                      </p:to>
                                    </p:set>
                                    <p:anim calcmode="lin" valueType="num">
                                      <p:cBhvr additive="base">
                                        <p:cTn id="13" dur="500" fill="hold"/>
                                        <p:tgtEl>
                                          <p:spTgt spid="104451"/>
                                        </p:tgtEl>
                                        <p:attrNameLst>
                                          <p:attrName>ppt_x</p:attrName>
                                        </p:attrNameLst>
                                      </p:cBhvr>
                                      <p:tavLst>
                                        <p:tav tm="0">
                                          <p:val>
                                            <p:strVal val="0-#ppt_w/2"/>
                                          </p:val>
                                        </p:tav>
                                        <p:tav tm="100000">
                                          <p:val>
                                            <p:strVal val="#ppt_x"/>
                                          </p:val>
                                        </p:tav>
                                      </p:tavLst>
                                    </p:anim>
                                    <p:anim calcmode="lin" valueType="num">
                                      <p:cBhvr additive="base">
                                        <p:cTn id="14" dur="500" fill="hold"/>
                                        <p:tgtEl>
                                          <p:spTgt spid="10445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4453"/>
                                        </p:tgtEl>
                                        <p:attrNameLst>
                                          <p:attrName>style.visibility</p:attrName>
                                        </p:attrNameLst>
                                      </p:cBhvr>
                                      <p:to>
                                        <p:strVal val="visible"/>
                                      </p:to>
                                    </p:set>
                                    <p:anim calcmode="lin" valueType="num">
                                      <p:cBhvr additive="base">
                                        <p:cTn id="19" dur="500" fill="hold"/>
                                        <p:tgtEl>
                                          <p:spTgt spid="104453"/>
                                        </p:tgtEl>
                                        <p:attrNameLst>
                                          <p:attrName>ppt_x</p:attrName>
                                        </p:attrNameLst>
                                      </p:cBhvr>
                                      <p:tavLst>
                                        <p:tav tm="0">
                                          <p:val>
                                            <p:strVal val="0-#ppt_w/2"/>
                                          </p:val>
                                        </p:tav>
                                        <p:tav tm="100000">
                                          <p:val>
                                            <p:strVal val="#ppt_x"/>
                                          </p:val>
                                        </p:tav>
                                      </p:tavLst>
                                    </p:anim>
                                    <p:anim calcmode="lin" valueType="num">
                                      <p:cBhvr additive="base">
                                        <p:cTn id="20" dur="500" fill="hold"/>
                                        <p:tgtEl>
                                          <p:spTgt spid="1044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utoUpdateAnimBg="0"/>
      <p:bldP spid="104452" grpId="0" autoUpdateAnimBg="0"/>
      <p:bldP spid="104453"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24000" y="332656"/>
            <a:ext cx="8964488" cy="6120680"/>
          </a:xfrm>
        </p:spPr>
        <p:txBody>
          <a:bodyPr>
            <a:normAutofit/>
          </a:bodyPr>
          <a:lstStyle/>
          <a:p>
            <a:r>
              <a:rPr lang="fr-FR" dirty="0"/>
              <a:t>Quand on s'intéresse aux effets métaboliques de l'exercice au niveau non plus du corps entier (calorimétrie indirecte), mais du tissu adipeux lui-même, la technique de </a:t>
            </a:r>
            <a:r>
              <a:rPr lang="fr-FR" dirty="0" err="1"/>
              <a:t>microdialyse</a:t>
            </a:r>
            <a:r>
              <a:rPr lang="fr-FR" dirty="0"/>
              <a:t> in situ des dépôts adipeux permet d'analyser les réponses métaboliques locales. </a:t>
            </a:r>
          </a:p>
          <a:p>
            <a:r>
              <a:rPr lang="fr-FR" dirty="0"/>
              <a:t>A l'échelon du tissu adipeux, l'exercice stimule la lipolyse via l'augmentation de la noradrénaline et de l'adrénaline plasmatiques et la diminution des concentrations plasmatiques d'insuline. Les catécholamines contrôlent la lipolyse par une action double : stimulation via les ß-récepteurs et inhibition via les a2-récepteurs. L'effet résultant des catécholamines est déterminé par la contribution relative de ces deux voies.</a:t>
            </a:r>
          </a:p>
          <a:p>
            <a:pPr>
              <a:buNone/>
            </a:pPr>
            <a:endParaRPr lang="fr-FR" dirty="0"/>
          </a:p>
        </p:txBody>
      </p:sp>
    </p:spTree>
    <p:extLst>
      <p:ext uri="{BB962C8B-B14F-4D97-AF65-F5344CB8AC3E}">
        <p14:creationId xmlns:p14="http://schemas.microsoft.com/office/powerpoint/2010/main" val="26616889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24000" y="332656"/>
            <a:ext cx="9144000" cy="6525344"/>
          </a:xfrm>
        </p:spPr>
        <p:txBody>
          <a:bodyPr>
            <a:normAutofit/>
          </a:bodyPr>
          <a:lstStyle/>
          <a:p>
            <a:r>
              <a:rPr lang="fr-FR" dirty="0"/>
              <a:t>Quand on compare les sujets des deux sexes, la lipolyse du tissu adipeux sous-cutané abdominal au repos ou au cours de l'exercice d'intensité modérée ne diffère pas chez des sujets non entraînés.</a:t>
            </a:r>
          </a:p>
          <a:p>
            <a:r>
              <a:rPr lang="fr-FR" dirty="0"/>
              <a:t> Mais par contre, il existe des différences de réponse </a:t>
            </a:r>
            <a:r>
              <a:rPr lang="fr-FR" dirty="0" err="1"/>
              <a:t>lipolytique</a:t>
            </a:r>
            <a:r>
              <a:rPr lang="fr-FR" dirty="0"/>
              <a:t> à l'exercice en fonction de la localisation des tissus adipeux. Au cours de l'exercice, dans les deux sexes, la lipolyse du tissu adipeux sous-cutané abdominal augmente de façon importante. Celle du tissu adipeux </a:t>
            </a:r>
            <a:r>
              <a:rPr lang="fr-FR" dirty="0" err="1"/>
              <a:t>fémoro</a:t>
            </a:r>
            <a:r>
              <a:rPr lang="fr-FR" dirty="0"/>
              <a:t>-</a:t>
            </a:r>
            <a:r>
              <a:rPr lang="fr-FR" dirty="0" err="1"/>
              <a:t>glutéal</a:t>
            </a:r>
            <a:r>
              <a:rPr lang="fr-FR" dirty="0"/>
              <a:t> augmente aussi, mais de façon plus faible. Et cette différence est encore plus marquée chez la femme. Ce qui explique probablement la difficulté à mobiliser ce tissu adipeux chez la femme, même au cours d'exercices qui stimulent la lipolyse des autres dépôts.</a:t>
            </a:r>
          </a:p>
          <a:p>
            <a:endParaRPr lang="fr-FR" dirty="0"/>
          </a:p>
        </p:txBody>
      </p:sp>
    </p:spTree>
    <p:extLst>
      <p:ext uri="{BB962C8B-B14F-4D97-AF65-F5344CB8AC3E}">
        <p14:creationId xmlns:p14="http://schemas.microsoft.com/office/powerpoint/2010/main" val="449455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74638"/>
            <a:ext cx="8686800" cy="850106"/>
          </a:xfrm>
        </p:spPr>
        <p:txBody>
          <a:bodyPr>
            <a:normAutofit/>
          </a:bodyPr>
          <a:lstStyle/>
          <a:p>
            <a:r>
              <a:rPr lang="fr-FR" b="1" dirty="0">
                <a:solidFill>
                  <a:srgbClr val="FF0000"/>
                </a:solidFill>
              </a:rPr>
              <a:t>Effets de l'entraînement en endurance</a:t>
            </a:r>
            <a:endParaRPr lang="fr-FR" dirty="0">
              <a:solidFill>
                <a:srgbClr val="FF0000"/>
              </a:solidFill>
            </a:endParaRPr>
          </a:p>
        </p:txBody>
      </p:sp>
      <p:sp>
        <p:nvSpPr>
          <p:cNvPr id="3" name="Espace réservé du contenu 2"/>
          <p:cNvSpPr>
            <a:spLocks noGrp="1"/>
          </p:cNvSpPr>
          <p:nvPr>
            <p:ph idx="1"/>
          </p:nvPr>
        </p:nvSpPr>
        <p:spPr>
          <a:xfrm>
            <a:off x="1524000" y="1196752"/>
            <a:ext cx="9144000" cy="5661248"/>
          </a:xfrm>
        </p:spPr>
        <p:txBody>
          <a:bodyPr>
            <a:normAutofit fontScale="85000" lnSpcReduction="20000"/>
          </a:bodyPr>
          <a:lstStyle/>
          <a:p>
            <a:pPr>
              <a:spcBef>
                <a:spcPts val="1800"/>
              </a:spcBef>
              <a:spcAft>
                <a:spcPts val="1800"/>
              </a:spcAft>
            </a:pPr>
            <a:r>
              <a:rPr lang="fr-FR" dirty="0"/>
              <a:t>L'entraînement en endurance est associé à une diminution de la masse grasse dans les deux sexes, mais le dimorphisme sexuel se maintient néanmoins après entraînement (Tab. I). Une des raisons expliquant cette diminution de la masse grasse après entraînement en endurance, est que les sujets des deux sexes augmentent leur utilisation de lipides lors d'un exercice réalisé à la même puissance relative qu'avant l'entraînement . </a:t>
            </a:r>
          </a:p>
          <a:p>
            <a:pPr>
              <a:spcBef>
                <a:spcPts val="1800"/>
              </a:spcBef>
              <a:spcAft>
                <a:spcPts val="1800"/>
              </a:spcAft>
            </a:pPr>
            <a:r>
              <a:rPr lang="fr-FR" dirty="0"/>
              <a:t>Mais en plus, de nombreuses études mettent en évidence une oxydation des lipides plus élevée au cours de l'exercice chez la femme entraînée, comparée aux sujets masculins entraînés. </a:t>
            </a:r>
          </a:p>
          <a:p>
            <a:pPr>
              <a:spcBef>
                <a:spcPts val="1800"/>
              </a:spcBef>
              <a:spcAft>
                <a:spcPts val="1800"/>
              </a:spcAft>
            </a:pPr>
            <a:r>
              <a:rPr lang="fr-FR" dirty="0"/>
              <a:t>Ainsi, le travail de </a:t>
            </a:r>
            <a:r>
              <a:rPr lang="fr-FR" dirty="0" err="1"/>
              <a:t>Tarnopolsky</a:t>
            </a:r>
            <a:r>
              <a:rPr lang="fr-FR" dirty="0"/>
              <a:t> et coll. (90)  confirme les différences entre les sexes, déjà mises en évidence chez les sujets non entraînés. Six hommes et six femmes, de même niveau d'entraînement en endurance (VO2max en ml/min supérieur chez les sujets masculins, mais identique dans les deux sexes quand il est rapporté au kg de masse maigre), ont réalisé une course de 15,5 km sur tapis roulant à 65 % de VO2max (durée de course : 90-101 min). </a:t>
            </a:r>
          </a:p>
        </p:txBody>
      </p:sp>
    </p:spTree>
    <p:extLst>
      <p:ext uri="{BB962C8B-B14F-4D97-AF65-F5344CB8AC3E}">
        <p14:creationId xmlns:p14="http://schemas.microsoft.com/office/powerpoint/2010/main" val="438755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24000" y="260648"/>
            <a:ext cx="9144000" cy="6336704"/>
          </a:xfrm>
        </p:spPr>
        <p:txBody>
          <a:bodyPr>
            <a:noAutofit/>
          </a:bodyPr>
          <a:lstStyle/>
          <a:p>
            <a:r>
              <a:rPr lang="fr-FR" sz="2400" dirty="0"/>
              <a:t>le travail de </a:t>
            </a:r>
            <a:r>
              <a:rPr lang="fr-FR" sz="2400" dirty="0" err="1"/>
              <a:t>Tarnopolsky</a:t>
            </a:r>
            <a:r>
              <a:rPr lang="fr-FR" sz="2400" dirty="0"/>
              <a:t> et coll.(90) confirme les différences entre les sexes, déjà mises en évidence chez les sujets non entraînés.</a:t>
            </a:r>
          </a:p>
          <a:p>
            <a:r>
              <a:rPr lang="fr-FR" sz="2400" dirty="0"/>
              <a:t> 6 ♂ et 6 ♀  de même niveau d'entraînement ont réalisé une course de 90-101min  sur tapis roulant à 65 % de VO2mmax.</a:t>
            </a:r>
          </a:p>
          <a:p>
            <a:pPr marL="360363" lvl="1" indent="-180975">
              <a:tabLst>
                <a:tab pos="360363" algn="l"/>
              </a:tabLst>
            </a:pPr>
            <a:r>
              <a:rPr lang="fr-FR" dirty="0"/>
              <a:t>QR moyen pendant l'exercice : 0,87 chez les ♀versus 0,93 chez les ♂ ;</a:t>
            </a:r>
          </a:p>
          <a:p>
            <a:pPr marL="360363" lvl="1" indent="-180975">
              <a:tabLst>
                <a:tab pos="360363" algn="l"/>
              </a:tabLst>
            </a:pPr>
            <a:r>
              <a:rPr lang="fr-FR" dirty="0"/>
              <a:t> lipides oxydés : 27 g chez ♂ versus 48 g chez ♀  </a:t>
            </a:r>
          </a:p>
          <a:p>
            <a:pPr marL="360363" lvl="1" indent="-180975">
              <a:tabLst>
                <a:tab pos="360363" algn="l"/>
              </a:tabLst>
            </a:pPr>
            <a:r>
              <a:rPr lang="fr-FR" dirty="0"/>
              <a:t> glucides oxydés : 240 g chez les ♂  versus 137 g chez les ♀). </a:t>
            </a:r>
          </a:p>
          <a:p>
            <a:pPr marL="360363" lvl="1" indent="-360363">
              <a:tabLst>
                <a:tab pos="360363" algn="l"/>
              </a:tabLst>
            </a:pPr>
            <a:r>
              <a:rPr lang="fr-FR" dirty="0"/>
              <a:t>les femmes économisent plus leur glycogène musculaire (l'utilisation de glycogène est plus élevée de 25 % chez les hommes), ce qui suggère que si les sujets avaient continué l'exercice jusqu'à épuisement, les hommes auraient probablement épuisé plus rapidement leurs réserves de glycogène. Ces résultats confirment la prédisposition naturelle des femmes pour les exercices en endurance, en consommant plus de lipides et donc en épargnant davantage leurs réserves de glycogène que les sujets masculins lors d'exercices d'intensité moyenne </a:t>
            </a:r>
          </a:p>
        </p:txBody>
      </p:sp>
    </p:spTree>
    <p:extLst>
      <p:ext uri="{BB962C8B-B14F-4D97-AF65-F5344CB8AC3E}">
        <p14:creationId xmlns:p14="http://schemas.microsoft.com/office/powerpoint/2010/main" val="2318651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81200" y="548681"/>
            <a:ext cx="8229600" cy="5577483"/>
          </a:xfrm>
        </p:spPr>
        <p:txBody>
          <a:bodyPr>
            <a:normAutofit fontScale="92500" lnSpcReduction="20000"/>
          </a:bodyPr>
          <a:lstStyle/>
          <a:p>
            <a:r>
              <a:rPr lang="fr-FR" dirty="0"/>
              <a:t>Le travail  de </a:t>
            </a:r>
            <a:r>
              <a:rPr lang="fr-FR" dirty="0" err="1"/>
              <a:t>Jeukendrup</a:t>
            </a:r>
            <a:r>
              <a:rPr lang="fr-FR" dirty="0"/>
              <a:t> (2005) montre  que l'intensité de l'exercice reste le déterminant principal de l'oxydation des lipides, le sexe expliquant 12 % de la variabilité interindividuelle de l'oxydation de lipides au cours de l'exercice. </a:t>
            </a:r>
          </a:p>
          <a:p>
            <a:r>
              <a:rPr lang="fr-FR" dirty="0"/>
              <a:t>Dans ce travail, 300 hommes et femmes de tous niveaux d'entraînement (VO2max allant de 20 à 80 ml/kg/min) ont réalisé un exercice d'intensité croissante jusqu'à épuisement et l'oxydation des différents substrats a été déterminée par calorimétrie indirecte.</a:t>
            </a:r>
          </a:p>
          <a:p>
            <a:r>
              <a:rPr lang="fr-FR" dirty="0"/>
              <a:t> A même intensité relative, les femmes ont un taux d'oxydation des lipides plus élevé que les hommes. Elles retardent aussi leur passage aux glucides comme substrat énergétique prédominant quand l'intensité de l'exercice augmente. En d'autres termes, les lipides restent le substrat énergétique prédominant à des intensités d'exercice plus élevées chez la femme que chez l'homme.</a:t>
            </a:r>
          </a:p>
        </p:txBody>
      </p:sp>
    </p:spTree>
    <p:extLst>
      <p:ext uri="{BB962C8B-B14F-4D97-AF65-F5344CB8AC3E}">
        <p14:creationId xmlns:p14="http://schemas.microsoft.com/office/powerpoint/2010/main" val="2281717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24000" y="404664"/>
            <a:ext cx="9144000" cy="6453336"/>
          </a:xfrm>
        </p:spPr>
        <p:txBody>
          <a:bodyPr>
            <a:normAutofit fontScale="62500" lnSpcReduction="20000"/>
          </a:bodyPr>
          <a:lstStyle/>
          <a:p>
            <a:r>
              <a:rPr lang="fr-FR" sz="3800" dirty="0"/>
              <a:t>Il existe une sensibilité différente aux effets de l'entraînement selon la localisation du tissu adipeux et selon le sexe. </a:t>
            </a:r>
          </a:p>
          <a:p>
            <a:r>
              <a:rPr lang="fr-FR" sz="3800" dirty="0" err="1"/>
              <a:t>Nindl</a:t>
            </a:r>
            <a:r>
              <a:rPr lang="fr-FR" sz="3800" dirty="0"/>
              <a:t> et coll. (2000) ont montré que si dans les deux sexes, la masse grasse diminuait après entraînement, la hiérarchie de mobilisation des différents dépôts adipeux variait en fonction du sexe. </a:t>
            </a:r>
          </a:p>
          <a:p>
            <a:r>
              <a:rPr lang="fr-FR" sz="3800" dirty="0"/>
              <a:t>30 ♀(environ 35 % de masse grasse)</a:t>
            </a:r>
            <a:r>
              <a:rPr lang="fr-FR" sz="3800" dirty="0">
                <a:sym typeface="Wingdings"/>
              </a:rPr>
              <a:t> </a:t>
            </a:r>
            <a:r>
              <a:rPr lang="fr-FR" sz="3800" dirty="0"/>
              <a:t>programme de 24 semaines d'entraînement (1,5 h/j, 5 j/</a:t>
            </a:r>
            <a:r>
              <a:rPr lang="fr-FR" sz="3800" dirty="0" err="1"/>
              <a:t>sem</a:t>
            </a:r>
            <a:r>
              <a:rPr lang="fr-FR" sz="3800" dirty="0"/>
              <a:t>) qui associait endurance et résistance.</a:t>
            </a:r>
          </a:p>
          <a:p>
            <a:r>
              <a:rPr lang="fr-FR" sz="3800" dirty="0"/>
              <a:t>À la fin du programme:</a:t>
            </a:r>
          </a:p>
          <a:p>
            <a:pPr lvl="1"/>
            <a:r>
              <a:rPr lang="fr-FR" sz="3200" dirty="0"/>
              <a:t> la perte de poids totale était de 1,7 kg. </a:t>
            </a:r>
          </a:p>
          <a:p>
            <a:pPr lvl="1"/>
            <a:r>
              <a:rPr lang="fr-FR" sz="3200" dirty="0">
                <a:sym typeface="Wingdings"/>
              </a:rPr>
              <a:t></a:t>
            </a:r>
            <a:r>
              <a:rPr lang="fr-FR" sz="3200" dirty="0"/>
              <a:t> de la masse musculaire totale (environ + 1 kg)</a:t>
            </a:r>
          </a:p>
          <a:p>
            <a:pPr lvl="1"/>
            <a:r>
              <a:rPr lang="fr-FR" sz="3200" dirty="0">
                <a:sym typeface="Wingdings"/>
              </a:rPr>
              <a:t></a:t>
            </a:r>
            <a:r>
              <a:rPr lang="fr-FR" sz="3200" dirty="0"/>
              <a:t> de la masse grasse totale (- 2,6 kg).</a:t>
            </a:r>
          </a:p>
          <a:p>
            <a:pPr lvl="2"/>
            <a:r>
              <a:rPr lang="fr-FR" sz="3200" dirty="0">
                <a:sym typeface="Wingdings"/>
              </a:rPr>
              <a:t></a:t>
            </a:r>
            <a:r>
              <a:rPr lang="fr-FR" sz="3200" dirty="0"/>
              <a:t> bras (- 31 %, sans gain de masse musculaire) </a:t>
            </a:r>
          </a:p>
          <a:p>
            <a:pPr lvl="2"/>
            <a:r>
              <a:rPr lang="fr-FR" sz="3200" dirty="0">
                <a:sym typeface="Wingdings"/>
              </a:rPr>
              <a:t></a:t>
            </a:r>
            <a:r>
              <a:rPr lang="fr-FR" sz="3200" dirty="0"/>
              <a:t> de masse musculaire au niveau des jambes (+ 5,5 %, sans perte de masse grasse). </a:t>
            </a:r>
          </a:p>
          <a:p>
            <a:pPr lvl="2">
              <a:buNone/>
            </a:pPr>
            <a:endParaRPr lang="fr-FR" dirty="0"/>
          </a:p>
          <a:p>
            <a:pPr marL="360363" lvl="2" indent="-360363">
              <a:tabLst>
                <a:tab pos="360363" algn="l"/>
              </a:tabLst>
            </a:pPr>
            <a:r>
              <a:rPr lang="fr-FR" sz="3800" dirty="0"/>
              <a:t> surprenants: les jambes contiennent 8,2 kg de MG, soit  34 % de la </a:t>
            </a:r>
            <a:r>
              <a:rPr lang="fr-FR" sz="3800" dirty="0" err="1"/>
              <a:t>MGTotale</a:t>
            </a:r>
            <a:r>
              <a:rPr lang="fr-FR" sz="3800" dirty="0"/>
              <a:t> mais aucune mobilisation des réserves adipeuses à partir de cette région. Mais ils confirment une résistance à la mobilisation et à l'utilisation des lipides du tissu adipeux fémoral chez la femme.</a:t>
            </a:r>
          </a:p>
          <a:p>
            <a:endParaRPr lang="fr-FR" dirty="0"/>
          </a:p>
        </p:txBody>
      </p:sp>
    </p:spTree>
    <p:extLst>
      <p:ext uri="{BB962C8B-B14F-4D97-AF65-F5344CB8AC3E}">
        <p14:creationId xmlns:p14="http://schemas.microsoft.com/office/powerpoint/2010/main" val="1873022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a:t>les auteurs proposent une hiérarchie de mobilisation du tissu adipeux, différente selon le sexe :</a:t>
            </a:r>
            <a:br>
              <a:rPr lang="fr-FR" dirty="0"/>
            </a:br>
            <a:br>
              <a:rPr lang="fr-FR" dirty="0"/>
            </a:br>
            <a:r>
              <a:rPr lang="fr-FR" dirty="0"/>
              <a:t>- homme : abdomen-tronc &gt; bras &gt; jambes,</a:t>
            </a:r>
            <a:br>
              <a:rPr lang="fr-FR" dirty="0"/>
            </a:br>
            <a:br>
              <a:rPr lang="fr-FR" dirty="0"/>
            </a:br>
            <a:r>
              <a:rPr lang="fr-FR" dirty="0"/>
              <a:t>- femme : bras &gt; tronc &gt; jambes.</a:t>
            </a:r>
          </a:p>
        </p:txBody>
      </p:sp>
    </p:spTree>
    <p:extLst>
      <p:ext uri="{BB962C8B-B14F-4D97-AF65-F5344CB8AC3E}">
        <p14:creationId xmlns:p14="http://schemas.microsoft.com/office/powerpoint/2010/main" val="2488315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24000" y="476673"/>
            <a:ext cx="8964488" cy="5649491"/>
          </a:xfrm>
        </p:spPr>
        <p:txBody>
          <a:bodyPr>
            <a:normAutofit/>
          </a:bodyPr>
          <a:lstStyle/>
          <a:p>
            <a:r>
              <a:rPr lang="fr-FR" dirty="0"/>
              <a:t>chez les ♀ : les lipides utilisés au cours de l'exercice ne proviennent pas exclusivement du tissu adipeux</a:t>
            </a:r>
            <a:r>
              <a:rPr lang="fr-FR" dirty="0">
                <a:sym typeface="Wingdings"/>
              </a:rPr>
              <a:t></a:t>
            </a:r>
            <a:r>
              <a:rPr lang="fr-FR" dirty="0"/>
              <a:t> les ♀  dégradent plus de TG intramusculaires pendant l'exercice que les ♂.</a:t>
            </a:r>
          </a:p>
          <a:p>
            <a:r>
              <a:rPr lang="fr-FR" dirty="0"/>
              <a:t>Le muscle squelettique contient environ 300 </a:t>
            </a:r>
            <a:r>
              <a:rPr lang="fr-FR" dirty="0" err="1"/>
              <a:t>mmol</a:t>
            </a:r>
            <a:r>
              <a:rPr lang="fr-FR" dirty="0"/>
              <a:t> de TG, ce qui représente une énergie potentielle de 2 500 kcal. D'autre part, l'utilisation des TG intramusculaires pendant l'exercice est particulièrement efficace, car elle ne requiert pas la mobilisation de moyens de transport depuis un site </a:t>
            </a:r>
            <a:r>
              <a:rPr lang="fr-FR" dirty="0" err="1"/>
              <a:t>extramusculaire</a:t>
            </a:r>
            <a:r>
              <a:rPr lang="fr-FR" dirty="0"/>
              <a:t> (tissu adipeux), les TG intramusculaires étant à côté de leur site d'oxydation (les mitochondries musculaires).</a:t>
            </a:r>
          </a:p>
        </p:txBody>
      </p:sp>
    </p:spTree>
    <p:extLst>
      <p:ext uri="{BB962C8B-B14F-4D97-AF65-F5344CB8AC3E}">
        <p14:creationId xmlns:p14="http://schemas.microsoft.com/office/powerpoint/2010/main" val="3707715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FF0000"/>
                </a:solidFill>
              </a:rPr>
              <a:t>La composition musculaire</a:t>
            </a:r>
            <a:endParaRPr lang="fr-FR" dirty="0">
              <a:solidFill>
                <a:srgbClr val="FF0000"/>
              </a:solidFill>
            </a:endParaRPr>
          </a:p>
        </p:txBody>
      </p:sp>
      <p:sp>
        <p:nvSpPr>
          <p:cNvPr id="3" name="Espace réservé du contenu 2"/>
          <p:cNvSpPr>
            <a:spLocks noGrp="1"/>
          </p:cNvSpPr>
          <p:nvPr>
            <p:ph idx="1"/>
          </p:nvPr>
        </p:nvSpPr>
        <p:spPr>
          <a:xfrm>
            <a:off x="1703512" y="1340768"/>
            <a:ext cx="8964488" cy="5328592"/>
          </a:xfrm>
        </p:spPr>
        <p:txBody>
          <a:bodyPr>
            <a:normAutofit lnSpcReduction="10000"/>
          </a:bodyPr>
          <a:lstStyle/>
          <a:p>
            <a:r>
              <a:rPr lang="fr-FR" dirty="0"/>
              <a:t>Parmi les facteurs favorisant l'oxydation des lipides au cours de l'exercice chez la femme, la composition musculaire joue un rôle important. Ainsi, les femmes ont plus de fibres de type I et un ratio plus élevé d'enzymes oxydatives par rapport aux enzymes glycolytiques que les hommes et ces différences persistent après entraînement en endurance. </a:t>
            </a:r>
          </a:p>
          <a:p>
            <a:br>
              <a:rPr lang="fr-FR" dirty="0"/>
            </a:br>
            <a:r>
              <a:rPr lang="fr-FR" dirty="0"/>
              <a:t>Un autre élément favorisant l'oxydation des lipides au cours de l'exercice chez la femme est la concentration plasmatique d'adrénaline, qui est supérieure chez les hommes pour un exercice de même intensité relative, ce qui pourrait augmenter le taux de la glycogénolyse musculaire et la production de lactate pendant l'exercice.</a:t>
            </a:r>
          </a:p>
          <a:p>
            <a:endParaRPr lang="fr-FR" dirty="0"/>
          </a:p>
        </p:txBody>
      </p:sp>
    </p:spTree>
    <p:extLst>
      <p:ext uri="{BB962C8B-B14F-4D97-AF65-F5344CB8AC3E}">
        <p14:creationId xmlns:p14="http://schemas.microsoft.com/office/powerpoint/2010/main" val="314218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74638"/>
            <a:ext cx="8229600" cy="778098"/>
          </a:xfrm>
        </p:spPr>
        <p:txBody>
          <a:bodyPr>
            <a:normAutofit/>
          </a:bodyPr>
          <a:lstStyle/>
          <a:p>
            <a:r>
              <a:rPr lang="fr-FR" b="1" dirty="0">
                <a:solidFill>
                  <a:srgbClr val="FF0000"/>
                </a:solidFill>
              </a:rPr>
              <a:t>La disponibilité des acides gras libres</a:t>
            </a:r>
            <a:endParaRPr lang="fr-FR" dirty="0">
              <a:solidFill>
                <a:srgbClr val="FF0000"/>
              </a:solidFill>
            </a:endParaRPr>
          </a:p>
        </p:txBody>
      </p:sp>
      <p:sp>
        <p:nvSpPr>
          <p:cNvPr id="3" name="Espace réservé du contenu 2"/>
          <p:cNvSpPr>
            <a:spLocks noGrp="1"/>
          </p:cNvSpPr>
          <p:nvPr>
            <p:ph idx="1"/>
          </p:nvPr>
        </p:nvSpPr>
        <p:spPr>
          <a:xfrm>
            <a:off x="1524000" y="1124744"/>
            <a:ext cx="9144000" cy="5733256"/>
          </a:xfrm>
        </p:spPr>
        <p:txBody>
          <a:bodyPr>
            <a:noAutofit/>
          </a:bodyPr>
          <a:lstStyle/>
          <a:p>
            <a:pPr>
              <a:spcBef>
                <a:spcPts val="0"/>
              </a:spcBef>
            </a:pPr>
            <a:r>
              <a:rPr lang="fr-FR" sz="2400" dirty="0"/>
              <a:t>Nielsen et coll. (2003) pour un même niveau de dépense énergétique (métabolisme de base), une plus grande disponibilité en acides gras libres (AGL) , le matin après 12 h de jeûne : plus 40 % chez la femme par rapport à l'homme. </a:t>
            </a:r>
          </a:p>
          <a:p>
            <a:pPr>
              <a:spcBef>
                <a:spcPts val="0"/>
              </a:spcBef>
            </a:pPr>
            <a:endParaRPr lang="fr-FR" sz="2400" dirty="0"/>
          </a:p>
          <a:p>
            <a:pPr>
              <a:spcBef>
                <a:spcPts val="0"/>
              </a:spcBef>
            </a:pPr>
            <a:r>
              <a:rPr lang="fr-FR" sz="2400" dirty="0"/>
              <a:t>Néanmoins, cette plus grande libération d'AGL chez la femme n'est pas associée à une concentration plasmatique d'AGL plus élevée, ni à une oxydation plus élevée des lipides au repos. Ce qui signifie que les AGL libérés sont </a:t>
            </a:r>
            <a:r>
              <a:rPr lang="fr-FR" sz="2400" dirty="0" err="1"/>
              <a:t>réestérifiés</a:t>
            </a:r>
            <a:r>
              <a:rPr lang="fr-FR" sz="2400" dirty="0"/>
              <a:t> et </a:t>
            </a:r>
            <a:r>
              <a:rPr lang="fr-FR" sz="2400" dirty="0" err="1"/>
              <a:t>restockés</a:t>
            </a:r>
            <a:r>
              <a:rPr lang="fr-FR" sz="2400" dirty="0"/>
              <a:t> dans le tissu adipeux. </a:t>
            </a:r>
          </a:p>
        </p:txBody>
      </p:sp>
    </p:spTree>
    <p:extLst>
      <p:ext uri="{BB962C8B-B14F-4D97-AF65-F5344CB8AC3E}">
        <p14:creationId xmlns:p14="http://schemas.microsoft.com/office/powerpoint/2010/main" val="692158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3276600" y="228600"/>
            <a:ext cx="7086600" cy="2362200"/>
          </a:xfrm>
          <a:prstGeom prst="rect">
            <a:avLst/>
          </a:prstGeom>
          <a:solidFill>
            <a:schemeClr val="tx2"/>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99" name="Text Box 3"/>
          <p:cNvSpPr txBox="1">
            <a:spLocks noChangeArrowheads="1"/>
          </p:cNvSpPr>
          <p:nvPr/>
        </p:nvSpPr>
        <p:spPr bwMode="auto">
          <a:xfrm>
            <a:off x="3359150" y="260350"/>
            <a:ext cx="6946900" cy="2286000"/>
          </a:xfrm>
          <a:prstGeom prst="rect">
            <a:avLst/>
          </a:prstGeom>
          <a:solidFill>
            <a:schemeClr val="tx2">
              <a:alpha val="61000"/>
            </a:schemeClr>
          </a:solid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itchFamily="66" charset="0"/>
                <a:ea typeface="+mn-ea"/>
                <a:cs typeface="+mn-cs"/>
              </a:rPr>
              <a:t>Sexe 		Poids kg (% total)</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itchFamily="66"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itchFamily="66" charset="0"/>
                <a:ea typeface="+mn-ea"/>
                <a:cs typeface="+mn-cs"/>
              </a:rPr>
              <a:t>Tissu adipeux		</a:t>
            </a:r>
            <a:r>
              <a:rPr kumimoji="0" lang="fr-FR" sz="2000" b="1" i="0" u="none" strike="noStrike" kern="1200" cap="none" spc="0" normalizeH="0" baseline="0" noProof="0" dirty="0">
                <a:ln>
                  <a:noFill/>
                </a:ln>
                <a:solidFill>
                  <a:prstClr val="white"/>
                </a:solidFill>
                <a:effectLst/>
                <a:uLnTx/>
                <a:uFillTx/>
                <a:latin typeface="Comic Sans MS" pitchFamily="66" charset="0"/>
                <a:ea typeface="+mn-ea"/>
                <a:cs typeface="+mn-cs"/>
                <a:sym typeface="Webdings" pitchFamily="18" charset="2"/>
              </a:rPr>
              <a:t>:70kg	8.4 kg (12%)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omic Sans MS" pitchFamily="66" charset="0"/>
                <a:ea typeface="+mn-ea"/>
                <a:cs typeface="+mn-cs"/>
                <a:sym typeface="Webdings" pitchFamily="18" charset="2"/>
              </a:rPr>
              <a:t>			:55kg	11.6 kg (21%)</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Comic Sans MS" pitchFamily="66" charset="0"/>
              <a:ea typeface="+mn-ea"/>
              <a:cs typeface="+mn-cs"/>
              <a:sym typeface="Webdings" pitchFamily="18" charset="2"/>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itchFamily="66" charset="0"/>
                <a:ea typeface="+mn-ea"/>
                <a:cs typeface="+mn-cs"/>
                <a:sym typeface="Webdings" pitchFamily="18" charset="2"/>
              </a:rPr>
              <a:t> Tissu musculaire</a:t>
            </a:r>
            <a:r>
              <a:rPr kumimoji="0" lang="fr-FR" sz="2000" b="1" i="0" u="none" strike="noStrike" kern="1200" cap="none" spc="0" normalizeH="0" baseline="0" noProof="0" dirty="0">
                <a:ln>
                  <a:noFill/>
                </a:ln>
                <a:solidFill>
                  <a:prstClr val="white"/>
                </a:solidFill>
                <a:effectLst/>
                <a:uLnTx/>
                <a:uFillTx/>
                <a:latin typeface="Comic Sans MS" pitchFamily="66" charset="0"/>
                <a:ea typeface="+mn-ea"/>
                <a:cs typeface="+mn-cs"/>
                <a:sym typeface="Webdings" pitchFamily="18" charset="2"/>
              </a:rPr>
              <a:t>	:70kg 	28 kg (40%)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omic Sans MS" pitchFamily="66" charset="0"/>
                <a:ea typeface="+mn-ea"/>
                <a:cs typeface="+mn-cs"/>
                <a:sym typeface="Webdings" pitchFamily="18" charset="2"/>
              </a:rPr>
              <a:t>			:55kg 	19 kg (35%)</a:t>
            </a:r>
          </a:p>
        </p:txBody>
      </p:sp>
      <p:pic>
        <p:nvPicPr>
          <p:cNvPr id="106501"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384048" y="2662436"/>
            <a:ext cx="4685222" cy="4187600"/>
          </a:xfrm>
          <a:prstGeom prst="rect">
            <a:avLst/>
          </a:prstGeom>
          <a:noFill/>
          <a:ln w="9525">
            <a:noFill/>
            <a:miter lim="800000"/>
            <a:headEnd/>
            <a:tailEnd/>
          </a:ln>
          <a:effectLst/>
        </p:spPr>
      </p:pic>
      <p:sp>
        <p:nvSpPr>
          <p:cNvPr id="106503" name="Text Box 7"/>
          <p:cNvSpPr txBox="1">
            <a:spLocks noChangeArrowheads="1"/>
          </p:cNvSpPr>
          <p:nvPr/>
        </p:nvSpPr>
        <p:spPr bwMode="auto">
          <a:xfrm>
            <a:off x="1956732" y="304800"/>
            <a:ext cx="976036" cy="369332"/>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0563C1"/>
                </a:solidFill>
                <a:effectLst>
                  <a:outerShdw blurRad="38100" dist="38100" dir="2700000" algn="tl">
                    <a:srgbClr val="000000"/>
                  </a:outerShdw>
                </a:effectLst>
                <a:uLnTx/>
                <a:uFillTx/>
                <a:latin typeface="Calibri" panose="020F0502020204030204"/>
                <a:ea typeface="+mn-ea"/>
                <a:cs typeface="+mn-cs"/>
              </a:rPr>
              <a:t>En fait...</a:t>
            </a:r>
            <a:endParaRPr kumimoji="0" lang="fr-FR" sz="1800" b="0" i="0" u="none" strike="noStrike" kern="1200" cap="none" spc="0" normalizeH="0" baseline="0" noProof="0">
              <a:ln>
                <a:noFill/>
              </a:ln>
              <a:solidFill>
                <a:srgbClr val="0563C1"/>
              </a:solidFill>
              <a:effectLst/>
              <a:uLnTx/>
              <a:uFillTx/>
              <a:latin typeface="Calibri" panose="020F0502020204030204"/>
              <a:ea typeface="+mn-ea"/>
              <a:cs typeface="+mn-cs"/>
            </a:endParaRPr>
          </a:p>
        </p:txBody>
      </p:sp>
      <p:sp>
        <p:nvSpPr>
          <p:cNvPr id="106504" name="Text Box 8"/>
          <p:cNvSpPr txBox="1">
            <a:spLocks noChangeArrowheads="1"/>
          </p:cNvSpPr>
          <p:nvPr/>
        </p:nvSpPr>
        <p:spPr bwMode="auto">
          <a:xfrm>
            <a:off x="6454089" y="2590800"/>
            <a:ext cx="2730363" cy="369332"/>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Imprégnation hormonale!!</a:t>
            </a: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018" y="3212976"/>
            <a:ext cx="4096455" cy="2304256"/>
          </a:xfrm>
          <a:prstGeom prst="rect">
            <a:avLst/>
          </a:prstGeom>
        </p:spPr>
      </p:pic>
    </p:spTree>
    <p:extLst>
      <p:ext uri="{BB962C8B-B14F-4D97-AF65-F5344CB8AC3E}">
        <p14:creationId xmlns:p14="http://schemas.microsoft.com/office/powerpoint/2010/main" val="405788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6504"/>
                                        </p:tgtEl>
                                        <p:attrNameLst>
                                          <p:attrName>style.visibility</p:attrName>
                                        </p:attrNameLst>
                                      </p:cBhvr>
                                      <p:to>
                                        <p:strVal val="visible"/>
                                      </p:to>
                                    </p:set>
                                    <p:animEffect transition="in" filter="wipe(up)">
                                      <p:cBhvr>
                                        <p:cTn id="7" dur="500"/>
                                        <p:tgtEl>
                                          <p:spTgt spid="106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03512" y="188640"/>
            <a:ext cx="8784976" cy="4104456"/>
          </a:xfrm>
        </p:spPr>
        <p:txBody>
          <a:bodyPr>
            <a:normAutofit fontScale="92500"/>
          </a:bodyPr>
          <a:lstStyle/>
          <a:p>
            <a:r>
              <a:rPr lang="fr-FR" dirty="0"/>
              <a:t>Ces différences de base, physiologiques, peuvent devenir avantageuses dans des conditions où les besoins énergétiques augmentent. En effet, au cours de l'exercice, l'augmentation de la lipolyse est toujours plus lente que l'augmentation de la dépense énergétique et de l'oxydation des lipides. Les femmes pourraient alors être capables d'augmenter la proportion de lipides dirigés directement vers l'oxydation (avec une diminution concomitante de la </a:t>
            </a:r>
            <a:r>
              <a:rPr lang="fr-FR" dirty="0" err="1"/>
              <a:t>réestérification</a:t>
            </a:r>
            <a:r>
              <a:rPr lang="fr-FR" dirty="0"/>
              <a:t> des AGL) et donc de mieux coordonner la disponibilité en lipides et les besoins énergétiques en lipides au fur et à mesure que la dépense énergétique augmente.</a:t>
            </a:r>
          </a:p>
          <a:p>
            <a:endParaRPr lang="fr-FR" dirty="0"/>
          </a:p>
          <a:p>
            <a:endParaRPr lang="fr-FR" dirty="0"/>
          </a:p>
        </p:txBody>
      </p:sp>
      <p:sp>
        <p:nvSpPr>
          <p:cNvPr id="4" name="Rectangle 3"/>
          <p:cNvSpPr/>
          <p:nvPr/>
        </p:nvSpPr>
        <p:spPr>
          <a:xfrm>
            <a:off x="2063552" y="4221088"/>
            <a:ext cx="8424936"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En conclusion, la femme présente, quel que soit son niveau d'entraînement, de nombreux facteurs favorisant l'oxydation préférentielle des lipides au cours de l'exercice, soulignant sa prédisposition naturelle pour les exercices d'endurance et ses bonnes relations naturelles avec sa masse grasse</a:t>
            </a:r>
          </a:p>
        </p:txBody>
      </p:sp>
    </p:spTree>
    <p:extLst>
      <p:ext uri="{BB962C8B-B14F-4D97-AF65-F5344CB8AC3E}">
        <p14:creationId xmlns:p14="http://schemas.microsoft.com/office/powerpoint/2010/main" val="2878534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135189" y="2205039"/>
            <a:ext cx="3005137"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SPORT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GROSSESSE</a:t>
            </a:r>
          </a:p>
        </p:txBody>
      </p:sp>
      <p:pic>
        <p:nvPicPr>
          <p:cNvPr id="3075" name="Picture 3" descr="femme encei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175" y="115888"/>
            <a:ext cx="43894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986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200400" y="1066801"/>
            <a:ext cx="6089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Transformations physiologiques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liées à la grossesse</a:t>
            </a:r>
            <a:endParaRPr kumimoji="0" lang="fr-FR" altLang="fr-FR"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68611" name="Text Box 3"/>
          <p:cNvSpPr txBox="1">
            <a:spLocks noChangeArrowheads="1"/>
          </p:cNvSpPr>
          <p:nvPr/>
        </p:nvSpPr>
        <p:spPr bwMode="auto">
          <a:xfrm>
            <a:off x="2133601" y="2871789"/>
            <a:ext cx="7826375" cy="57943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fr-FR" altLang="fr-FR"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Directions MT" pitchFamily="2" charset="2"/>
              </a:rPr>
              <a:t> </a:t>
            </a:r>
            <a:r>
              <a:rPr kumimoji="0" lang="fr-FR" altLang="fr-FR"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Hb, débit cardiaque et capacités respiratoires</a:t>
            </a:r>
            <a:endParaRPr kumimoji="0" lang="fr-FR" alt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8612" name="Text Box 4"/>
          <p:cNvSpPr txBox="1">
            <a:spLocks noChangeArrowheads="1"/>
          </p:cNvSpPr>
          <p:nvPr/>
        </p:nvSpPr>
        <p:spPr bwMode="auto">
          <a:xfrm>
            <a:off x="2057401" y="4016375"/>
            <a:ext cx="8202613"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Gain de performance dans les sports d’endurance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+10 à 30%</a:t>
            </a:r>
          </a:p>
        </p:txBody>
      </p:sp>
    </p:spTree>
    <p:extLst>
      <p:ext uri="{BB962C8B-B14F-4D97-AF65-F5344CB8AC3E}">
        <p14:creationId xmlns:p14="http://schemas.microsoft.com/office/powerpoint/2010/main" val="3615538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ppt_x"/>
                                          </p:val>
                                        </p:tav>
                                        <p:tav tm="100000">
                                          <p:val>
                                            <p:strVal val="#ppt_x"/>
                                          </p:val>
                                        </p:tav>
                                      </p:tavLst>
                                    </p:anim>
                                    <p:anim calcmode="lin" valueType="num">
                                      <p:cBhvr additive="base">
                                        <p:cTn id="8" dur="500" fill="hold"/>
                                        <p:tgtEl>
                                          <p:spTgt spid="686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additive="base">
                                        <p:cTn id="13" dur="500" fill="hold"/>
                                        <p:tgtEl>
                                          <p:spTgt spid="68612"/>
                                        </p:tgtEl>
                                        <p:attrNameLst>
                                          <p:attrName>ppt_x</p:attrName>
                                        </p:attrNameLst>
                                      </p:cBhvr>
                                      <p:tavLst>
                                        <p:tav tm="0">
                                          <p:val>
                                            <p:strVal val="0-#ppt_w/2"/>
                                          </p:val>
                                        </p:tav>
                                        <p:tav tm="100000">
                                          <p:val>
                                            <p:strVal val="#ppt_x"/>
                                          </p:val>
                                        </p:tav>
                                      </p:tavLst>
                                    </p:anim>
                                    <p:anim calcmode="lin" valueType="num">
                                      <p:cBhvr additive="base">
                                        <p:cTn id="14" dur="500" fill="hold"/>
                                        <p:tgtEl>
                                          <p:spTgt spid="686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autoUpdateAnimBg="0"/>
      <p:bldP spid="68612"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114800" y="838201"/>
            <a:ext cx="4451350"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Grossesse = dopage?</a:t>
            </a:r>
          </a:p>
        </p:txBody>
      </p:sp>
      <p:sp>
        <p:nvSpPr>
          <p:cNvPr id="5123" name="Text Box 3"/>
          <p:cNvSpPr txBox="1">
            <a:spLocks noChangeArrowheads="1"/>
          </p:cNvSpPr>
          <p:nvPr/>
        </p:nvSpPr>
        <p:spPr bwMode="auto">
          <a:xfrm>
            <a:off x="2209801" y="2209800"/>
            <a:ext cx="3916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1956 JO de Melbourne : 10/26</a:t>
            </a:r>
          </a:p>
        </p:txBody>
      </p:sp>
      <p:sp>
        <p:nvSpPr>
          <p:cNvPr id="5124" name="Text Box 4"/>
          <p:cNvSpPr txBox="1">
            <a:spLocks noChangeArrowheads="1"/>
          </p:cNvSpPr>
          <p:nvPr/>
        </p:nvSpPr>
        <p:spPr bwMode="auto">
          <a:xfrm>
            <a:off x="2209801" y="3089276"/>
            <a:ext cx="64748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1976 « Des grossesses ont été provoquées chez 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championnes qu’on fit avorter 3 mois après. »</a:t>
            </a:r>
          </a:p>
        </p:txBody>
      </p:sp>
      <p:sp>
        <p:nvSpPr>
          <p:cNvPr id="5125" name="Text Box 5"/>
          <p:cNvSpPr txBox="1">
            <a:spLocks noChangeArrowheads="1"/>
          </p:cNvSpPr>
          <p:nvPr/>
        </p:nvSpPr>
        <p:spPr bwMode="auto">
          <a:xfrm>
            <a:off x="2209801" y="4308475"/>
            <a:ext cx="83375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1988 Pr Huch: « Des sportives utilisent la grossesse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à son début pour améliorer leurs performances. Elles interrompent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ensuite leur grossesse entre le 3ième et le 6ième mois, 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principe étant que les capacités sportives augmentent 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que la femme enceinte n’augmente pas de poids.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84919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6466" name="Group 2"/>
          <p:cNvGrpSpPr>
            <a:grpSpLocks/>
          </p:cNvGrpSpPr>
          <p:nvPr/>
        </p:nvGrpSpPr>
        <p:grpSpPr bwMode="auto">
          <a:xfrm>
            <a:off x="2046288" y="436563"/>
            <a:ext cx="3071812" cy="3179762"/>
            <a:chOff x="329" y="275"/>
            <a:chExt cx="1935" cy="2003"/>
          </a:xfrm>
          <a:noFill/>
        </p:grpSpPr>
        <p:pic>
          <p:nvPicPr>
            <p:cNvPr id="6162" name="Picture 3" descr="bb_ch00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 y="275"/>
              <a:ext cx="1527" cy="20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63" name="Text Box 4"/>
            <p:cNvSpPr txBox="1">
              <a:spLocks noChangeArrowheads="1"/>
            </p:cNvSpPr>
            <p:nvPr/>
          </p:nvSpPr>
          <p:spPr bwMode="auto">
            <a:xfrm>
              <a:off x="1588" y="338"/>
              <a:ext cx="676" cy="28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a:ln>
                    <a:noFill/>
                  </a:ln>
                  <a:solidFill>
                    <a:prstClr val="black"/>
                  </a:solidFill>
                  <a:effectLst/>
                  <a:uLnTx/>
                  <a:uFillTx/>
                  <a:latin typeface="Tahoma" panose="020B0604030504040204" pitchFamily="34" charset="0"/>
                  <a:ea typeface="+mn-ea"/>
                  <a:cs typeface="+mn-cs"/>
                </a:rPr>
                <a:t>Avant</a:t>
              </a:r>
            </a:p>
          </p:txBody>
        </p:sp>
      </p:grpSp>
      <p:grpSp>
        <p:nvGrpSpPr>
          <p:cNvPr id="446469" name="Group 5"/>
          <p:cNvGrpSpPr>
            <a:grpSpLocks/>
          </p:cNvGrpSpPr>
          <p:nvPr/>
        </p:nvGrpSpPr>
        <p:grpSpPr bwMode="auto">
          <a:xfrm>
            <a:off x="6502400" y="406401"/>
            <a:ext cx="3556000" cy="3198813"/>
            <a:chOff x="3136" y="256"/>
            <a:chExt cx="2240" cy="2015"/>
          </a:xfrm>
          <a:noFill/>
        </p:grpSpPr>
        <p:pic>
          <p:nvPicPr>
            <p:cNvPr id="6160" name="Picture 6" descr="bb_ch003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 y="256"/>
              <a:ext cx="1536" cy="20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61" name="Text Box 7"/>
            <p:cNvSpPr txBox="1">
              <a:spLocks noChangeArrowheads="1"/>
            </p:cNvSpPr>
            <p:nvPr/>
          </p:nvSpPr>
          <p:spPr bwMode="auto">
            <a:xfrm>
              <a:off x="3136" y="1687"/>
              <a:ext cx="985" cy="28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a:ln>
                    <a:noFill/>
                  </a:ln>
                  <a:solidFill>
                    <a:prstClr val="black"/>
                  </a:solidFill>
                  <a:effectLst/>
                  <a:uLnTx/>
                  <a:uFillTx/>
                  <a:latin typeface="Tahoma" panose="020B0604030504040204" pitchFamily="34" charset="0"/>
                  <a:ea typeface="+mn-ea"/>
                  <a:cs typeface="+mn-cs"/>
                </a:rPr>
                <a:t>Au début</a:t>
              </a:r>
            </a:p>
          </p:txBody>
        </p:sp>
      </p:grpSp>
      <p:grpSp>
        <p:nvGrpSpPr>
          <p:cNvPr id="446472" name="Group 8"/>
          <p:cNvGrpSpPr>
            <a:grpSpLocks/>
          </p:cNvGrpSpPr>
          <p:nvPr/>
        </p:nvGrpSpPr>
        <p:grpSpPr bwMode="auto">
          <a:xfrm>
            <a:off x="4216401" y="3416301"/>
            <a:ext cx="3097213" cy="3167063"/>
            <a:chOff x="1696" y="2152"/>
            <a:chExt cx="1951" cy="1995"/>
          </a:xfrm>
          <a:noFill/>
        </p:grpSpPr>
        <p:pic>
          <p:nvPicPr>
            <p:cNvPr id="6158" name="Picture 9" descr="bb_ch003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 y="2152"/>
              <a:ext cx="1521" cy="1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59" name="Text Box 10"/>
            <p:cNvSpPr txBox="1">
              <a:spLocks noChangeArrowheads="1"/>
            </p:cNvSpPr>
            <p:nvPr/>
          </p:nvSpPr>
          <p:spPr bwMode="auto">
            <a:xfrm>
              <a:off x="1696" y="3685"/>
              <a:ext cx="786" cy="28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a:ln>
                    <a:noFill/>
                  </a:ln>
                  <a:solidFill>
                    <a:prstClr val="black"/>
                  </a:solidFill>
                  <a:effectLst/>
                  <a:uLnTx/>
                  <a:uFillTx/>
                  <a:latin typeface="Tahoma" panose="020B0604030504040204" pitchFamily="34" charset="0"/>
                  <a:ea typeface="+mn-ea"/>
                  <a:cs typeface="+mn-cs"/>
                </a:rPr>
                <a:t>A la fin</a:t>
              </a:r>
            </a:p>
          </p:txBody>
        </p:sp>
      </p:grpSp>
      <p:grpSp>
        <p:nvGrpSpPr>
          <p:cNvPr id="446475" name="Group 11"/>
          <p:cNvGrpSpPr>
            <a:grpSpLocks/>
          </p:cNvGrpSpPr>
          <p:nvPr/>
        </p:nvGrpSpPr>
        <p:grpSpPr bwMode="auto">
          <a:xfrm>
            <a:off x="5413375" y="3887788"/>
            <a:ext cx="3975100" cy="944562"/>
            <a:chOff x="2450" y="2449"/>
            <a:chExt cx="2504" cy="595"/>
          </a:xfrm>
          <a:noFill/>
        </p:grpSpPr>
        <p:sp>
          <p:nvSpPr>
            <p:cNvPr id="6156" name="Text Box 12"/>
            <p:cNvSpPr txBox="1">
              <a:spLocks noChangeArrowheads="1"/>
            </p:cNvSpPr>
            <p:nvPr/>
          </p:nvSpPr>
          <p:spPr bwMode="auto">
            <a:xfrm>
              <a:off x="3967" y="2449"/>
              <a:ext cx="987" cy="36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1" i="0" u="none" strike="noStrike" kern="1200" cap="none" spc="0" normalizeH="0" baseline="0" noProof="0">
                  <a:ln>
                    <a:noFill/>
                  </a:ln>
                  <a:solidFill>
                    <a:prstClr val="black"/>
                  </a:solidFill>
                  <a:effectLst/>
                  <a:uLnTx/>
                  <a:uFillTx/>
                  <a:latin typeface="Tahoma" panose="020B0604030504040204" pitchFamily="34" charset="0"/>
                  <a:ea typeface="+mn-ea"/>
                  <a:cs typeface="+mn-cs"/>
                </a:rPr>
                <a:t>Protrusion 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1" i="0" u="none" strike="noStrike" kern="1200" cap="none" spc="0" normalizeH="0" baseline="0" noProof="0">
                  <a:ln>
                    <a:noFill/>
                  </a:ln>
                  <a:solidFill>
                    <a:prstClr val="black"/>
                  </a:solidFill>
                  <a:effectLst/>
                  <a:uLnTx/>
                  <a:uFillTx/>
                  <a:latin typeface="Tahoma" panose="020B0604030504040204" pitchFamily="34" charset="0"/>
                  <a:ea typeface="+mn-ea"/>
                  <a:cs typeface="+mn-cs"/>
                </a:rPr>
                <a:t>L’utérus</a:t>
              </a:r>
            </a:p>
          </p:txBody>
        </p:sp>
        <p:sp>
          <p:nvSpPr>
            <p:cNvPr id="6157" name="Line 13"/>
            <p:cNvSpPr>
              <a:spLocks noChangeShapeType="1"/>
            </p:cNvSpPr>
            <p:nvPr/>
          </p:nvSpPr>
          <p:spPr bwMode="auto">
            <a:xfrm flipH="1">
              <a:off x="2450" y="2605"/>
              <a:ext cx="1491" cy="439"/>
            </a:xfrm>
            <a:prstGeom prst="line">
              <a:avLst/>
            </a:prstGeom>
            <a:grpFill/>
            <a:ln w="38100">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6478" name="Group 14"/>
          <p:cNvGrpSpPr>
            <a:grpSpLocks/>
          </p:cNvGrpSpPr>
          <p:nvPr/>
        </p:nvGrpSpPr>
        <p:grpSpPr bwMode="auto">
          <a:xfrm>
            <a:off x="6530975" y="4686300"/>
            <a:ext cx="3829050" cy="336550"/>
            <a:chOff x="3154" y="2952"/>
            <a:chExt cx="2412" cy="212"/>
          </a:xfrm>
          <a:noFill/>
        </p:grpSpPr>
        <p:sp>
          <p:nvSpPr>
            <p:cNvPr id="6154" name="Text Box 15"/>
            <p:cNvSpPr txBox="1">
              <a:spLocks noChangeArrowheads="1"/>
            </p:cNvSpPr>
            <p:nvPr/>
          </p:nvSpPr>
          <p:spPr bwMode="auto">
            <a:xfrm>
              <a:off x="3982" y="2952"/>
              <a:ext cx="1584" cy="21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600" b="1" i="0" u="none" strike="noStrike" kern="1200" cap="none" spc="0" normalizeH="0" baseline="0" noProof="0">
                  <a:ln>
                    <a:noFill/>
                  </a:ln>
                  <a:solidFill>
                    <a:prstClr val="black"/>
                  </a:solidFill>
                  <a:effectLst/>
                  <a:uLnTx/>
                  <a:uFillTx/>
                  <a:latin typeface="Tahoma" panose="020B0604030504040204" pitchFamily="34" charset="0"/>
                  <a:ea typeface="+mn-ea"/>
                  <a:cs typeface="+mn-cs"/>
                </a:rPr>
                <a:t>Hyperlordose lombaire</a:t>
              </a:r>
            </a:p>
          </p:txBody>
        </p:sp>
        <p:sp>
          <p:nvSpPr>
            <p:cNvPr id="6155" name="Line 16"/>
            <p:cNvSpPr>
              <a:spLocks noChangeShapeType="1"/>
            </p:cNvSpPr>
            <p:nvPr/>
          </p:nvSpPr>
          <p:spPr bwMode="auto">
            <a:xfrm flipH="1">
              <a:off x="3154" y="3035"/>
              <a:ext cx="796" cy="101"/>
            </a:xfrm>
            <a:prstGeom prst="line">
              <a:avLst/>
            </a:prstGeom>
            <a:grpFill/>
            <a:ln w="38100">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6481" name="Group 17"/>
          <p:cNvGrpSpPr>
            <a:grpSpLocks/>
          </p:cNvGrpSpPr>
          <p:nvPr/>
        </p:nvGrpSpPr>
        <p:grpSpPr bwMode="auto">
          <a:xfrm>
            <a:off x="6124575" y="5332414"/>
            <a:ext cx="3619500" cy="581025"/>
            <a:chOff x="2898" y="3359"/>
            <a:chExt cx="2280" cy="366"/>
          </a:xfrm>
          <a:noFill/>
        </p:grpSpPr>
        <p:sp>
          <p:nvSpPr>
            <p:cNvPr id="6152" name="Text Box 18"/>
            <p:cNvSpPr txBox="1">
              <a:spLocks noChangeArrowheads="1"/>
            </p:cNvSpPr>
            <p:nvPr/>
          </p:nvSpPr>
          <p:spPr bwMode="auto">
            <a:xfrm>
              <a:off x="3969" y="3359"/>
              <a:ext cx="1209" cy="36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1" i="0" u="none" strike="noStrike" kern="1200" cap="none" spc="0" normalizeH="0" baseline="0" noProof="0">
                  <a:ln>
                    <a:noFill/>
                  </a:ln>
                  <a:solidFill>
                    <a:prstClr val="black"/>
                  </a:solidFill>
                  <a:effectLst/>
                  <a:uLnTx/>
                  <a:uFillTx/>
                  <a:latin typeface="Tahoma" panose="020B0604030504040204" pitchFamily="34" charset="0"/>
                  <a:ea typeface="+mn-ea"/>
                  <a:cs typeface="+mn-cs"/>
                </a:rPr>
                <a:t>Bascule en avant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1" i="0" u="none" strike="noStrike" kern="1200" cap="none" spc="0" normalizeH="0" baseline="0" noProof="0">
                  <a:ln>
                    <a:noFill/>
                  </a:ln>
                  <a:solidFill>
                    <a:prstClr val="black"/>
                  </a:solidFill>
                  <a:effectLst/>
                  <a:uLnTx/>
                  <a:uFillTx/>
                  <a:latin typeface="Tahoma" panose="020B0604030504040204" pitchFamily="34" charset="0"/>
                  <a:ea typeface="+mn-ea"/>
                  <a:cs typeface="+mn-cs"/>
                </a:rPr>
                <a:t> du bassin</a:t>
              </a:r>
            </a:p>
          </p:txBody>
        </p:sp>
        <p:sp>
          <p:nvSpPr>
            <p:cNvPr id="6153" name="Line 19"/>
            <p:cNvSpPr>
              <a:spLocks noChangeShapeType="1"/>
            </p:cNvSpPr>
            <p:nvPr/>
          </p:nvSpPr>
          <p:spPr bwMode="auto">
            <a:xfrm flipH="1">
              <a:off x="2898" y="3575"/>
              <a:ext cx="1043" cy="54"/>
            </a:xfrm>
            <a:prstGeom prst="line">
              <a:avLst/>
            </a:prstGeom>
            <a:grpFill/>
            <a:ln w="38100">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51636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46466"/>
                                        </p:tgtEl>
                                        <p:attrNameLst>
                                          <p:attrName>style.visibility</p:attrName>
                                        </p:attrNameLst>
                                      </p:cBhvr>
                                      <p:to>
                                        <p:strVal val="visible"/>
                                      </p:to>
                                    </p:set>
                                    <p:animEffect transition="in" filter="wipe(down)">
                                      <p:cBhvr>
                                        <p:cTn id="7" dur="580">
                                          <p:stCondLst>
                                            <p:cond delay="0"/>
                                          </p:stCondLst>
                                        </p:cTn>
                                        <p:tgtEl>
                                          <p:spTgt spid="446466"/>
                                        </p:tgtEl>
                                      </p:cBhvr>
                                    </p:animEffect>
                                    <p:anim calcmode="lin" valueType="num">
                                      <p:cBhvr>
                                        <p:cTn id="8" dur="1822" tmFilter="0,0; 0.14,0.36; 0.43,0.73; 0.71,0.91; 1.0,1.0">
                                          <p:stCondLst>
                                            <p:cond delay="0"/>
                                          </p:stCondLst>
                                        </p:cTn>
                                        <p:tgtEl>
                                          <p:spTgt spid="4464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64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64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64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6466"/>
                                        </p:tgtEl>
                                        <p:attrNameLst>
                                          <p:attrName>ppt_y</p:attrName>
                                        </p:attrNameLst>
                                      </p:cBhvr>
                                      <p:tavLst>
                                        <p:tav tm="0" fmla="#ppt_y-sin(pi*$)/81">
                                          <p:val>
                                            <p:fltVal val="0"/>
                                          </p:val>
                                        </p:tav>
                                        <p:tav tm="100000">
                                          <p:val>
                                            <p:fltVal val="1"/>
                                          </p:val>
                                        </p:tav>
                                      </p:tavLst>
                                    </p:anim>
                                    <p:animScale>
                                      <p:cBhvr>
                                        <p:cTn id="13" dur="26">
                                          <p:stCondLst>
                                            <p:cond delay="650"/>
                                          </p:stCondLst>
                                        </p:cTn>
                                        <p:tgtEl>
                                          <p:spTgt spid="446466"/>
                                        </p:tgtEl>
                                      </p:cBhvr>
                                      <p:to x="100000" y="60000"/>
                                    </p:animScale>
                                    <p:animScale>
                                      <p:cBhvr>
                                        <p:cTn id="14" dur="166" decel="50000">
                                          <p:stCondLst>
                                            <p:cond delay="676"/>
                                          </p:stCondLst>
                                        </p:cTn>
                                        <p:tgtEl>
                                          <p:spTgt spid="446466"/>
                                        </p:tgtEl>
                                      </p:cBhvr>
                                      <p:to x="100000" y="100000"/>
                                    </p:animScale>
                                    <p:animScale>
                                      <p:cBhvr>
                                        <p:cTn id="15" dur="26">
                                          <p:stCondLst>
                                            <p:cond delay="1312"/>
                                          </p:stCondLst>
                                        </p:cTn>
                                        <p:tgtEl>
                                          <p:spTgt spid="446466"/>
                                        </p:tgtEl>
                                      </p:cBhvr>
                                      <p:to x="100000" y="80000"/>
                                    </p:animScale>
                                    <p:animScale>
                                      <p:cBhvr>
                                        <p:cTn id="16" dur="166" decel="50000">
                                          <p:stCondLst>
                                            <p:cond delay="1338"/>
                                          </p:stCondLst>
                                        </p:cTn>
                                        <p:tgtEl>
                                          <p:spTgt spid="446466"/>
                                        </p:tgtEl>
                                      </p:cBhvr>
                                      <p:to x="100000" y="100000"/>
                                    </p:animScale>
                                    <p:animScale>
                                      <p:cBhvr>
                                        <p:cTn id="17" dur="26">
                                          <p:stCondLst>
                                            <p:cond delay="1642"/>
                                          </p:stCondLst>
                                        </p:cTn>
                                        <p:tgtEl>
                                          <p:spTgt spid="446466"/>
                                        </p:tgtEl>
                                      </p:cBhvr>
                                      <p:to x="100000" y="90000"/>
                                    </p:animScale>
                                    <p:animScale>
                                      <p:cBhvr>
                                        <p:cTn id="18" dur="166" decel="50000">
                                          <p:stCondLst>
                                            <p:cond delay="1668"/>
                                          </p:stCondLst>
                                        </p:cTn>
                                        <p:tgtEl>
                                          <p:spTgt spid="446466"/>
                                        </p:tgtEl>
                                      </p:cBhvr>
                                      <p:to x="100000" y="100000"/>
                                    </p:animScale>
                                    <p:animScale>
                                      <p:cBhvr>
                                        <p:cTn id="19" dur="26">
                                          <p:stCondLst>
                                            <p:cond delay="1808"/>
                                          </p:stCondLst>
                                        </p:cTn>
                                        <p:tgtEl>
                                          <p:spTgt spid="446466"/>
                                        </p:tgtEl>
                                      </p:cBhvr>
                                      <p:to x="100000" y="95000"/>
                                    </p:animScale>
                                    <p:animScale>
                                      <p:cBhvr>
                                        <p:cTn id="20" dur="166" decel="50000">
                                          <p:stCondLst>
                                            <p:cond delay="1834"/>
                                          </p:stCondLst>
                                        </p:cTn>
                                        <p:tgtEl>
                                          <p:spTgt spid="44646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446469"/>
                                        </p:tgtEl>
                                        <p:attrNameLst>
                                          <p:attrName>style.visibility</p:attrName>
                                        </p:attrNameLst>
                                      </p:cBhvr>
                                      <p:to>
                                        <p:strVal val="visible"/>
                                      </p:to>
                                    </p:set>
                                    <p:animEffect transition="in" filter="wipe(down)">
                                      <p:cBhvr>
                                        <p:cTn id="25" dur="580">
                                          <p:stCondLst>
                                            <p:cond delay="0"/>
                                          </p:stCondLst>
                                        </p:cTn>
                                        <p:tgtEl>
                                          <p:spTgt spid="446469"/>
                                        </p:tgtEl>
                                      </p:cBhvr>
                                    </p:animEffect>
                                    <p:anim calcmode="lin" valueType="num">
                                      <p:cBhvr>
                                        <p:cTn id="26" dur="1822" tmFilter="0,0; 0.14,0.36; 0.43,0.73; 0.71,0.91; 1.0,1.0">
                                          <p:stCondLst>
                                            <p:cond delay="0"/>
                                          </p:stCondLst>
                                        </p:cTn>
                                        <p:tgtEl>
                                          <p:spTgt spid="44646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4646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4646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4646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46469"/>
                                        </p:tgtEl>
                                        <p:attrNameLst>
                                          <p:attrName>ppt_y</p:attrName>
                                        </p:attrNameLst>
                                      </p:cBhvr>
                                      <p:tavLst>
                                        <p:tav tm="0" fmla="#ppt_y-sin(pi*$)/81">
                                          <p:val>
                                            <p:fltVal val="0"/>
                                          </p:val>
                                        </p:tav>
                                        <p:tav tm="100000">
                                          <p:val>
                                            <p:fltVal val="1"/>
                                          </p:val>
                                        </p:tav>
                                      </p:tavLst>
                                    </p:anim>
                                    <p:animScale>
                                      <p:cBhvr>
                                        <p:cTn id="31" dur="26">
                                          <p:stCondLst>
                                            <p:cond delay="650"/>
                                          </p:stCondLst>
                                        </p:cTn>
                                        <p:tgtEl>
                                          <p:spTgt spid="446469"/>
                                        </p:tgtEl>
                                      </p:cBhvr>
                                      <p:to x="100000" y="60000"/>
                                    </p:animScale>
                                    <p:animScale>
                                      <p:cBhvr>
                                        <p:cTn id="32" dur="166" decel="50000">
                                          <p:stCondLst>
                                            <p:cond delay="676"/>
                                          </p:stCondLst>
                                        </p:cTn>
                                        <p:tgtEl>
                                          <p:spTgt spid="446469"/>
                                        </p:tgtEl>
                                      </p:cBhvr>
                                      <p:to x="100000" y="100000"/>
                                    </p:animScale>
                                    <p:animScale>
                                      <p:cBhvr>
                                        <p:cTn id="33" dur="26">
                                          <p:stCondLst>
                                            <p:cond delay="1312"/>
                                          </p:stCondLst>
                                        </p:cTn>
                                        <p:tgtEl>
                                          <p:spTgt spid="446469"/>
                                        </p:tgtEl>
                                      </p:cBhvr>
                                      <p:to x="100000" y="80000"/>
                                    </p:animScale>
                                    <p:animScale>
                                      <p:cBhvr>
                                        <p:cTn id="34" dur="166" decel="50000">
                                          <p:stCondLst>
                                            <p:cond delay="1338"/>
                                          </p:stCondLst>
                                        </p:cTn>
                                        <p:tgtEl>
                                          <p:spTgt spid="446469"/>
                                        </p:tgtEl>
                                      </p:cBhvr>
                                      <p:to x="100000" y="100000"/>
                                    </p:animScale>
                                    <p:animScale>
                                      <p:cBhvr>
                                        <p:cTn id="35" dur="26">
                                          <p:stCondLst>
                                            <p:cond delay="1642"/>
                                          </p:stCondLst>
                                        </p:cTn>
                                        <p:tgtEl>
                                          <p:spTgt spid="446469"/>
                                        </p:tgtEl>
                                      </p:cBhvr>
                                      <p:to x="100000" y="90000"/>
                                    </p:animScale>
                                    <p:animScale>
                                      <p:cBhvr>
                                        <p:cTn id="36" dur="166" decel="50000">
                                          <p:stCondLst>
                                            <p:cond delay="1668"/>
                                          </p:stCondLst>
                                        </p:cTn>
                                        <p:tgtEl>
                                          <p:spTgt spid="446469"/>
                                        </p:tgtEl>
                                      </p:cBhvr>
                                      <p:to x="100000" y="100000"/>
                                    </p:animScale>
                                    <p:animScale>
                                      <p:cBhvr>
                                        <p:cTn id="37" dur="26">
                                          <p:stCondLst>
                                            <p:cond delay="1808"/>
                                          </p:stCondLst>
                                        </p:cTn>
                                        <p:tgtEl>
                                          <p:spTgt spid="446469"/>
                                        </p:tgtEl>
                                      </p:cBhvr>
                                      <p:to x="100000" y="95000"/>
                                    </p:animScale>
                                    <p:animScale>
                                      <p:cBhvr>
                                        <p:cTn id="38" dur="166" decel="50000">
                                          <p:stCondLst>
                                            <p:cond delay="1834"/>
                                          </p:stCondLst>
                                        </p:cTn>
                                        <p:tgtEl>
                                          <p:spTgt spid="446469"/>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446472"/>
                                        </p:tgtEl>
                                        <p:attrNameLst>
                                          <p:attrName>style.visibility</p:attrName>
                                        </p:attrNameLst>
                                      </p:cBhvr>
                                      <p:to>
                                        <p:strVal val="visible"/>
                                      </p:to>
                                    </p:set>
                                    <p:animEffect transition="in" filter="wipe(down)">
                                      <p:cBhvr>
                                        <p:cTn id="43" dur="580">
                                          <p:stCondLst>
                                            <p:cond delay="0"/>
                                          </p:stCondLst>
                                        </p:cTn>
                                        <p:tgtEl>
                                          <p:spTgt spid="446472"/>
                                        </p:tgtEl>
                                      </p:cBhvr>
                                    </p:animEffect>
                                    <p:anim calcmode="lin" valueType="num">
                                      <p:cBhvr>
                                        <p:cTn id="44" dur="1822" tmFilter="0,0; 0.14,0.36; 0.43,0.73; 0.71,0.91; 1.0,1.0">
                                          <p:stCondLst>
                                            <p:cond delay="0"/>
                                          </p:stCondLst>
                                        </p:cTn>
                                        <p:tgtEl>
                                          <p:spTgt spid="44647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4647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4647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4647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46472"/>
                                        </p:tgtEl>
                                        <p:attrNameLst>
                                          <p:attrName>ppt_y</p:attrName>
                                        </p:attrNameLst>
                                      </p:cBhvr>
                                      <p:tavLst>
                                        <p:tav tm="0" fmla="#ppt_y-sin(pi*$)/81">
                                          <p:val>
                                            <p:fltVal val="0"/>
                                          </p:val>
                                        </p:tav>
                                        <p:tav tm="100000">
                                          <p:val>
                                            <p:fltVal val="1"/>
                                          </p:val>
                                        </p:tav>
                                      </p:tavLst>
                                    </p:anim>
                                    <p:animScale>
                                      <p:cBhvr>
                                        <p:cTn id="49" dur="26">
                                          <p:stCondLst>
                                            <p:cond delay="650"/>
                                          </p:stCondLst>
                                        </p:cTn>
                                        <p:tgtEl>
                                          <p:spTgt spid="446472"/>
                                        </p:tgtEl>
                                      </p:cBhvr>
                                      <p:to x="100000" y="60000"/>
                                    </p:animScale>
                                    <p:animScale>
                                      <p:cBhvr>
                                        <p:cTn id="50" dur="166" decel="50000">
                                          <p:stCondLst>
                                            <p:cond delay="676"/>
                                          </p:stCondLst>
                                        </p:cTn>
                                        <p:tgtEl>
                                          <p:spTgt spid="446472"/>
                                        </p:tgtEl>
                                      </p:cBhvr>
                                      <p:to x="100000" y="100000"/>
                                    </p:animScale>
                                    <p:animScale>
                                      <p:cBhvr>
                                        <p:cTn id="51" dur="26">
                                          <p:stCondLst>
                                            <p:cond delay="1312"/>
                                          </p:stCondLst>
                                        </p:cTn>
                                        <p:tgtEl>
                                          <p:spTgt spid="446472"/>
                                        </p:tgtEl>
                                      </p:cBhvr>
                                      <p:to x="100000" y="80000"/>
                                    </p:animScale>
                                    <p:animScale>
                                      <p:cBhvr>
                                        <p:cTn id="52" dur="166" decel="50000">
                                          <p:stCondLst>
                                            <p:cond delay="1338"/>
                                          </p:stCondLst>
                                        </p:cTn>
                                        <p:tgtEl>
                                          <p:spTgt spid="446472"/>
                                        </p:tgtEl>
                                      </p:cBhvr>
                                      <p:to x="100000" y="100000"/>
                                    </p:animScale>
                                    <p:animScale>
                                      <p:cBhvr>
                                        <p:cTn id="53" dur="26">
                                          <p:stCondLst>
                                            <p:cond delay="1642"/>
                                          </p:stCondLst>
                                        </p:cTn>
                                        <p:tgtEl>
                                          <p:spTgt spid="446472"/>
                                        </p:tgtEl>
                                      </p:cBhvr>
                                      <p:to x="100000" y="90000"/>
                                    </p:animScale>
                                    <p:animScale>
                                      <p:cBhvr>
                                        <p:cTn id="54" dur="166" decel="50000">
                                          <p:stCondLst>
                                            <p:cond delay="1668"/>
                                          </p:stCondLst>
                                        </p:cTn>
                                        <p:tgtEl>
                                          <p:spTgt spid="446472"/>
                                        </p:tgtEl>
                                      </p:cBhvr>
                                      <p:to x="100000" y="100000"/>
                                    </p:animScale>
                                    <p:animScale>
                                      <p:cBhvr>
                                        <p:cTn id="55" dur="26">
                                          <p:stCondLst>
                                            <p:cond delay="1808"/>
                                          </p:stCondLst>
                                        </p:cTn>
                                        <p:tgtEl>
                                          <p:spTgt spid="446472"/>
                                        </p:tgtEl>
                                      </p:cBhvr>
                                      <p:to x="100000" y="95000"/>
                                    </p:animScale>
                                    <p:animScale>
                                      <p:cBhvr>
                                        <p:cTn id="56" dur="166" decel="50000">
                                          <p:stCondLst>
                                            <p:cond delay="1834"/>
                                          </p:stCondLst>
                                        </p:cTn>
                                        <p:tgtEl>
                                          <p:spTgt spid="446472"/>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nodeType="clickEffect">
                                  <p:stCondLst>
                                    <p:cond delay="0"/>
                                  </p:stCondLst>
                                  <p:childTnLst>
                                    <p:set>
                                      <p:cBhvr>
                                        <p:cTn id="60" dur="1" fill="hold">
                                          <p:stCondLst>
                                            <p:cond delay="0"/>
                                          </p:stCondLst>
                                        </p:cTn>
                                        <p:tgtEl>
                                          <p:spTgt spid="446475"/>
                                        </p:tgtEl>
                                        <p:attrNameLst>
                                          <p:attrName>style.visibility</p:attrName>
                                        </p:attrNameLst>
                                      </p:cBhvr>
                                      <p:to>
                                        <p:strVal val="visible"/>
                                      </p:to>
                                    </p:set>
                                    <p:animEffect transition="in" filter="blinds(horizontal)">
                                      <p:cBhvr>
                                        <p:cTn id="61" dur="500"/>
                                        <p:tgtEl>
                                          <p:spTgt spid="4464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nodeType="clickEffect">
                                  <p:stCondLst>
                                    <p:cond delay="0"/>
                                  </p:stCondLst>
                                  <p:childTnLst>
                                    <p:set>
                                      <p:cBhvr>
                                        <p:cTn id="65" dur="1" fill="hold">
                                          <p:stCondLst>
                                            <p:cond delay="0"/>
                                          </p:stCondLst>
                                        </p:cTn>
                                        <p:tgtEl>
                                          <p:spTgt spid="446478"/>
                                        </p:tgtEl>
                                        <p:attrNameLst>
                                          <p:attrName>style.visibility</p:attrName>
                                        </p:attrNameLst>
                                      </p:cBhvr>
                                      <p:to>
                                        <p:strVal val="visible"/>
                                      </p:to>
                                    </p:set>
                                    <p:animEffect transition="in" filter="blinds(horizontal)">
                                      <p:cBhvr>
                                        <p:cTn id="66" dur="500"/>
                                        <p:tgtEl>
                                          <p:spTgt spid="44647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6" presetClass="entr" presetSubtype="26" fill="hold" nodeType="clickEffect">
                                  <p:stCondLst>
                                    <p:cond delay="0"/>
                                  </p:stCondLst>
                                  <p:childTnLst>
                                    <p:set>
                                      <p:cBhvr>
                                        <p:cTn id="70" dur="1" fill="hold">
                                          <p:stCondLst>
                                            <p:cond delay="0"/>
                                          </p:stCondLst>
                                        </p:cTn>
                                        <p:tgtEl>
                                          <p:spTgt spid="446481"/>
                                        </p:tgtEl>
                                        <p:attrNameLst>
                                          <p:attrName>style.visibility</p:attrName>
                                        </p:attrNameLst>
                                      </p:cBhvr>
                                      <p:to>
                                        <p:strVal val="visible"/>
                                      </p:to>
                                    </p:set>
                                    <p:animEffect transition="in" filter="barn(inHorizontal)">
                                      <p:cBhvr>
                                        <p:cTn id="71" dur="500"/>
                                        <p:tgtEl>
                                          <p:spTgt spid="44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0" y="114237"/>
            <a:ext cx="12582144" cy="1371600"/>
          </a:xfrm>
          <a:solidFill>
            <a:srgbClr val="FF0000"/>
          </a:solidFill>
        </p:spPr>
        <p:txBody>
          <a:bodyPr/>
          <a:lstStyle/>
          <a:p>
            <a:pPr>
              <a:defRPr/>
            </a:pPr>
            <a:r>
              <a:rPr lang="fr-FR" altLang="fr-FR" dirty="0">
                <a:solidFill>
                  <a:schemeClr val="bg1"/>
                </a:solidFill>
              </a:rPr>
              <a:t>Modifications du système </a:t>
            </a:r>
            <a:r>
              <a:rPr lang="fr-FR" altLang="fr-FR" dirty="0" err="1">
                <a:solidFill>
                  <a:schemeClr val="bg1"/>
                </a:solidFill>
              </a:rPr>
              <a:t>ostéoligamentaire</a:t>
            </a:r>
            <a:r>
              <a:rPr lang="fr-FR" altLang="fr-FR" dirty="0">
                <a:solidFill>
                  <a:schemeClr val="bg1"/>
                </a:solidFill>
              </a:rPr>
              <a:t> maternel</a:t>
            </a:r>
          </a:p>
        </p:txBody>
      </p:sp>
      <p:sp>
        <p:nvSpPr>
          <p:cNvPr id="447491" name="Rectangle 3"/>
          <p:cNvSpPr>
            <a:spLocks noGrp="1" noChangeArrowheads="1"/>
          </p:cNvSpPr>
          <p:nvPr>
            <p:ph type="body" sz="half" idx="1"/>
          </p:nvPr>
        </p:nvSpPr>
        <p:spPr>
          <a:xfrm>
            <a:off x="219456" y="1944624"/>
            <a:ext cx="7906258" cy="4114800"/>
          </a:xfrm>
        </p:spPr>
        <p:txBody>
          <a:bodyPr>
            <a:noAutofit/>
          </a:bodyPr>
          <a:lstStyle/>
          <a:p>
            <a:pPr>
              <a:lnSpc>
                <a:spcPct val="80000"/>
              </a:lnSpc>
              <a:defRPr/>
            </a:pPr>
            <a:r>
              <a:rPr lang="fr-FR" altLang="fr-FR" sz="3200" dirty="0"/>
              <a:t> Rôle des hormones stéroïdiennes</a:t>
            </a:r>
          </a:p>
          <a:p>
            <a:pPr lvl="1">
              <a:lnSpc>
                <a:spcPct val="80000"/>
              </a:lnSpc>
              <a:defRPr/>
            </a:pPr>
            <a:r>
              <a:rPr lang="fr-FR" altLang="fr-FR" sz="2800" dirty="0"/>
              <a:t>Progestérone </a:t>
            </a:r>
          </a:p>
          <a:p>
            <a:pPr lvl="2">
              <a:lnSpc>
                <a:spcPct val="80000"/>
              </a:lnSpc>
              <a:defRPr/>
            </a:pPr>
            <a:r>
              <a:rPr lang="fr-FR" altLang="fr-FR" sz="2400" dirty="0"/>
              <a:t>Responsable d’un relâchement articulaire</a:t>
            </a:r>
          </a:p>
          <a:p>
            <a:pPr lvl="1">
              <a:lnSpc>
                <a:spcPct val="80000"/>
              </a:lnSpc>
              <a:defRPr/>
            </a:pPr>
            <a:r>
              <a:rPr lang="fr-FR" altLang="fr-FR" sz="2800" dirty="0"/>
              <a:t>Estrogènes</a:t>
            </a:r>
          </a:p>
          <a:p>
            <a:pPr lvl="2">
              <a:lnSpc>
                <a:spcPct val="80000"/>
              </a:lnSpc>
              <a:defRPr/>
            </a:pPr>
            <a:r>
              <a:rPr lang="fr-FR" altLang="fr-FR" sz="2400" dirty="0"/>
              <a:t>Hypocalcémie</a:t>
            </a:r>
          </a:p>
          <a:p>
            <a:pPr lvl="2">
              <a:lnSpc>
                <a:spcPct val="80000"/>
              </a:lnSpc>
              <a:defRPr/>
            </a:pPr>
            <a:r>
              <a:rPr lang="fr-FR" altLang="fr-FR" sz="2400" dirty="0"/>
              <a:t>Inhibe la synthèse de collagène: </a:t>
            </a:r>
            <a:r>
              <a:rPr lang="fr-FR" altLang="fr-FR" sz="2400" dirty="0" err="1"/>
              <a:t>hyperlaxité</a:t>
            </a:r>
            <a:r>
              <a:rPr lang="fr-FR" altLang="fr-FR" sz="2400" dirty="0"/>
              <a:t> ligamentaire</a:t>
            </a:r>
          </a:p>
          <a:p>
            <a:pPr>
              <a:lnSpc>
                <a:spcPct val="80000"/>
              </a:lnSpc>
              <a:defRPr/>
            </a:pPr>
            <a:r>
              <a:rPr lang="fr-FR" altLang="fr-FR" sz="3200" dirty="0"/>
              <a:t> Conséquences pour la sportive</a:t>
            </a:r>
          </a:p>
          <a:p>
            <a:pPr lvl="1">
              <a:lnSpc>
                <a:spcPct val="80000"/>
              </a:lnSpc>
              <a:defRPr/>
            </a:pPr>
            <a:r>
              <a:rPr lang="fr-FR" altLang="fr-FR" sz="2800" dirty="0"/>
              <a:t> Gain en souplesse et en amplitude articulaire</a:t>
            </a:r>
          </a:p>
          <a:p>
            <a:pPr lvl="2">
              <a:lnSpc>
                <a:spcPct val="80000"/>
              </a:lnSpc>
              <a:defRPr/>
            </a:pPr>
            <a:r>
              <a:rPr lang="fr-FR" altLang="fr-FR" sz="2400" dirty="0"/>
              <a:t>Amélioration de l’amplitude du mouvement</a:t>
            </a:r>
          </a:p>
          <a:p>
            <a:pPr lvl="1">
              <a:lnSpc>
                <a:spcPct val="80000"/>
              </a:lnSpc>
              <a:defRPr/>
            </a:pPr>
            <a:r>
              <a:rPr lang="fr-FR" altLang="fr-FR" sz="2800" dirty="0"/>
              <a:t> Fragilité accrue</a:t>
            </a:r>
          </a:p>
          <a:p>
            <a:pPr lvl="2">
              <a:lnSpc>
                <a:spcPct val="80000"/>
              </a:lnSpc>
              <a:defRPr/>
            </a:pPr>
            <a:r>
              <a:rPr lang="fr-FR" altLang="fr-FR" sz="2400" dirty="0"/>
              <a:t>Entorses, luxations, névralgies, dorso-lombalgies</a:t>
            </a:r>
          </a:p>
        </p:txBody>
      </p:sp>
      <p:pic>
        <p:nvPicPr>
          <p:cNvPr id="447492" name="Picture 4" descr="CABILSLD"/>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8522494" y="2211387"/>
            <a:ext cx="2884487" cy="1495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7493" name="Picture 5" descr="images8"/>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9078118" y="4165599"/>
            <a:ext cx="1773237" cy="1747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28099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7490"/>
                                        </p:tgtEl>
                                        <p:attrNameLst>
                                          <p:attrName>style.visibility</p:attrName>
                                        </p:attrNameLst>
                                      </p:cBhvr>
                                      <p:to>
                                        <p:strVal val="visible"/>
                                      </p:to>
                                    </p:set>
                                    <p:animEffect transition="in" filter="checkerboard(across)">
                                      <p:cBhvr>
                                        <p:cTn id="7" dur="500"/>
                                        <p:tgtEl>
                                          <p:spTgt spid="447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47491">
                                            <p:txEl>
                                              <p:pRg st="0" end="0"/>
                                            </p:txEl>
                                          </p:spTgt>
                                        </p:tgtEl>
                                        <p:attrNameLst>
                                          <p:attrName>style.visibility</p:attrName>
                                        </p:attrNameLst>
                                      </p:cBhvr>
                                      <p:to>
                                        <p:strVal val="visible"/>
                                      </p:to>
                                    </p:set>
                                    <p:anim calcmode="lin" valueType="num">
                                      <p:cBhvr additive="base">
                                        <p:cTn id="12" dur="500" fill="hold"/>
                                        <p:tgtEl>
                                          <p:spTgt spid="44749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47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47491">
                                            <p:txEl>
                                              <p:pRg st="1" end="1"/>
                                            </p:txEl>
                                          </p:spTgt>
                                        </p:tgtEl>
                                        <p:attrNameLst>
                                          <p:attrName>style.visibility</p:attrName>
                                        </p:attrNameLst>
                                      </p:cBhvr>
                                      <p:to>
                                        <p:strVal val="visible"/>
                                      </p:to>
                                    </p:set>
                                    <p:anim calcmode="lin" valueType="num">
                                      <p:cBhvr additive="base">
                                        <p:cTn id="18" dur="500" fill="hold"/>
                                        <p:tgtEl>
                                          <p:spTgt spid="44749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474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47491">
                                            <p:txEl>
                                              <p:pRg st="2" end="2"/>
                                            </p:txEl>
                                          </p:spTgt>
                                        </p:tgtEl>
                                        <p:attrNameLst>
                                          <p:attrName>style.visibility</p:attrName>
                                        </p:attrNameLst>
                                      </p:cBhvr>
                                      <p:to>
                                        <p:strVal val="visible"/>
                                      </p:to>
                                    </p:set>
                                    <p:anim calcmode="lin" valueType="num">
                                      <p:cBhvr additive="base">
                                        <p:cTn id="24" dur="500" fill="hold"/>
                                        <p:tgtEl>
                                          <p:spTgt spid="44749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474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47491">
                                            <p:txEl>
                                              <p:pRg st="3" end="3"/>
                                            </p:txEl>
                                          </p:spTgt>
                                        </p:tgtEl>
                                        <p:attrNameLst>
                                          <p:attrName>style.visibility</p:attrName>
                                        </p:attrNameLst>
                                      </p:cBhvr>
                                      <p:to>
                                        <p:strVal val="visible"/>
                                      </p:to>
                                    </p:set>
                                    <p:anim calcmode="lin" valueType="num">
                                      <p:cBhvr additive="base">
                                        <p:cTn id="30" dur="500" fill="hold"/>
                                        <p:tgtEl>
                                          <p:spTgt spid="44749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474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47491">
                                            <p:txEl>
                                              <p:pRg st="4" end="4"/>
                                            </p:txEl>
                                          </p:spTgt>
                                        </p:tgtEl>
                                        <p:attrNameLst>
                                          <p:attrName>style.visibility</p:attrName>
                                        </p:attrNameLst>
                                      </p:cBhvr>
                                      <p:to>
                                        <p:strVal val="visible"/>
                                      </p:to>
                                    </p:set>
                                    <p:anim calcmode="lin" valueType="num">
                                      <p:cBhvr additive="base">
                                        <p:cTn id="36" dur="500" fill="hold"/>
                                        <p:tgtEl>
                                          <p:spTgt spid="447491">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474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47491">
                                            <p:txEl>
                                              <p:pRg st="5" end="5"/>
                                            </p:txEl>
                                          </p:spTgt>
                                        </p:tgtEl>
                                        <p:attrNameLst>
                                          <p:attrName>style.visibility</p:attrName>
                                        </p:attrNameLst>
                                      </p:cBhvr>
                                      <p:to>
                                        <p:strVal val="visible"/>
                                      </p:to>
                                    </p:set>
                                    <p:anim calcmode="lin" valueType="num">
                                      <p:cBhvr additive="base">
                                        <p:cTn id="42" dur="500" fill="hold"/>
                                        <p:tgtEl>
                                          <p:spTgt spid="447491">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4474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47491">
                                            <p:txEl>
                                              <p:pRg st="6" end="6"/>
                                            </p:txEl>
                                          </p:spTgt>
                                        </p:tgtEl>
                                        <p:attrNameLst>
                                          <p:attrName>style.visibility</p:attrName>
                                        </p:attrNameLst>
                                      </p:cBhvr>
                                      <p:to>
                                        <p:strVal val="visible"/>
                                      </p:to>
                                    </p:set>
                                    <p:anim calcmode="lin" valueType="num">
                                      <p:cBhvr additive="base">
                                        <p:cTn id="48" dur="500" fill="hold"/>
                                        <p:tgtEl>
                                          <p:spTgt spid="447491">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4474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447491">
                                            <p:txEl>
                                              <p:pRg st="7" end="7"/>
                                            </p:txEl>
                                          </p:spTgt>
                                        </p:tgtEl>
                                        <p:attrNameLst>
                                          <p:attrName>style.visibility</p:attrName>
                                        </p:attrNameLst>
                                      </p:cBhvr>
                                      <p:to>
                                        <p:strVal val="visible"/>
                                      </p:to>
                                    </p:set>
                                    <p:anim calcmode="lin" valueType="num">
                                      <p:cBhvr additive="base">
                                        <p:cTn id="54" dur="500" fill="hold"/>
                                        <p:tgtEl>
                                          <p:spTgt spid="447491">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44749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447491">
                                            <p:txEl>
                                              <p:pRg st="8" end="8"/>
                                            </p:txEl>
                                          </p:spTgt>
                                        </p:tgtEl>
                                        <p:attrNameLst>
                                          <p:attrName>style.visibility</p:attrName>
                                        </p:attrNameLst>
                                      </p:cBhvr>
                                      <p:to>
                                        <p:strVal val="visible"/>
                                      </p:to>
                                    </p:set>
                                    <p:anim calcmode="lin" valueType="num">
                                      <p:cBhvr additive="base">
                                        <p:cTn id="60" dur="500" fill="hold"/>
                                        <p:tgtEl>
                                          <p:spTgt spid="447491">
                                            <p:txEl>
                                              <p:pRg st="8" end="8"/>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44749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447491">
                                            <p:txEl>
                                              <p:pRg st="9" end="9"/>
                                            </p:txEl>
                                          </p:spTgt>
                                        </p:tgtEl>
                                        <p:attrNameLst>
                                          <p:attrName>style.visibility</p:attrName>
                                        </p:attrNameLst>
                                      </p:cBhvr>
                                      <p:to>
                                        <p:strVal val="visible"/>
                                      </p:to>
                                    </p:set>
                                    <p:anim calcmode="lin" valueType="num">
                                      <p:cBhvr additive="base">
                                        <p:cTn id="66" dur="500" fill="hold"/>
                                        <p:tgtEl>
                                          <p:spTgt spid="447491">
                                            <p:txEl>
                                              <p:pRg st="9" end="9"/>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447491">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447491">
                                            <p:txEl>
                                              <p:pRg st="10" end="10"/>
                                            </p:txEl>
                                          </p:spTgt>
                                        </p:tgtEl>
                                        <p:attrNameLst>
                                          <p:attrName>style.visibility</p:attrName>
                                        </p:attrNameLst>
                                      </p:cBhvr>
                                      <p:to>
                                        <p:strVal val="visible"/>
                                      </p:to>
                                    </p:set>
                                    <p:anim calcmode="lin" valueType="num">
                                      <p:cBhvr additive="base">
                                        <p:cTn id="72" dur="500" fill="hold"/>
                                        <p:tgtEl>
                                          <p:spTgt spid="447491">
                                            <p:txEl>
                                              <p:pRg st="10" end="10"/>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447491">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447492">
                                            <p:bg/>
                                          </p:spTgt>
                                        </p:tgtEl>
                                        <p:attrNameLst>
                                          <p:attrName>style.visibility</p:attrName>
                                        </p:attrNameLst>
                                      </p:cBhvr>
                                      <p:to>
                                        <p:strVal val="visible"/>
                                      </p:to>
                                    </p:set>
                                    <p:anim calcmode="lin" valueType="num">
                                      <p:cBhvr additive="base">
                                        <p:cTn id="78" dur="500" fill="hold"/>
                                        <p:tgtEl>
                                          <p:spTgt spid="447492">
                                            <p:bg/>
                                          </p:spTgt>
                                        </p:tgtEl>
                                        <p:attrNameLst>
                                          <p:attrName>ppt_x</p:attrName>
                                        </p:attrNameLst>
                                      </p:cBhvr>
                                      <p:tavLst>
                                        <p:tav tm="0">
                                          <p:val>
                                            <p:strVal val="0-#ppt_w/2"/>
                                          </p:val>
                                        </p:tav>
                                        <p:tav tm="100000">
                                          <p:val>
                                            <p:strVal val="#ppt_x"/>
                                          </p:val>
                                        </p:tav>
                                      </p:tavLst>
                                    </p:anim>
                                    <p:anim calcmode="lin" valueType="num">
                                      <p:cBhvr additive="base">
                                        <p:cTn id="79" dur="500" fill="hold"/>
                                        <p:tgtEl>
                                          <p:spTgt spid="447492">
                                            <p:bg/>
                                          </p:spTgt>
                                        </p:tgtEl>
                                        <p:attrNameLst>
                                          <p:attrName>ppt_y</p:attrName>
                                        </p:attrNameLst>
                                      </p:cBhvr>
                                      <p:tavLst>
                                        <p:tav tm="0">
                                          <p:val>
                                            <p:strVal val="#ppt_y"/>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447493">
                                            <p:bg/>
                                          </p:spTgt>
                                        </p:tgtEl>
                                        <p:attrNameLst>
                                          <p:attrName>style.visibility</p:attrName>
                                        </p:attrNameLst>
                                      </p:cBhvr>
                                      <p:to>
                                        <p:strVal val="visible"/>
                                      </p:to>
                                    </p:set>
                                    <p:anim calcmode="lin" valueType="num">
                                      <p:cBhvr additive="base">
                                        <p:cTn id="84" dur="500" fill="hold"/>
                                        <p:tgtEl>
                                          <p:spTgt spid="447493">
                                            <p:bg/>
                                          </p:spTgt>
                                        </p:tgtEl>
                                        <p:attrNameLst>
                                          <p:attrName>ppt_x</p:attrName>
                                        </p:attrNameLst>
                                      </p:cBhvr>
                                      <p:tavLst>
                                        <p:tav tm="0">
                                          <p:val>
                                            <p:strVal val="0-#ppt_w/2"/>
                                          </p:val>
                                        </p:tav>
                                        <p:tav tm="100000">
                                          <p:val>
                                            <p:strVal val="#ppt_x"/>
                                          </p:val>
                                        </p:tav>
                                      </p:tavLst>
                                    </p:anim>
                                    <p:anim calcmode="lin" valueType="num">
                                      <p:cBhvr additive="base">
                                        <p:cTn id="85" dur="500" fill="hold"/>
                                        <p:tgtEl>
                                          <p:spTgt spid="447493">
                                            <p:bg/>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animBg="1"/>
      <p:bldP spid="447491" grpId="0" build="p" bldLvl="4"/>
      <p:bldP spid="447492" grpId="0" build="p" bldLvl="4"/>
      <p:bldP spid="447493" grpId="0" build="p" bldLvl="4"/>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ext Box 1026"/>
          <p:cNvSpPr txBox="1">
            <a:spLocks noChangeArrowheads="1"/>
          </p:cNvSpPr>
          <p:nvPr/>
        </p:nvSpPr>
        <p:spPr bwMode="auto">
          <a:xfrm>
            <a:off x="0" y="501650"/>
            <a:ext cx="12192000" cy="641350"/>
          </a:xfrm>
          <a:prstGeom prst="rect">
            <a:avLst/>
          </a:prstGeom>
          <a:solidFill>
            <a:srgbClr val="FF0000"/>
          </a:solidFill>
          <a:ln>
            <a:noFill/>
          </a:ln>
          <a:effectLst>
            <a:outerShdw dist="35921" dir="2700000" algn="ctr" rotWithShape="0">
              <a:schemeClr val="bg2"/>
            </a:outerShdw>
          </a:effectLs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GROSSESSE ET ACTIVITE PHYSIQUE</a:t>
            </a:r>
            <a:endParaRPr kumimoji="0" lang="fr-FR" altLang="fr-FR"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8195" name="Text Box 1027"/>
          <p:cNvSpPr txBox="1">
            <a:spLocks noChangeArrowheads="1"/>
          </p:cNvSpPr>
          <p:nvPr/>
        </p:nvSpPr>
        <p:spPr bwMode="auto">
          <a:xfrm>
            <a:off x="307976" y="2468564"/>
            <a:ext cx="121017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Influence du sport </a:t>
            </a:r>
            <a:r>
              <a:rPr kumimoji="0" lang="fr-FR" altLang="fr-FR"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sur la grossesse</a:t>
            </a:r>
            <a:endParaRPr kumimoji="0" lang="fr-FR" altLang="fr-F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96" name="Text Box 1029"/>
          <p:cNvSpPr txBox="1">
            <a:spLocks noChangeArrowheads="1"/>
          </p:cNvSpPr>
          <p:nvPr/>
        </p:nvSpPr>
        <p:spPr bwMode="auto">
          <a:xfrm>
            <a:off x="920751" y="3305175"/>
            <a:ext cx="6889749" cy="20621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fr-FR"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fausse</a:t>
            </a:r>
            <a:r>
              <a:rPr kumimoji="0" lang="en-US" altLang="fr-F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fr-FR"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couche</a:t>
            </a:r>
            <a:r>
              <a:rPr kumimoji="0" lang="en-US" altLang="fr-F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malformations </a:t>
            </a:r>
            <a:r>
              <a:rPr kumimoji="0" lang="en-US" altLang="fr-FR"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foetales</a:t>
            </a:r>
            <a:r>
              <a:rPr kumimoji="0" lang="en-US" altLang="fr-F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fr-FR"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humeur</a:t>
            </a:r>
            <a:r>
              <a:rPr kumimoji="0" lang="en-US" altLang="fr-F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(POMS: </a:t>
            </a:r>
            <a:r>
              <a:rPr kumimoji="0" lang="en-US" altLang="fr-FR"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vigueur</a:t>
            </a:r>
            <a:r>
              <a:rPr kumimoji="0" lang="en-US" altLang="fr-F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fatigue)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travail </a:t>
            </a:r>
            <a:r>
              <a:rPr kumimoji="0" lang="en-US" altLang="fr-FR"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facilité</a:t>
            </a:r>
            <a:endParaRPr kumimoji="0" lang="en-US" altLang="fr-F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97635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0" y="188914"/>
            <a:ext cx="11906250" cy="707886"/>
          </a:xfrm>
          <a:prstGeom prst="rect">
            <a:avLst/>
          </a:prstGeom>
          <a:solidFill>
            <a:srgbClr val="FF0000"/>
          </a:solidFill>
          <a:ln>
            <a:noFill/>
          </a:ln>
          <a:effectLs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Recommandations</a:t>
            </a:r>
          </a:p>
        </p:txBody>
      </p:sp>
      <p:sp>
        <p:nvSpPr>
          <p:cNvPr id="9219" name="Text Box 5"/>
          <p:cNvSpPr txBox="1">
            <a:spLocks noChangeArrowheads="1"/>
          </p:cNvSpPr>
          <p:nvPr/>
        </p:nvSpPr>
        <p:spPr bwMode="auto">
          <a:xfrm>
            <a:off x="331789" y="962025"/>
            <a:ext cx="1186021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fr-FR" altLang="fr-FR"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1er trimestre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Pas d’arrêt du 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Arrêt de compétition entre 8 et 12 semaines (utérus volumineux)</a:t>
            </a:r>
          </a:p>
        </p:txBody>
      </p:sp>
      <p:sp>
        <p:nvSpPr>
          <p:cNvPr id="431110" name="Text Box 6"/>
          <p:cNvSpPr txBox="1">
            <a:spLocks noChangeArrowheads="1"/>
          </p:cNvSpPr>
          <p:nvPr/>
        </p:nvSpPr>
        <p:spPr bwMode="auto">
          <a:xfrm>
            <a:off x="181769" y="2749310"/>
            <a:ext cx="1216024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fr-FR" altLang="fr-FR"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2ème trimestre: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Limitation locomotrice (</a:t>
            </a:r>
            <a:r>
              <a:rPr kumimoji="0" lang="fr-FR" altLang="fr-FR" sz="32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D</a:t>
            </a:r>
            <a:r>
              <a:rPr kumimoji="0" lang="fr-FR"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individuelles)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Limiter efforts importants, violents, prolongés mais conserver une activité adaptée (marche, natation, musculation: Abdo et lombaire douce)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en dehors de toute compétition.</a:t>
            </a:r>
            <a:endParaRPr kumimoji="0" lang="fr-FR"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1111" name="Text Box 7"/>
          <p:cNvSpPr txBox="1">
            <a:spLocks noChangeArrowheads="1"/>
          </p:cNvSpPr>
          <p:nvPr/>
        </p:nvSpPr>
        <p:spPr bwMode="auto">
          <a:xfrm>
            <a:off x="502701" y="4890491"/>
            <a:ext cx="10468700" cy="1077218"/>
          </a:xfrm>
          <a:prstGeom prst="rect">
            <a:avLst/>
          </a:prstGeom>
          <a:noFill/>
          <a:ln>
            <a:noFill/>
          </a:ln>
          <a:effectLs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Toute apparition d’anomalies du col : interdiction du sport</a:t>
            </a:r>
          </a:p>
        </p:txBody>
      </p:sp>
      <p:sp>
        <p:nvSpPr>
          <p:cNvPr id="431112" name="Text Box 8"/>
          <p:cNvSpPr txBox="1">
            <a:spLocks noChangeArrowheads="1"/>
          </p:cNvSpPr>
          <p:nvPr/>
        </p:nvSpPr>
        <p:spPr bwMode="auto">
          <a:xfrm>
            <a:off x="331789" y="6046788"/>
            <a:ext cx="52802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 partir du 8ème mois : repos</a:t>
            </a:r>
          </a:p>
        </p:txBody>
      </p:sp>
    </p:spTree>
    <p:extLst>
      <p:ext uri="{BB962C8B-B14F-4D97-AF65-F5344CB8AC3E}">
        <p14:creationId xmlns:p14="http://schemas.microsoft.com/office/powerpoint/2010/main" val="3629193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31110"/>
                                        </p:tgtEl>
                                        <p:attrNameLst>
                                          <p:attrName>style.visibility</p:attrName>
                                        </p:attrNameLst>
                                      </p:cBhvr>
                                      <p:to>
                                        <p:strVal val="visible"/>
                                      </p:to>
                                    </p:set>
                                    <p:anim to="" calcmode="lin" valueType="num">
                                      <p:cBhvr>
                                        <p:cTn id="7" dur="1" fill="hold"/>
                                        <p:tgtEl>
                                          <p:spTgt spid="43111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31111"/>
                                        </p:tgtEl>
                                        <p:attrNameLst>
                                          <p:attrName>style.visibility</p:attrName>
                                        </p:attrNameLst>
                                      </p:cBhvr>
                                      <p:to>
                                        <p:strVal val="visible"/>
                                      </p:to>
                                    </p:set>
                                    <p:animEffect transition="in" filter="strips(downLeft)">
                                      <p:cBhvr>
                                        <p:cTn id="12" dur="500"/>
                                        <p:tgtEl>
                                          <p:spTgt spid="4311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31112"/>
                                        </p:tgtEl>
                                        <p:attrNameLst>
                                          <p:attrName>style.visibility</p:attrName>
                                        </p:attrNameLst>
                                      </p:cBhvr>
                                      <p:to>
                                        <p:strVal val="visible"/>
                                      </p:to>
                                    </p:set>
                                    <p:animEffect transition="in" filter="strips(downLeft)">
                                      <p:cBhvr>
                                        <p:cTn id="17" dur="500"/>
                                        <p:tgtEl>
                                          <p:spTgt spid="431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0" grpId="0"/>
      <p:bldP spid="431111" grpId="0"/>
      <p:bldP spid="4311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342900" y="446723"/>
            <a:ext cx="11582400" cy="523220"/>
          </a:xfrm>
          <a:prstGeom prst="rect">
            <a:avLst/>
          </a:prstGeom>
          <a:solidFill>
            <a:srgbClr val="FF0000"/>
          </a:solidFill>
          <a:ln>
            <a:noFill/>
          </a:ln>
          <a:effectLs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ACCOUCHEMENT : SPORT ET POST PARTUM</a:t>
            </a:r>
          </a:p>
        </p:txBody>
      </p:sp>
      <p:sp>
        <p:nvSpPr>
          <p:cNvPr id="10243" name="Text Box 5"/>
          <p:cNvSpPr txBox="1">
            <a:spLocks noChangeArrowheads="1"/>
          </p:cNvSpPr>
          <p:nvPr/>
        </p:nvSpPr>
        <p:spPr bwMode="auto">
          <a:xfrm>
            <a:off x="534989" y="1367473"/>
            <a:ext cx="11657011"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dépend</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avant</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tout des conditions de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l’accouchement</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et du tonus des muscles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périnéaux</a:t>
            </a:r>
            <a:endPar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La restitution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anatomique</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prend</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3 à 6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mois</a:t>
            </a:r>
            <a:endPar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après le 45ème jour, la reprise de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l’activité</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sportive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modérée</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sera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autorisée</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si</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l’examen</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post-natal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est</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normal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reprise de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entraînement</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intense : entre 3 à 6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mois</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après accouchement</a:t>
            </a:r>
          </a:p>
        </p:txBody>
      </p:sp>
      <p:sp>
        <p:nvSpPr>
          <p:cNvPr id="10244" name="Text Box 6"/>
          <p:cNvSpPr txBox="1">
            <a:spLocks noChangeArrowheads="1"/>
          </p:cNvSpPr>
          <p:nvPr/>
        </p:nvSpPr>
        <p:spPr bwMode="auto">
          <a:xfrm>
            <a:off x="342900" y="5712461"/>
            <a:ext cx="111636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Ce</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n’est</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pas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une</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contre</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-indication (CI) au sport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ni</a:t>
            </a:r>
            <a:r>
              <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à la </a:t>
            </a:r>
            <a:r>
              <a:rPr kumimoji="0" lang="en-US" alt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compétition</a:t>
            </a:r>
            <a:endParaRPr kumimoji="0" lang="en-US" alt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 name="Rectangle 1"/>
          <p:cNvSpPr/>
          <p:nvPr/>
        </p:nvSpPr>
        <p:spPr>
          <a:xfrm>
            <a:off x="342900" y="4952822"/>
            <a:ext cx="10668000" cy="523220"/>
          </a:xfrm>
          <a:prstGeom prst="rect">
            <a:avLst/>
          </a:prstGeom>
          <a:solidFill>
            <a:srgbClr val="FF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2800" b="1" i="0" u="none" strike="noStrike" kern="1200" cap="none" spc="0" normalizeH="0" baseline="0" noProof="0" dirty="0">
                <a:ln>
                  <a:noFill/>
                </a:ln>
                <a:solidFill>
                  <a:prstClr val="white"/>
                </a:solidFill>
                <a:effectLst/>
                <a:uLnTx/>
                <a:uFillTx/>
                <a:latin typeface="Calibri" panose="020F0502020204030204"/>
                <a:ea typeface="+mn-ea"/>
                <a:cs typeface="+mn-cs"/>
              </a:rPr>
              <a:t>ALLAITEMENT</a:t>
            </a:r>
          </a:p>
        </p:txBody>
      </p:sp>
    </p:spTree>
    <p:extLst>
      <p:ext uri="{BB962C8B-B14F-4D97-AF65-F5344CB8AC3E}">
        <p14:creationId xmlns:p14="http://schemas.microsoft.com/office/powerpoint/2010/main" val="1091768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542032"/>
            <a:ext cx="380390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3600" b="0" i="0" u="none" strike="noStrike" kern="1200" cap="none" spc="0" normalizeH="0" baseline="0" noProof="0" dirty="0">
                <a:ln>
                  <a:noFill/>
                </a:ln>
                <a:solidFill>
                  <a:srgbClr val="FF0000"/>
                </a:solidFill>
                <a:effectLst/>
                <a:uLnTx/>
                <a:uFillTx/>
                <a:latin typeface="Calibri" panose="020F0502020204030204"/>
                <a:ea typeface="+mn-ea"/>
                <a:cs typeface="+mn-cs"/>
              </a:rPr>
              <a:t>SPORT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3600" b="0" i="0" u="none" strike="noStrike" kern="1200" cap="none" spc="0" normalizeH="0" baseline="0" noProof="0" dirty="0">
                <a:ln>
                  <a:noFill/>
                </a:ln>
                <a:solidFill>
                  <a:srgbClr val="FF0000"/>
                </a:solidFill>
                <a:effectLst/>
                <a:uLnTx/>
                <a:uFillTx/>
                <a:latin typeface="Calibri" panose="020F0502020204030204"/>
                <a:ea typeface="+mn-ea"/>
                <a:cs typeface="+mn-cs"/>
              </a:rPr>
              <a:t>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3600" b="0" i="0" u="none" strike="noStrike" kern="1200" cap="none" spc="0" normalizeH="0" baseline="0" noProof="0" dirty="0">
                <a:ln>
                  <a:noFill/>
                </a:ln>
                <a:solidFill>
                  <a:srgbClr val="FF0000"/>
                </a:solidFill>
                <a:effectLst/>
                <a:uLnTx/>
                <a:uFillTx/>
                <a:latin typeface="Calibri" panose="020F0502020204030204"/>
                <a:ea typeface="+mn-ea"/>
                <a:cs typeface="+mn-cs"/>
              </a:rPr>
              <a:t> Ménopause</a:t>
            </a:r>
            <a:endParaRPr kumimoji="0" lang="fr-F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340" name="Picture 4" descr="Image associÃ©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397"/>
          <a:stretch/>
        </p:blipFill>
        <p:spPr bwMode="auto">
          <a:xfrm>
            <a:off x="7754111" y="1111131"/>
            <a:ext cx="3831463" cy="179666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e associÃ©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3712" y="481891"/>
            <a:ext cx="3950123" cy="206014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mage associÃ©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586" y="3171272"/>
            <a:ext cx="3412988" cy="227976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Image associÃ©e"/>
          <p:cNvPicPr>
            <a:picLocks noChangeAspect="1" noChangeArrowheads="1"/>
          </p:cNvPicPr>
          <p:nvPr/>
        </p:nvPicPr>
        <p:blipFill rotWithShape="1">
          <a:blip r:embed="rId5">
            <a:extLst>
              <a:ext uri="{28A0092B-C50C-407E-A947-70E740481C1C}">
                <a14:useLocalDpi xmlns:a14="http://schemas.microsoft.com/office/drawing/2010/main" val="0"/>
              </a:ext>
            </a:extLst>
          </a:blip>
          <a:srcRect r="33084"/>
          <a:stretch/>
        </p:blipFill>
        <p:spPr bwMode="auto">
          <a:xfrm>
            <a:off x="4380018" y="3537033"/>
            <a:ext cx="4123817"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09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650182" y="162719"/>
            <a:ext cx="6808019" cy="1068388"/>
          </a:xfrm>
          <a:prstGeom prst="rect">
            <a:avLst/>
          </a:prstGeom>
          <a:solidFill>
            <a:srgbClr val="FF0000"/>
          </a:solid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itchFamily="66" charset="0"/>
                <a:ea typeface="+mn-ea"/>
                <a:cs typeface="+mn-cs"/>
              </a:rPr>
              <a:t>Récupération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mic Sans MS" pitchFamily="66" charset="0"/>
                <a:ea typeface="+mn-ea"/>
                <a:cs typeface="+mn-cs"/>
              </a:rPr>
              <a:t>Exercices brefs et intenses</a:t>
            </a:r>
            <a:endParaRPr kumimoji="0" lang="fr-FR" sz="1200" b="1" i="0" u="sng"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endParaRPr>
          </a:p>
        </p:txBody>
      </p:sp>
      <p:sp>
        <p:nvSpPr>
          <p:cNvPr id="107523" name="Text Box 3"/>
          <p:cNvSpPr txBox="1">
            <a:spLocks noChangeArrowheads="1"/>
          </p:cNvSpPr>
          <p:nvPr/>
        </p:nvSpPr>
        <p:spPr bwMode="auto">
          <a:xfrm>
            <a:off x="1703388" y="5059364"/>
            <a:ext cx="8331200" cy="731837"/>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sym typeface="Symbol" pitchFamily="18" charset="2"/>
              </a:rPr>
              <a:t>2-</a:t>
            </a:r>
            <a:r>
              <a:rPr kumimoji="0" lang="fr-FR" sz="2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sym typeface="Symbol" pitchFamily="18" charset="2"/>
              </a:rPr>
              <a:t> </a:t>
            </a:r>
            <a:r>
              <a:rPr kumimoji="0" lang="fr-FR" sz="22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sym typeface="Symbol" pitchFamily="18" charset="2"/>
              </a:rPr>
              <a:t>Trois “Wingate” </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entrecoupés de 20 min de récupération</a:t>
            </a:r>
            <a:r>
              <a:rPr kumimoji="0" lang="fr-FR" sz="1600" b="0" i="0" u="none" strike="noStrike" kern="1200" cap="none" spc="0" normalizeH="0" baseline="0" noProof="0" dirty="0">
                <a:ln>
                  <a:noFill/>
                </a:ln>
                <a:solidFill>
                  <a:srgbClr val="996633"/>
                </a:solidFill>
                <a:effectLst/>
                <a:uLnTx/>
                <a:uFillTx/>
                <a:latin typeface="Calibri" panose="020F0502020204030204"/>
                <a:ea typeface="+mn-ea"/>
                <a:cs typeface="+mn-cs"/>
                <a:sym typeface="Symbol" pitchFamily="18" charset="2"/>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réduction moindre d’ATP et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IMP</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inférieure chez la femme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(fibre II) </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itchFamily="18" charset="2"/>
              </a:rPr>
              <a:t>Esbjörnsson</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rPr>
              <a:t> et al. 2002)</a:t>
            </a:r>
          </a:p>
        </p:txBody>
      </p:sp>
      <p:sp>
        <p:nvSpPr>
          <p:cNvPr id="107524" name="Text Box 4"/>
          <p:cNvSpPr txBox="1">
            <a:spLocks noChangeArrowheads="1"/>
          </p:cNvSpPr>
          <p:nvPr/>
        </p:nvSpPr>
        <p:spPr bwMode="auto">
          <a:xfrm>
            <a:off x="1774826" y="1700214"/>
            <a:ext cx="8772525" cy="1006475"/>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rPr>
              <a:t>Exercices d’intensité élevée de type anaérobie ou explosifs avec charge: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Récupération de force plus rapide chez la femme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Fulco</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et al. 1999,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Häkkinen</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et al. 1993,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Linnamo</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et al. 1998)</a:t>
            </a:r>
          </a:p>
        </p:txBody>
      </p:sp>
      <p:grpSp>
        <p:nvGrpSpPr>
          <p:cNvPr id="107525" name="Group 5"/>
          <p:cNvGrpSpPr>
            <a:grpSpLocks/>
          </p:cNvGrpSpPr>
          <p:nvPr/>
        </p:nvGrpSpPr>
        <p:grpSpPr bwMode="auto">
          <a:xfrm>
            <a:off x="1919288" y="3068639"/>
            <a:ext cx="2125662" cy="427037"/>
            <a:chOff x="703" y="1797"/>
            <a:chExt cx="1339" cy="269"/>
          </a:xfrm>
        </p:grpSpPr>
        <p:sp>
          <p:nvSpPr>
            <p:cNvPr id="107526" name="Text Box 6"/>
            <p:cNvSpPr txBox="1">
              <a:spLocks noChangeArrowheads="1"/>
            </p:cNvSpPr>
            <p:nvPr/>
          </p:nvSpPr>
          <p:spPr bwMode="auto">
            <a:xfrm>
              <a:off x="1066" y="1797"/>
              <a:ext cx="976" cy="269"/>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2200" b="1" i="0" u="sng"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Hypothèses</a:t>
              </a:r>
            </a:p>
          </p:txBody>
        </p:sp>
        <p:sp>
          <p:nvSpPr>
            <p:cNvPr id="107527" name="AutoShape 7"/>
            <p:cNvSpPr>
              <a:spLocks noChangeArrowheads="1"/>
            </p:cNvSpPr>
            <p:nvPr/>
          </p:nvSpPr>
          <p:spPr bwMode="auto">
            <a:xfrm>
              <a:off x="703" y="1797"/>
              <a:ext cx="272" cy="226"/>
            </a:xfrm>
            <a:prstGeom prst="curvedRightArrow">
              <a:avLst>
                <a:gd name="adj1" fmla="val 20000"/>
                <a:gd name="adj2" fmla="val 40000"/>
                <a:gd name="adj3" fmla="val 40118"/>
              </a:avLst>
            </a:prstGeom>
            <a:solidFill>
              <a:srgbClr val="FF0000"/>
            </a:solidFill>
            <a:ln w="9525">
              <a:solidFill>
                <a:srgbClr val="FF0000"/>
              </a:solid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outerShdw blurRad="38100" dist="38100" dir="2700000" algn="tl">
                    <a:srgbClr val="000000"/>
                  </a:outerShdw>
                </a:effectLst>
                <a:uLnTx/>
                <a:uFillTx/>
                <a:latin typeface="Calibri" panose="020F0502020204030204"/>
                <a:ea typeface="+mn-ea"/>
                <a:cs typeface="+mn-cs"/>
              </a:endParaRPr>
            </a:p>
          </p:txBody>
        </p:sp>
      </p:grpSp>
      <p:sp>
        <p:nvSpPr>
          <p:cNvPr id="107528" name="Text Box 8"/>
          <p:cNvSpPr txBox="1">
            <a:spLocks noChangeArrowheads="1"/>
          </p:cNvSpPr>
          <p:nvPr/>
        </p:nvSpPr>
        <p:spPr bwMode="auto">
          <a:xfrm>
            <a:off x="1847850" y="5876925"/>
            <a:ext cx="7635808"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sym typeface="Wingdings" pitchFamily="2" charset="2"/>
              </a:rPr>
              <a:t> </a:t>
            </a:r>
            <a:r>
              <a:rPr kumimoji="0" lang="fr-FR" sz="20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sym typeface="Wingdings 3" pitchFamily="18" charset="2"/>
              </a:rPr>
              <a:t>R</a:t>
            </a:r>
            <a:r>
              <a:rPr kumimoji="0" lang="fr-FR" sz="20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rPr>
              <a:t>éduction moindre d’ATP par ré-</a:t>
            </a:r>
            <a:r>
              <a:rPr kumimoji="0" lang="fr-FR" sz="2000" b="1" i="0" u="none" strike="noStrike" kern="1200" cap="none" spc="0" normalizeH="0" baseline="0" noProof="0" dirty="0" err="1">
                <a:ln>
                  <a:noFill/>
                </a:ln>
                <a:solidFill>
                  <a:srgbClr val="00B050"/>
                </a:solidFill>
                <a:effectLst>
                  <a:outerShdw blurRad="38100" dist="38100" dir="2700000" algn="tl">
                    <a:srgbClr val="000000"/>
                  </a:outerShdw>
                </a:effectLst>
                <a:uLnTx/>
                <a:uFillTx/>
                <a:latin typeface="Calibri" panose="020F0502020204030204"/>
                <a:ea typeface="+mn-ea"/>
                <a:cs typeface="+mn-cs"/>
              </a:rPr>
              <a:t>amination</a:t>
            </a:r>
            <a:r>
              <a:rPr kumimoji="0" lang="fr-FR" sz="20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rPr>
              <a:t> de l’IMP en récupération</a:t>
            </a:r>
            <a:endParaRPr kumimoji="0" lang="fr-FR" sz="1400" b="0"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endParaRPr>
          </a:p>
        </p:txBody>
      </p:sp>
      <p:sp>
        <p:nvSpPr>
          <p:cNvPr id="107529" name="Text Box 9"/>
          <p:cNvSpPr txBox="1">
            <a:spLocks noChangeArrowheads="1"/>
          </p:cNvSpPr>
          <p:nvPr/>
        </p:nvSpPr>
        <p:spPr bwMode="auto">
          <a:xfrm>
            <a:off x="1703389" y="3644900"/>
            <a:ext cx="8569325" cy="1046440"/>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rPr>
              <a:t>1- même force mm</a:t>
            </a:r>
            <a:r>
              <a:rPr kumimoji="0" lang="fr-FR" sz="2200" b="1" i="0" u="none" strike="noStrike" kern="1200" cap="none" spc="0" normalizeH="0" baseline="2200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rPr>
              <a:t>2</a:t>
            </a:r>
            <a:r>
              <a:rPr kumimoji="0" lang="fr-FR" sz="2200" b="1"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rPr>
              <a:t> muscle mais masse musculaire inférieure</a:t>
            </a:r>
            <a:endParaRPr kumimoji="0" lang="fr-FR" sz="2200" b="0" i="0"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sym typeface="Wingdings" pitchFamily="2" charset="2"/>
              </a:rPr>
              <a: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Femme : force développée moins importante lors d’un exercice de type </a:t>
            </a:r>
            <a:r>
              <a:rPr kumimoji="0" lang="fr-FR" sz="2000" b="1"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n-ea"/>
                <a:cs typeface="+mn-cs"/>
              </a:rPr>
              <a:t>supramaximal</a:t>
            </a:r>
            <a:r>
              <a:rPr kumimoji="0" lang="fr-FR"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 ou lors d’un travail réalisé à même intensité relative: récup ++</a:t>
            </a:r>
            <a:r>
              <a:rPr kumimoji="0" lang="fr-FR"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 </a:t>
            </a: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241" y="44624"/>
            <a:ext cx="2016224" cy="1584176"/>
          </a:xfrm>
          <a:prstGeom prst="rect">
            <a:avLst/>
          </a:prstGeom>
        </p:spPr>
      </p:pic>
    </p:spTree>
    <p:extLst>
      <p:ext uri="{BB962C8B-B14F-4D97-AF65-F5344CB8AC3E}">
        <p14:creationId xmlns:p14="http://schemas.microsoft.com/office/powerpoint/2010/main" val="362735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24"/>
                                        </p:tgtEl>
                                        <p:attrNameLst>
                                          <p:attrName>style.visibility</p:attrName>
                                        </p:attrNameLst>
                                      </p:cBhvr>
                                      <p:to>
                                        <p:strVal val="visible"/>
                                      </p:to>
                                    </p:set>
                                    <p:anim calcmode="lin" valueType="num">
                                      <p:cBhvr additive="base">
                                        <p:cTn id="7" dur="500" fill="hold"/>
                                        <p:tgtEl>
                                          <p:spTgt spid="107524"/>
                                        </p:tgtEl>
                                        <p:attrNameLst>
                                          <p:attrName>ppt_x</p:attrName>
                                        </p:attrNameLst>
                                      </p:cBhvr>
                                      <p:tavLst>
                                        <p:tav tm="0">
                                          <p:val>
                                            <p:strVal val="0-#ppt_w/2"/>
                                          </p:val>
                                        </p:tav>
                                        <p:tav tm="100000">
                                          <p:val>
                                            <p:strVal val="#ppt_x"/>
                                          </p:val>
                                        </p:tav>
                                      </p:tavLst>
                                    </p:anim>
                                    <p:anim calcmode="lin" valueType="num">
                                      <p:cBhvr additive="base">
                                        <p:cTn id="8" dur="500" fill="hold"/>
                                        <p:tgtEl>
                                          <p:spTgt spid="1075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07525"/>
                                        </p:tgtEl>
                                        <p:attrNameLst>
                                          <p:attrName>style.visibility</p:attrName>
                                        </p:attrNameLst>
                                      </p:cBhvr>
                                      <p:to>
                                        <p:strVal val="visible"/>
                                      </p:to>
                                    </p:set>
                                    <p:animEffect transition="in" filter="checkerboard(across)">
                                      <p:cBhvr>
                                        <p:cTn id="13" dur="500"/>
                                        <p:tgtEl>
                                          <p:spTgt spid="1075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7529"/>
                                        </p:tgtEl>
                                        <p:attrNameLst>
                                          <p:attrName>style.visibility</p:attrName>
                                        </p:attrNameLst>
                                      </p:cBhvr>
                                      <p:to>
                                        <p:strVal val="visible"/>
                                      </p:to>
                                    </p:set>
                                    <p:animEffect transition="in" filter="wipe(up)">
                                      <p:cBhvr>
                                        <p:cTn id="18" dur="500"/>
                                        <p:tgtEl>
                                          <p:spTgt spid="1075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07523"/>
                                        </p:tgtEl>
                                        <p:attrNameLst>
                                          <p:attrName>style.visibility</p:attrName>
                                        </p:attrNameLst>
                                      </p:cBhvr>
                                      <p:to>
                                        <p:strVal val="visible"/>
                                      </p:to>
                                    </p:set>
                                    <p:animEffect transition="in" filter="wipe(up)">
                                      <p:cBhvr>
                                        <p:cTn id="23" dur="500"/>
                                        <p:tgtEl>
                                          <p:spTgt spid="10752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7528"/>
                                        </p:tgtEl>
                                        <p:attrNameLst>
                                          <p:attrName>style.visibility</p:attrName>
                                        </p:attrNameLst>
                                      </p:cBhvr>
                                      <p:to>
                                        <p:strVal val="visible"/>
                                      </p:to>
                                    </p:set>
                                    <p:animEffect transition="in" filter="blinds(horizontal)">
                                      <p:cBhvr>
                                        <p:cTn id="28" dur="500"/>
                                        <p:tgtEl>
                                          <p:spTgt spid="107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P spid="107524" grpId="0" autoUpdateAnimBg="0"/>
      <p:bldP spid="107528" grpId="0" autoUpdateAnimBg="0"/>
      <p:bldP spid="107529"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3013075" y="6569076"/>
            <a:ext cx="76200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mn-cs"/>
              </a:rPr>
              <a:t>Modifié de : www.healthsystem.virginia.edu/.../estrogen.cfm</a:t>
            </a:r>
          </a:p>
        </p:txBody>
      </p:sp>
      <p:sp>
        <p:nvSpPr>
          <p:cNvPr id="232470" name="Text Box 1046"/>
          <p:cNvSpPr txBox="1">
            <a:spLocks noChangeArrowheads="1"/>
          </p:cNvSpPr>
          <p:nvPr/>
        </p:nvSpPr>
        <p:spPr bwMode="auto">
          <a:xfrm>
            <a:off x="1524000" y="188913"/>
            <a:ext cx="9144000" cy="641350"/>
          </a:xfrm>
          <a:prstGeom prst="rect">
            <a:avLst/>
          </a:prstGeom>
          <a:noFill/>
          <a:ln w="9525">
            <a:noFill/>
            <a:miter lim="800000"/>
            <a:headEnd/>
            <a:tailEnd/>
          </a:ln>
          <a:effectLst>
            <a:outerShdw dist="17961" dir="2700000" algn="ctr" rotWithShape="0">
              <a:schemeClr val="tx1"/>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0" i="0" u="none" strike="noStrike" kern="1200" cap="none" spc="0" normalizeH="0" baseline="0" noProof="0" dirty="0">
                <a:ln>
                  <a:noFill/>
                </a:ln>
                <a:solidFill>
                  <a:srgbClr val="FF0000"/>
                </a:solidFill>
                <a:effectLst/>
                <a:uLnTx/>
                <a:uFillTx/>
                <a:latin typeface="Arial" charset="0"/>
                <a:ea typeface="+mn-ea"/>
                <a:cs typeface="+mn-cs"/>
              </a:rPr>
              <a:t>Effets des œstrogènes </a:t>
            </a:r>
          </a:p>
        </p:txBody>
      </p:sp>
      <p:pic>
        <p:nvPicPr>
          <p:cNvPr id="18436" name="Picture 4" descr="untitl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2039" y="1052514"/>
            <a:ext cx="2314575"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2725739" y="1341439"/>
            <a:ext cx="26388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Cerveau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Contribue au maintien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de la température du corps</a:t>
            </a:r>
          </a:p>
        </p:txBody>
      </p:sp>
      <p:sp>
        <p:nvSpPr>
          <p:cNvPr id="18438" name="Text Box 6"/>
          <p:cNvSpPr txBox="1">
            <a:spLocks noChangeArrowheads="1"/>
          </p:cNvSpPr>
          <p:nvPr/>
        </p:nvSpPr>
        <p:spPr bwMode="auto">
          <a:xfrm>
            <a:off x="1992313" y="2492375"/>
            <a:ext cx="29527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Cœur et foie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Régularisent la production de cholestérol/abaissent  les plaques des artères coronaires</a:t>
            </a:r>
          </a:p>
        </p:txBody>
      </p:sp>
      <p:sp>
        <p:nvSpPr>
          <p:cNvPr id="18439" name="Text Box 7"/>
          <p:cNvSpPr txBox="1">
            <a:spLocks noChangeArrowheads="1"/>
          </p:cNvSpPr>
          <p:nvPr/>
        </p:nvSpPr>
        <p:spPr bwMode="auto">
          <a:xfrm>
            <a:off x="1920876" y="3860800"/>
            <a:ext cx="27352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66"/>
                </a:solidFill>
                <a:effectLst/>
                <a:uLnTx/>
                <a:uFillTx/>
                <a:latin typeface="Arial" panose="020B0604020202020204" pitchFamily="34" charset="0"/>
                <a:ea typeface="+mn-ea"/>
                <a:cs typeface="+mn-cs"/>
              </a:rPr>
              <a:t>Ovaires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Stimulent la maturation et déclenchent le cycle menstruel</a:t>
            </a:r>
          </a:p>
        </p:txBody>
      </p:sp>
      <p:sp>
        <p:nvSpPr>
          <p:cNvPr id="18440" name="Text Box 8"/>
          <p:cNvSpPr txBox="1">
            <a:spLocks noChangeArrowheads="1"/>
          </p:cNvSpPr>
          <p:nvPr/>
        </p:nvSpPr>
        <p:spPr bwMode="auto">
          <a:xfrm>
            <a:off x="1847850" y="5013325"/>
            <a:ext cx="28082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66"/>
                </a:solidFill>
                <a:effectLst/>
                <a:uLnTx/>
                <a:uFillTx/>
                <a:latin typeface="Arial" panose="020B0604020202020204" pitchFamily="34" charset="0"/>
                <a:ea typeface="+mn-ea"/>
                <a:cs typeface="+mn-cs"/>
              </a:rPr>
              <a:t>Vagin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Stimule la maturation et contribue au maintien de la lubrification et de l’épaisseur de la muqueuse vaginale</a:t>
            </a:r>
          </a:p>
        </p:txBody>
      </p:sp>
      <p:sp>
        <p:nvSpPr>
          <p:cNvPr id="18441" name="Text Box 9"/>
          <p:cNvSpPr txBox="1">
            <a:spLocks noChangeArrowheads="1"/>
          </p:cNvSpPr>
          <p:nvPr/>
        </p:nvSpPr>
        <p:spPr bwMode="auto">
          <a:xfrm>
            <a:off x="7212013" y="1838325"/>
            <a:ext cx="3384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Seins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Stimulent le développement à la puberté et préparent les glandes à la production future de lait maternel</a:t>
            </a:r>
          </a:p>
        </p:txBody>
      </p:sp>
      <p:sp>
        <p:nvSpPr>
          <p:cNvPr id="18442" name="Text Box 10"/>
          <p:cNvSpPr txBox="1">
            <a:spLocks noChangeArrowheads="1"/>
          </p:cNvSpPr>
          <p:nvPr/>
        </p:nvSpPr>
        <p:spPr bwMode="auto">
          <a:xfrm>
            <a:off x="7392989" y="3644900"/>
            <a:ext cx="29876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66"/>
                </a:solidFill>
                <a:effectLst/>
                <a:uLnTx/>
                <a:uFillTx/>
                <a:latin typeface="Arial" panose="020B0604020202020204" pitchFamily="34" charset="0"/>
                <a:ea typeface="+mn-ea"/>
                <a:cs typeface="+mn-cs"/>
              </a:rPr>
              <a:t>Utérus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Stimule la maturation et aide à préparer l’utérus au développement d’un fœtus</a:t>
            </a:r>
          </a:p>
        </p:txBody>
      </p:sp>
      <p:sp>
        <p:nvSpPr>
          <p:cNvPr id="18443" name="Text Box 11"/>
          <p:cNvSpPr txBox="1">
            <a:spLocks noChangeArrowheads="1"/>
          </p:cNvSpPr>
          <p:nvPr/>
        </p:nvSpPr>
        <p:spPr bwMode="auto">
          <a:xfrm>
            <a:off x="6802438" y="5373689"/>
            <a:ext cx="4402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66"/>
                </a:solidFill>
                <a:effectLst/>
                <a:uLnTx/>
                <a:uFillTx/>
                <a:latin typeface="Arial" panose="020B0604020202020204" pitchFamily="34" charset="0"/>
                <a:ea typeface="+mn-ea"/>
                <a:cs typeface="+mn-cs"/>
              </a:rPr>
              <a: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Contribuent au maintien de la densité osseuse</a:t>
            </a:r>
          </a:p>
        </p:txBody>
      </p:sp>
    </p:spTree>
    <p:extLst>
      <p:ext uri="{BB962C8B-B14F-4D97-AF65-F5344CB8AC3E}">
        <p14:creationId xmlns:p14="http://schemas.microsoft.com/office/powerpoint/2010/main" val="8185652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25637" t="22124" r="27277" b="13626"/>
          <a:stretch/>
        </p:blipFill>
        <p:spPr>
          <a:xfrm>
            <a:off x="1828800" y="248225"/>
            <a:ext cx="8211312" cy="6299425"/>
          </a:xfrm>
          <a:prstGeom prst="rect">
            <a:avLst/>
          </a:prstGeom>
        </p:spPr>
      </p:pic>
    </p:spTree>
    <p:extLst>
      <p:ext uri="{BB962C8B-B14F-4D97-AF65-F5344CB8AC3E}">
        <p14:creationId xmlns:p14="http://schemas.microsoft.com/office/powerpoint/2010/main" val="2613546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717239"/>
            <a:ext cx="11239500"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Deux grandes études prospectives ont permis de confirmer tous les bienfaits de l’APS sur le système cardiovasculaire chez la femme ménopausée.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Pendant 20 ans, ils ont étudié des femmes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moins de 1h d’APS/</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sem</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vs à celles 3,5h / sem.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Les premières augmentent leur risque coronarien de 58 %.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La conclusion de ces études est que l’activité nécessaire est de plus de 3 MET (</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Metabolic</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Equivalent </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Task</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par heure.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Mais il n’y a pas de seuil et toute activité physique est bonne avec un effet-dose.</a:t>
            </a:r>
          </a:p>
        </p:txBody>
      </p:sp>
      <p:sp>
        <p:nvSpPr>
          <p:cNvPr id="3" name="ZoneTexte 2"/>
          <p:cNvSpPr txBox="1"/>
          <p:nvPr/>
        </p:nvSpPr>
        <p:spPr>
          <a:xfrm>
            <a:off x="609600" y="609600"/>
            <a:ext cx="10153650" cy="58477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Ménopause et système cardio vasculaire</a:t>
            </a:r>
          </a:p>
        </p:txBody>
      </p:sp>
      <p:sp>
        <p:nvSpPr>
          <p:cNvPr id="5" name="Rectangle 4"/>
          <p:cNvSpPr/>
          <p:nvPr/>
        </p:nvSpPr>
        <p:spPr>
          <a:xfrm>
            <a:off x="6419850" y="6338441"/>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58595B"/>
                </a:solidFill>
                <a:effectLst/>
                <a:uLnTx/>
                <a:uFillTx/>
                <a:latin typeface="BlissPro-LightItalic"/>
                <a:ea typeface="+mn-ea"/>
                <a:cs typeface="+mn-cs"/>
              </a:rPr>
              <a:t>Cheng MH, et al, 2009. /  </a:t>
            </a:r>
            <a:r>
              <a:rPr kumimoji="0" lang="en-US" sz="1800" b="1" i="1" u="none" strike="noStrike" kern="1200" cap="none" spc="0" normalizeH="0" baseline="0" noProof="0" dirty="0">
                <a:ln>
                  <a:noFill/>
                </a:ln>
                <a:solidFill>
                  <a:srgbClr val="58595B"/>
                </a:solidFill>
                <a:effectLst/>
                <a:uLnTx/>
                <a:uFillTx/>
                <a:latin typeface="BlissPro-BoldItalic"/>
                <a:ea typeface="+mn-ea"/>
                <a:cs typeface="+mn-cs"/>
              </a:rPr>
              <a:t> </a:t>
            </a:r>
            <a:r>
              <a:rPr kumimoji="0" lang="en-US" sz="1800" b="0" i="1" u="none" strike="noStrike" kern="1200" cap="none" spc="0" normalizeH="0" baseline="0" noProof="0" dirty="0">
                <a:ln>
                  <a:noFill/>
                </a:ln>
                <a:solidFill>
                  <a:srgbClr val="58595B"/>
                </a:solidFill>
                <a:effectLst/>
                <a:uLnTx/>
                <a:uFillTx/>
                <a:latin typeface="BlissPro-LightItalic"/>
                <a:ea typeface="+mn-ea"/>
                <a:cs typeface="+mn-cs"/>
              </a:rPr>
              <a:t>Pines A Berry EM. </a:t>
            </a:r>
            <a:r>
              <a:rPr kumimoji="0" lang="fr-FR" sz="1800" b="0" i="1" u="none" strike="noStrike" kern="1200" cap="none" spc="0" normalizeH="0" baseline="0" noProof="0" dirty="0">
                <a:ln>
                  <a:noFill/>
                </a:ln>
                <a:solidFill>
                  <a:srgbClr val="58595B"/>
                </a:solidFill>
                <a:effectLst/>
                <a:uLnTx/>
                <a:uFillTx/>
                <a:latin typeface="BlissPro-LightItalic"/>
                <a:ea typeface="+mn-ea"/>
                <a:cs typeface="+mn-cs"/>
              </a:rPr>
              <a:t>2007</a:t>
            </a:r>
            <a:endParaRPr kumimoji="0" lang="fr-F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4113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 y="1650716"/>
            <a:ext cx="9772650"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Activité physique et système musculo-squelettique Une revue de 28 études a permis de conclure que l’activité physique chez les femmes nouvellement ménopausées augmente la force et la coordination musculaire, donc diminue les chutes.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Pour ce qui est de la solidité osseuse, les résultats sont plus probants sur la diminution des fractures que sur le contenu minéral osseux.</a:t>
            </a:r>
          </a:p>
        </p:txBody>
      </p:sp>
      <p:sp>
        <p:nvSpPr>
          <p:cNvPr id="3" name="ZoneTexte 2"/>
          <p:cNvSpPr txBox="1"/>
          <p:nvPr/>
        </p:nvSpPr>
        <p:spPr>
          <a:xfrm>
            <a:off x="609600" y="609600"/>
            <a:ext cx="10153650" cy="58477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Ménopause et système musculo-</a:t>
            </a:r>
            <a:r>
              <a:rPr kumimoji="0" lang="fr-FR" sz="3200" b="1" i="0" u="none" strike="noStrike" kern="1200" cap="none" spc="0" normalizeH="0" baseline="0" noProof="0" dirty="0" err="1">
                <a:ln>
                  <a:noFill/>
                </a:ln>
                <a:solidFill>
                  <a:prstClr val="white"/>
                </a:solidFill>
                <a:effectLst/>
                <a:uLnTx/>
                <a:uFillTx/>
                <a:latin typeface="Calibri" panose="020F0502020204030204"/>
                <a:ea typeface="+mn-ea"/>
                <a:cs typeface="+mn-cs"/>
              </a:rPr>
              <a:t>squeletique</a:t>
            </a:r>
            <a:endPar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6096000" y="6488668"/>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58595B"/>
                </a:solidFill>
                <a:effectLst/>
                <a:uLnTx/>
                <a:uFillTx/>
                <a:latin typeface="BlissPro-LightItalic"/>
                <a:ea typeface="+mn-ea"/>
                <a:cs typeface="+mn-cs"/>
              </a:rPr>
              <a:t>Maltais ML, Desroches J, </a:t>
            </a:r>
            <a:r>
              <a:rPr kumimoji="0" lang="fr-FR" sz="1800" b="0" i="1" u="none" strike="noStrike" kern="1200" cap="none" spc="0" normalizeH="0" baseline="0" noProof="0" dirty="0" err="1">
                <a:ln>
                  <a:noFill/>
                </a:ln>
                <a:solidFill>
                  <a:srgbClr val="58595B"/>
                </a:solidFill>
                <a:effectLst/>
                <a:uLnTx/>
                <a:uFillTx/>
                <a:latin typeface="BlissPro-LightItalic"/>
                <a:ea typeface="+mn-ea"/>
                <a:cs typeface="+mn-cs"/>
              </a:rPr>
              <a:t>Diojnne</a:t>
            </a:r>
            <a:r>
              <a:rPr kumimoji="0" lang="fr-FR" sz="1800" b="0" i="1" u="none" strike="noStrike" kern="1200" cap="none" spc="0" normalizeH="0" baseline="0" noProof="0" dirty="0">
                <a:ln>
                  <a:noFill/>
                </a:ln>
                <a:solidFill>
                  <a:srgbClr val="58595B"/>
                </a:solidFill>
                <a:effectLst/>
                <a:uLnTx/>
                <a:uFillTx/>
                <a:latin typeface="BlissPro-LightItalic"/>
                <a:ea typeface="+mn-ea"/>
                <a:cs typeface="+mn-cs"/>
              </a:rPr>
              <a:t>. 2009.</a:t>
            </a:r>
            <a:endParaRPr kumimoji="0" lang="fr-F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295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508" y="1492240"/>
            <a:ext cx="1117549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Activité physique et poids La ménopause ne s’accompagne pas d’une prise de poids ; en effet, celle-ci est linéaire depuis l’âge de 30 ans. Cette prise de poids est liée au vieillissement musculaire. La perte progressive de la masse musculaire provoque une baisse du métabolisme de base responsable du positivisme de la balance énergétique entraînant une augmentation de la masse grasse. Au moment de la ménopause, une accentuation de la fonte musculaire, et donc une augmentation du rapport masse grasse/masse maigre, est invisible sur la balance mais très nette lorsque l’on s’intéresse à la composition corporelle.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L’exercice physique est un facteur majeur du maintien de la masse maigre et donc du poids et de la diminution des risques de la </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mn-cs"/>
              </a:rPr>
              <a:t>sarcopénie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C’est cette </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mn-cs"/>
              </a:rPr>
              <a:t>sarcopénie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et cette augmentation du rapport masse grasse/masse maigre qui induisent l’</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mn-cs"/>
              </a:rPr>
              <a:t>insulinorésistance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elle-même si néfaste pour les risques vasculaire et carcinologique (4, 5). </a:t>
            </a:r>
          </a:p>
        </p:txBody>
      </p:sp>
      <p:sp>
        <p:nvSpPr>
          <p:cNvPr id="3" name="ZoneTexte 2"/>
          <p:cNvSpPr txBox="1"/>
          <p:nvPr/>
        </p:nvSpPr>
        <p:spPr>
          <a:xfrm>
            <a:off x="635508" y="400050"/>
            <a:ext cx="10153650" cy="58477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Ménopause et prise de poids</a:t>
            </a:r>
          </a:p>
        </p:txBody>
      </p:sp>
      <p:sp>
        <p:nvSpPr>
          <p:cNvPr id="4" name="Rectangle 3"/>
          <p:cNvSpPr/>
          <p:nvPr/>
        </p:nvSpPr>
        <p:spPr>
          <a:xfrm>
            <a:off x="5321808" y="6339304"/>
            <a:ext cx="6096000" cy="3385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err="1">
                <a:ln>
                  <a:noFill/>
                </a:ln>
                <a:solidFill>
                  <a:srgbClr val="58595B"/>
                </a:solidFill>
                <a:effectLst/>
                <a:uLnTx/>
                <a:uFillTx/>
                <a:latin typeface="BlissPro-LightItalic"/>
                <a:ea typeface="+mn-ea"/>
                <a:cs typeface="+mn-cs"/>
              </a:rPr>
              <a:t>Jamin</a:t>
            </a:r>
            <a:r>
              <a:rPr kumimoji="0" lang="fr-FR" sz="1600" b="0" i="1" u="none" strike="noStrike" kern="1200" cap="none" spc="0" normalizeH="0" baseline="0" noProof="0" dirty="0">
                <a:ln>
                  <a:noFill/>
                </a:ln>
                <a:solidFill>
                  <a:srgbClr val="58595B"/>
                </a:solidFill>
                <a:effectLst/>
                <a:uLnTx/>
                <a:uFillTx/>
                <a:latin typeface="BlissPro-LightItalic"/>
                <a:ea typeface="+mn-ea"/>
                <a:cs typeface="+mn-cs"/>
              </a:rPr>
              <a:t> C. 2000. / </a:t>
            </a:r>
            <a:r>
              <a:rPr kumimoji="0" lang="fr-FR" sz="1600" b="1" i="1" u="none" strike="noStrike" kern="1200" cap="none" spc="0" normalizeH="0" baseline="0" noProof="0" dirty="0">
                <a:ln>
                  <a:noFill/>
                </a:ln>
                <a:solidFill>
                  <a:srgbClr val="58595B"/>
                </a:solidFill>
                <a:effectLst/>
                <a:uLnTx/>
                <a:uFillTx/>
                <a:latin typeface="BlissPro-BoldItalic"/>
                <a:ea typeface="+mn-ea"/>
                <a:cs typeface="+mn-cs"/>
              </a:rPr>
              <a:t> </a:t>
            </a:r>
            <a:r>
              <a:rPr kumimoji="0" lang="fr-FR" sz="1600" b="0" i="1" u="none" strike="noStrike" kern="1200" cap="none" spc="0" normalizeH="0" baseline="0" noProof="0" dirty="0" err="1">
                <a:ln>
                  <a:noFill/>
                </a:ln>
                <a:solidFill>
                  <a:srgbClr val="58595B"/>
                </a:solidFill>
                <a:effectLst/>
                <a:uLnTx/>
                <a:uFillTx/>
                <a:latin typeface="BlissPro-LightItalic"/>
                <a:ea typeface="+mn-ea"/>
                <a:cs typeface="+mn-cs"/>
              </a:rPr>
              <a:t>Mastorakos</a:t>
            </a:r>
            <a:r>
              <a:rPr kumimoji="0" lang="fr-FR" sz="1600" b="0" i="1" u="none" strike="noStrike" kern="1200" cap="none" spc="0" normalizeH="0" baseline="0" noProof="0" dirty="0">
                <a:ln>
                  <a:noFill/>
                </a:ln>
                <a:solidFill>
                  <a:srgbClr val="58595B"/>
                </a:solidFill>
                <a:effectLst/>
                <a:uLnTx/>
                <a:uFillTx/>
                <a:latin typeface="BlissPro-LightItalic"/>
                <a:ea typeface="+mn-ea"/>
                <a:cs typeface="+mn-cs"/>
              </a:rPr>
              <a:t> G, et al. 2010.</a:t>
            </a:r>
            <a:endParaRPr kumimoji="0" lang="fr-F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6747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029" y="984825"/>
            <a:ext cx="11719941" cy="526297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Une séance d’APS /</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sem</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de 22% le risque de dépression.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De plus, l’exercice physique augmente les fonctions cognitives et diminue le risque de démence de 2% par 15 minutes d’exercice par semaine.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Dans une étude interventionnelle, il a été prouvé que l’APS améliore le sommeil, l'endormissement et la qualité du sommeil, mais diminue les endormissements diurnes.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Dans les études observationnelles, les femmes ayant une activité physique souffrent moins de bouffées de chaleur et des autres symptômes du syndrome climatérique et, lorsqu’il existe, il est moins sévère. Pour ce qui est des études interventionnelles, elles sont nettement moins probantes .</a:t>
            </a:r>
          </a:p>
        </p:txBody>
      </p:sp>
      <p:sp>
        <p:nvSpPr>
          <p:cNvPr id="3" name="ZoneTexte 2"/>
          <p:cNvSpPr txBox="1"/>
          <p:nvPr/>
        </p:nvSpPr>
        <p:spPr>
          <a:xfrm>
            <a:off x="236029" y="190500"/>
            <a:ext cx="11719941" cy="58477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Ménopause et Qualité de vie</a:t>
            </a:r>
          </a:p>
        </p:txBody>
      </p:sp>
      <p:sp>
        <p:nvSpPr>
          <p:cNvPr id="4" name="Rectangle 3"/>
          <p:cNvSpPr/>
          <p:nvPr/>
        </p:nvSpPr>
        <p:spPr>
          <a:xfrm>
            <a:off x="6096000" y="6395591"/>
            <a:ext cx="6096000" cy="30777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58595B"/>
                </a:solidFill>
                <a:effectLst/>
                <a:uLnTx/>
                <a:uFillTx/>
                <a:latin typeface="BlissPro-BoldItalic"/>
                <a:ea typeface="+mn-ea"/>
                <a:cs typeface="+mn-cs"/>
              </a:rPr>
              <a:t>7. </a:t>
            </a:r>
            <a:r>
              <a:rPr kumimoji="0" lang="en-US" sz="1400" b="0" i="1" u="none" strike="noStrike" kern="1200" cap="none" spc="0" normalizeH="0" baseline="0" noProof="0" dirty="0">
                <a:ln>
                  <a:noFill/>
                </a:ln>
                <a:solidFill>
                  <a:srgbClr val="58595B"/>
                </a:solidFill>
                <a:effectLst/>
                <a:uLnTx/>
                <a:uFillTx/>
                <a:latin typeface="BlissPro-LightItalic"/>
                <a:ea typeface="+mn-ea"/>
                <a:cs typeface="+mn-cs"/>
              </a:rPr>
              <a:t>Daley A, et al, 2009. </a:t>
            </a:r>
            <a:r>
              <a:rPr kumimoji="0" lang="nb-NO" sz="1400" b="0" i="1" u="none" strike="noStrike" kern="1200" cap="none" spc="0" normalizeH="0" baseline="0" noProof="0" dirty="0">
                <a:ln>
                  <a:noFill/>
                </a:ln>
                <a:solidFill>
                  <a:srgbClr val="58595B"/>
                </a:solidFill>
                <a:effectLst/>
                <a:uLnTx/>
                <a:uFillTx/>
                <a:latin typeface="BlissPro-LightItalic"/>
                <a:ea typeface="+mn-ea"/>
                <a:cs typeface="+mn-cs"/>
              </a:rPr>
              <a:t>Innes KE Selfe TK, Taylor </a:t>
            </a:r>
            <a:r>
              <a:rPr kumimoji="0" lang="fr-FR" sz="1400" b="0" i="1" u="none" strike="noStrike" kern="1200" cap="none" spc="0" normalizeH="0" baseline="0" noProof="0" dirty="0">
                <a:ln>
                  <a:noFill/>
                </a:ln>
                <a:solidFill>
                  <a:srgbClr val="58595B"/>
                </a:solidFill>
                <a:effectLst/>
                <a:uLnTx/>
                <a:uFillTx/>
                <a:latin typeface="BlissPro-LightItalic"/>
                <a:ea typeface="+mn-ea"/>
                <a:cs typeface="+mn-cs"/>
              </a:rPr>
              <a:t>AG.2008.</a:t>
            </a:r>
            <a:endParaRPr kumimoji="0" lang="fr-F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1974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50" y="1929349"/>
            <a:ext cx="11601450" cy="353943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Effets indésirables de l’exercice physique après la ménopause On ne peut nier qu’un exercice physique trop brutal (appelé parfois sport) a des effets délétères sur les articulations conduisant, par la douleur induite, à la sédentarité, donc à la prise de poids, donc à l’inverse de ce que l’on recherche.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Une utilisation plus raisonnable du corps s’est accompagnée d’une nette augmentation de l’espérance de vie jusqu’à ce que l’activité physique passe au-dessous d’un seuil amenant une détérioration du capital santé.</a:t>
            </a:r>
          </a:p>
        </p:txBody>
      </p:sp>
      <p:sp>
        <p:nvSpPr>
          <p:cNvPr id="3" name="ZoneTexte 2"/>
          <p:cNvSpPr txBox="1"/>
          <p:nvPr/>
        </p:nvSpPr>
        <p:spPr>
          <a:xfrm>
            <a:off x="704850" y="323850"/>
            <a:ext cx="10191750" cy="769441"/>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white"/>
                </a:solidFill>
                <a:effectLst/>
                <a:uLnTx/>
                <a:uFillTx/>
                <a:latin typeface="Calibri" panose="020F0502020204030204"/>
                <a:ea typeface="+mn-ea"/>
                <a:cs typeface="+mn-cs"/>
              </a:rPr>
              <a:t>MAIS…</a:t>
            </a:r>
          </a:p>
        </p:txBody>
      </p:sp>
    </p:spTree>
    <p:extLst>
      <p:ext uri="{BB962C8B-B14F-4D97-AF65-F5344CB8AC3E}">
        <p14:creationId xmlns:p14="http://schemas.microsoft.com/office/powerpoint/2010/main" val="19391585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 y="1703338"/>
            <a:ext cx="11430000" cy="353943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En </a:t>
            </a:r>
            <a:r>
              <a:rPr kumimoji="0" lang="fr-FR" sz="3200" b="0" i="0" u="none" strike="noStrike" kern="1200" cap="none" spc="0" normalizeH="0" baseline="0" noProof="0" dirty="0" err="1">
                <a:ln>
                  <a:noFill/>
                </a:ln>
                <a:solidFill>
                  <a:prstClr val="black"/>
                </a:solidFill>
                <a:effectLst/>
                <a:uLnTx/>
                <a:uFillTx/>
                <a:latin typeface="Calibri" panose="020F0502020204030204"/>
                <a:ea typeface="+mn-ea"/>
                <a:cs typeface="+mn-cs"/>
              </a:rPr>
              <a:t>postménopause</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 l’exercice physique a bien des effets bénéfiques sur le vieillissement musculaire et sur les conséquences de la carence </a:t>
            </a:r>
            <a:r>
              <a:rPr kumimoji="0" lang="fr-FR" sz="3200" b="0" i="0" u="none" strike="noStrike" kern="1200" cap="none" spc="0" normalizeH="0" baseline="0" noProof="0" dirty="0" err="1">
                <a:ln>
                  <a:noFill/>
                </a:ln>
                <a:solidFill>
                  <a:prstClr val="black"/>
                </a:solidFill>
                <a:effectLst/>
                <a:uLnTx/>
                <a:uFillTx/>
                <a:latin typeface="Calibri" panose="020F0502020204030204"/>
                <a:ea typeface="+mn-ea"/>
                <a:cs typeface="+mn-cs"/>
              </a:rPr>
              <a:t>estrogénique</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 sur les organes vitaux.</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 Les effets directs sur la qualité de vie et le syndrome climatérique sont loin d’être prouvés, mais même s’il s’agit d’un bénéfice indirect, comme l’amélioration de l’image de soi avec un contrôle de la prise de poids.</a:t>
            </a:r>
          </a:p>
        </p:txBody>
      </p:sp>
    </p:spTree>
    <p:extLst>
      <p:ext uri="{BB962C8B-B14F-4D97-AF65-F5344CB8AC3E}">
        <p14:creationId xmlns:p14="http://schemas.microsoft.com/office/powerpoint/2010/main" val="6866753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8600" y="2681478"/>
            <a:ext cx="11811000" cy="830997"/>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Sport et  Cycle Ovarien </a:t>
            </a:r>
          </a:p>
        </p:txBody>
      </p:sp>
    </p:spTree>
    <p:extLst>
      <p:ext uri="{BB962C8B-B14F-4D97-AF65-F5344CB8AC3E}">
        <p14:creationId xmlns:p14="http://schemas.microsoft.com/office/powerpoint/2010/main" val="2937194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988" y="1428750"/>
            <a:ext cx="11602212"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75756"/>
                </a:solidFill>
                <a:effectLst/>
                <a:uLnTx/>
                <a:uFillTx/>
                <a:latin typeface="Magra"/>
                <a:ea typeface="+mn-ea"/>
                <a:cs typeface="+mn-cs"/>
              </a:rPr>
              <a:t>L’étude conduite par Carole Maître (2011), gynécologue et médecin du sport à l’INSEP, met en évidence que sur 363 sportives observées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575756"/>
              </a:solidFill>
              <a:effectLst/>
              <a:uLnTx/>
              <a:uFillTx/>
              <a:latin typeface="Magr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1" u="none" strike="noStrike" kern="1200" cap="none" spc="0" normalizeH="0" baseline="0" noProof="0" dirty="0">
                <a:ln>
                  <a:noFill/>
                </a:ln>
                <a:solidFill>
                  <a:srgbClr val="707070"/>
                </a:solidFill>
                <a:effectLst/>
                <a:uLnTx/>
                <a:uFillTx/>
                <a:latin typeface="Magra"/>
                <a:ea typeface="+mn-ea"/>
                <a:cs typeface="+mn-cs"/>
              </a:rPr>
              <a:t> 83% subissent le syndrome prémenstruel </a:t>
            </a:r>
            <a:r>
              <a:rPr kumimoji="0" lang="fr-FR" sz="2800" b="0" i="0" u="none" strike="noStrike" kern="1200" cap="none" spc="0" normalizeH="0" baseline="0" noProof="0" dirty="0">
                <a:ln>
                  <a:noFill/>
                </a:ln>
                <a:solidFill>
                  <a:srgbClr val="707070"/>
                </a:solidFill>
                <a:effectLst/>
                <a:uLnTx/>
                <a:uFillTx/>
                <a:latin typeface="Magra"/>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707070"/>
                </a:solidFill>
                <a:effectLst/>
                <a:uLnTx/>
                <a:uFillTx/>
                <a:latin typeface="Magra"/>
                <a:ea typeface="+mn-ea"/>
                <a:cs typeface="+mn-cs"/>
              </a:rPr>
              <a:t> </a:t>
            </a:r>
            <a:r>
              <a:rPr kumimoji="0" lang="fr-FR" sz="2800" b="0" i="1" u="none" strike="noStrike" kern="1200" cap="none" spc="0" normalizeH="0" baseline="0" noProof="0" dirty="0">
                <a:ln>
                  <a:noFill/>
                </a:ln>
                <a:solidFill>
                  <a:srgbClr val="707070"/>
                </a:solidFill>
                <a:effectLst/>
                <a:uLnTx/>
                <a:uFillTx/>
                <a:latin typeface="Magra"/>
                <a:ea typeface="+mn-ea"/>
                <a:cs typeface="+mn-cs"/>
              </a:rPr>
              <a:t>27% ressentent une gêne à leur performance surtout liée à la fatigue prémenstruel </a:t>
            </a:r>
            <a:r>
              <a:rPr kumimoji="0" lang="fr-FR" sz="2800" b="0" i="0" u="none" strike="noStrike" kern="1200" cap="none" spc="0" normalizeH="0" baseline="0" noProof="0" dirty="0">
                <a:ln>
                  <a:noFill/>
                </a:ln>
                <a:solidFill>
                  <a:srgbClr val="707070"/>
                </a:solidFill>
                <a:effectLst/>
                <a:uLnTx/>
                <a:uFillTx/>
                <a:latin typeface="Magra"/>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1" u="none" strike="noStrike" kern="1200" cap="none" spc="0" normalizeH="0" baseline="0" noProof="0" dirty="0">
                <a:ln>
                  <a:noFill/>
                </a:ln>
                <a:solidFill>
                  <a:srgbClr val="707070"/>
                </a:solidFill>
                <a:effectLst/>
                <a:uLnTx/>
                <a:uFillTx/>
                <a:latin typeface="Magra"/>
                <a:ea typeface="+mn-ea"/>
                <a:cs typeface="+mn-cs"/>
              </a:rPr>
              <a:t> 17% manquent l’entraînement du fait du syndrome pré menstruel </a:t>
            </a:r>
            <a:r>
              <a:rPr kumimoji="0" lang="fr-FR" sz="2800" b="0" i="0" u="none" strike="noStrike" kern="1200" cap="none" spc="0" normalizeH="0" baseline="0" noProof="0" dirty="0">
                <a:ln>
                  <a:noFill/>
                </a:ln>
                <a:solidFill>
                  <a:srgbClr val="707070"/>
                </a:solidFill>
                <a:effectLst/>
                <a:uLnTx/>
                <a:uFillTx/>
                <a:latin typeface="Magra"/>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1" u="none" strike="noStrike" kern="1200" cap="none" spc="0" normalizeH="0" baseline="0" noProof="0" dirty="0">
                <a:ln>
                  <a:noFill/>
                </a:ln>
                <a:solidFill>
                  <a:srgbClr val="707070"/>
                </a:solidFill>
                <a:effectLst/>
                <a:uLnTx/>
                <a:uFillTx/>
                <a:latin typeface="Magra"/>
                <a:ea typeface="+mn-ea"/>
                <a:cs typeface="+mn-cs"/>
              </a:rPr>
              <a:t> 72% des filles en athlétisme note une dysménorrhée (douleurs qui précèdent, accompagnent ou suivent les règles), pour 15% elle est forte</a:t>
            </a:r>
            <a:r>
              <a:rPr kumimoji="0" lang="fr-FR" sz="2800" b="0" i="0" u="none" strike="noStrike" kern="1200" cap="none" spc="0" normalizeH="0" baseline="0" noProof="0" dirty="0">
                <a:ln>
                  <a:noFill/>
                </a:ln>
                <a:solidFill>
                  <a:srgbClr val="707070"/>
                </a:solidFill>
                <a:effectLst/>
                <a:uLnTx/>
                <a:uFillTx/>
                <a:latin typeface="Magra"/>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1" u="none" strike="noStrike" kern="1200" cap="none" spc="0" normalizeH="0" baseline="0" noProof="0" dirty="0">
                <a:ln>
                  <a:noFill/>
                </a:ln>
                <a:solidFill>
                  <a:srgbClr val="707070"/>
                </a:solidFill>
                <a:effectLst/>
                <a:uLnTx/>
                <a:uFillTx/>
                <a:latin typeface="Magra"/>
                <a:ea typeface="+mn-ea"/>
                <a:cs typeface="+mn-cs"/>
              </a:rPr>
              <a:t> 6% sont en aménorrhée</a:t>
            </a:r>
            <a:r>
              <a:rPr kumimoji="0" lang="fr-FR" sz="2800" b="0" i="0" u="none" strike="noStrike" kern="1200" cap="none" spc="0" normalizeH="0" baseline="0" noProof="0" dirty="0">
                <a:ln>
                  <a:noFill/>
                </a:ln>
                <a:solidFill>
                  <a:srgbClr val="707070"/>
                </a:solidFill>
                <a:effectLst/>
                <a:uLnTx/>
                <a:uFillTx/>
                <a:latin typeface="Magra"/>
                <a:ea typeface="+mn-ea"/>
                <a:cs typeface="+mn-cs"/>
              </a:rPr>
              <a:t>.</a:t>
            </a:r>
          </a:p>
        </p:txBody>
      </p:sp>
      <p:sp>
        <p:nvSpPr>
          <p:cNvPr id="3" name="ZoneTexte 2"/>
          <p:cNvSpPr txBox="1"/>
          <p:nvPr/>
        </p:nvSpPr>
        <p:spPr>
          <a:xfrm>
            <a:off x="0" y="400050"/>
            <a:ext cx="12192000" cy="646331"/>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alibri" panose="020F0502020204030204"/>
                <a:ea typeface="+mn-ea"/>
                <a:cs typeface="+mn-cs"/>
              </a:rPr>
              <a:t>Cycle ovarien et exercice physique</a:t>
            </a:r>
          </a:p>
        </p:txBody>
      </p:sp>
    </p:spTree>
    <p:extLst>
      <p:ext uri="{BB962C8B-B14F-4D97-AF65-F5344CB8AC3E}">
        <p14:creationId xmlns:p14="http://schemas.microsoft.com/office/powerpoint/2010/main" val="2046753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774825" y="188913"/>
            <a:ext cx="5765800" cy="82391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0000"/>
                </a:solidFill>
                <a:effectLst/>
                <a:uLnTx/>
                <a:uFillTx/>
                <a:latin typeface="Comic Sans MS" pitchFamily="66" charset="0"/>
                <a:ea typeface="+mn-ea"/>
                <a:cs typeface="+mn-cs"/>
              </a:rPr>
              <a:t>En résumé sur le terrain</a:t>
            </a:r>
            <a:r>
              <a:rPr kumimoji="0" lang="fr-FR" sz="4800" b="0" i="0" u="none" strike="noStrike" kern="1200" cap="none" spc="0" normalizeH="0" baseline="0" noProof="0" dirty="0">
                <a:ln>
                  <a:noFill/>
                </a:ln>
                <a:solidFill>
                  <a:srgbClr val="FF0000"/>
                </a:solidFill>
                <a:effectLst/>
                <a:uLnTx/>
                <a:uFillTx/>
                <a:latin typeface="Comic Sans MS" pitchFamily="66" charset="0"/>
                <a:ea typeface="+mn-ea"/>
                <a:cs typeface="+mn-cs"/>
              </a:rPr>
              <a:t>…</a:t>
            </a:r>
          </a:p>
        </p:txBody>
      </p:sp>
      <p:sp>
        <p:nvSpPr>
          <p:cNvPr id="54276" name="Text Box 4"/>
          <p:cNvSpPr txBox="1">
            <a:spLocks noChangeArrowheads="1"/>
          </p:cNvSpPr>
          <p:nvPr/>
        </p:nvSpPr>
        <p:spPr bwMode="auto">
          <a:xfrm>
            <a:off x="5735961" y="1487796"/>
            <a:ext cx="4537717" cy="646331"/>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CCFF"/>
                </a:solidFill>
                <a:effectLst/>
                <a:uLnTx/>
                <a:uFillTx/>
                <a:latin typeface="Calibri" panose="020F0502020204030204"/>
                <a:ea typeface="+mn-ea"/>
                <a:cs typeface="+mn-cs"/>
              </a:rPr>
              <a:t>Exercice bref et intense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4281" name="Group 9"/>
          <p:cNvGrpSpPr>
            <a:grpSpLocks/>
          </p:cNvGrpSpPr>
          <p:nvPr/>
        </p:nvGrpSpPr>
        <p:grpSpPr bwMode="auto">
          <a:xfrm>
            <a:off x="4943872" y="2276874"/>
            <a:ext cx="5556250" cy="1484313"/>
            <a:chOff x="288" y="1968"/>
            <a:chExt cx="3500" cy="935"/>
          </a:xfrm>
        </p:grpSpPr>
        <p:sp>
          <p:nvSpPr>
            <p:cNvPr id="54279" name="AutoShape 7"/>
            <p:cNvSpPr>
              <a:spLocks noChangeArrowheads="1"/>
            </p:cNvSpPr>
            <p:nvPr/>
          </p:nvSpPr>
          <p:spPr bwMode="auto">
            <a:xfrm>
              <a:off x="288" y="1968"/>
              <a:ext cx="384" cy="624"/>
            </a:xfrm>
            <a:prstGeom prst="curvedRightArrow">
              <a:avLst>
                <a:gd name="adj1" fmla="val 32500"/>
                <a:gd name="adj2" fmla="val 65000"/>
                <a:gd name="adj3" fmla="val 33333"/>
              </a:avLst>
            </a:prstGeom>
            <a:solidFill>
              <a:srgbClr val="0099FF"/>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80" name="Text Box 8"/>
            <p:cNvSpPr txBox="1">
              <a:spLocks noChangeArrowheads="1"/>
            </p:cNvSpPr>
            <p:nvPr/>
          </p:nvSpPr>
          <p:spPr bwMode="auto">
            <a:xfrm>
              <a:off x="768" y="2496"/>
              <a:ext cx="3020" cy="407"/>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n-ea"/>
                  <a:cs typeface="+mn-cs"/>
                </a:rPr>
                <a:t>Utilisation similaire des sources énergétiques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utilisation &lt; du glycogène: fibres I chez la femme.</a:t>
              </a:r>
            </a:p>
          </p:txBody>
        </p:sp>
      </p:grpSp>
      <p:sp>
        <p:nvSpPr>
          <p:cNvPr id="54284" name="Text Box 12"/>
          <p:cNvSpPr txBox="1">
            <a:spLocks noChangeArrowheads="1"/>
          </p:cNvSpPr>
          <p:nvPr/>
        </p:nvSpPr>
        <p:spPr bwMode="auto">
          <a:xfrm>
            <a:off x="2819400" y="5867400"/>
            <a:ext cx="4109330" cy="36933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1800" b="1" i="0" u="none" strike="noStrike" kern="1200" cap="none" spc="0" normalizeH="0" baseline="0" noProof="0">
                <a:ln>
                  <a:noFill/>
                </a:ln>
                <a:solidFill>
                  <a:prstClr val="black"/>
                </a:solidFill>
                <a:effectLst>
                  <a:outerShdw blurRad="38100" dist="38100" dir="2700000" algn="tl">
                    <a:srgbClr val="000000"/>
                  </a:outerShdw>
                </a:effectLst>
                <a:uLnTx/>
                <a:uFillTx/>
                <a:latin typeface="Calibri" panose="020F0502020204030204"/>
                <a:ea typeface="+mn-ea"/>
                <a:cs typeface="+mn-cs"/>
              </a:rPr>
              <a:t>Récupération plus rapide chez la femme</a:t>
            </a: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288" name="Group 16"/>
          <p:cNvGrpSpPr>
            <a:grpSpLocks/>
          </p:cNvGrpSpPr>
          <p:nvPr/>
        </p:nvGrpSpPr>
        <p:grpSpPr bwMode="auto">
          <a:xfrm>
            <a:off x="2370647" y="4606925"/>
            <a:ext cx="7712075" cy="762000"/>
            <a:chOff x="891" y="3168"/>
            <a:chExt cx="4858" cy="480"/>
          </a:xfrm>
        </p:grpSpPr>
        <p:sp>
          <p:nvSpPr>
            <p:cNvPr id="54286" name="Text Box 14"/>
            <p:cNvSpPr txBox="1">
              <a:spLocks noChangeArrowheads="1"/>
            </p:cNvSpPr>
            <p:nvPr/>
          </p:nvSpPr>
          <p:spPr bwMode="auto">
            <a:xfrm>
              <a:off x="891" y="3194"/>
              <a:ext cx="4858" cy="407"/>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Volume musculaire &gt; 	         chez l’homme / femme</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fr-FR"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Masse adipeuse inférieure</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4287" name="AutoShape 15"/>
            <p:cNvSpPr>
              <a:spLocks/>
            </p:cNvSpPr>
            <p:nvPr/>
          </p:nvSpPr>
          <p:spPr bwMode="auto">
            <a:xfrm>
              <a:off x="2784" y="3168"/>
              <a:ext cx="96" cy="480"/>
            </a:xfrm>
            <a:prstGeom prst="rightBrace">
              <a:avLst>
                <a:gd name="adj1" fmla="val 41667"/>
                <a:gd name="adj2" fmla="val 50000"/>
              </a:avLst>
            </a:prstGeom>
            <a:noFill/>
            <a:ln w="28575">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8535" r="10352"/>
          <a:stretch/>
        </p:blipFill>
        <p:spPr>
          <a:xfrm>
            <a:off x="1919536" y="1723629"/>
            <a:ext cx="2952328" cy="2045211"/>
          </a:xfrm>
          <a:prstGeom prst="rect">
            <a:avLst/>
          </a:prstGeom>
        </p:spPr>
      </p:pic>
    </p:spTree>
    <p:extLst>
      <p:ext uri="{BB962C8B-B14F-4D97-AF65-F5344CB8AC3E}">
        <p14:creationId xmlns:p14="http://schemas.microsoft.com/office/powerpoint/2010/main" val="1148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0-#ppt_w/2"/>
                                          </p:val>
                                        </p:tav>
                                        <p:tav tm="100000">
                                          <p:val>
                                            <p:strVal val="#ppt_x"/>
                                          </p:val>
                                        </p:tav>
                                      </p:tavLst>
                                    </p:anim>
                                    <p:anim calcmode="lin" valueType="num">
                                      <p:cBhvr additive="base">
                                        <p:cTn id="8" dur="500" fill="hold"/>
                                        <p:tgtEl>
                                          <p:spTgt spid="542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4281"/>
                                        </p:tgtEl>
                                        <p:attrNameLst>
                                          <p:attrName>style.visibility</p:attrName>
                                        </p:attrNameLst>
                                      </p:cBhvr>
                                      <p:to>
                                        <p:strVal val="visible"/>
                                      </p:to>
                                    </p:set>
                                    <p:anim calcmode="lin" valueType="num">
                                      <p:cBhvr additive="base">
                                        <p:cTn id="13" dur="500" fill="hold"/>
                                        <p:tgtEl>
                                          <p:spTgt spid="54281"/>
                                        </p:tgtEl>
                                        <p:attrNameLst>
                                          <p:attrName>ppt_x</p:attrName>
                                        </p:attrNameLst>
                                      </p:cBhvr>
                                      <p:tavLst>
                                        <p:tav tm="0">
                                          <p:val>
                                            <p:strVal val="0-#ppt_w/2"/>
                                          </p:val>
                                        </p:tav>
                                        <p:tav tm="100000">
                                          <p:val>
                                            <p:strVal val="#ppt_x"/>
                                          </p:val>
                                        </p:tav>
                                      </p:tavLst>
                                    </p:anim>
                                    <p:anim calcmode="lin" valueType="num">
                                      <p:cBhvr additive="base">
                                        <p:cTn id="14" dur="500" fill="hold"/>
                                        <p:tgtEl>
                                          <p:spTgt spid="5428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4288"/>
                                        </p:tgtEl>
                                        <p:attrNameLst>
                                          <p:attrName>style.visibility</p:attrName>
                                        </p:attrNameLst>
                                      </p:cBhvr>
                                      <p:to>
                                        <p:strVal val="visible"/>
                                      </p:to>
                                    </p:set>
                                    <p:anim calcmode="lin" valueType="num">
                                      <p:cBhvr additive="base">
                                        <p:cTn id="19" dur="500" fill="hold"/>
                                        <p:tgtEl>
                                          <p:spTgt spid="54288"/>
                                        </p:tgtEl>
                                        <p:attrNameLst>
                                          <p:attrName>ppt_x</p:attrName>
                                        </p:attrNameLst>
                                      </p:cBhvr>
                                      <p:tavLst>
                                        <p:tav tm="0">
                                          <p:val>
                                            <p:strVal val="0-#ppt_w/2"/>
                                          </p:val>
                                        </p:tav>
                                        <p:tav tm="100000">
                                          <p:val>
                                            <p:strVal val="#ppt_x"/>
                                          </p:val>
                                        </p:tav>
                                      </p:tavLst>
                                    </p:anim>
                                    <p:anim calcmode="lin" valueType="num">
                                      <p:cBhvr additive="base">
                                        <p:cTn id="20" dur="500" fill="hold"/>
                                        <p:tgtEl>
                                          <p:spTgt spid="5428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4284"/>
                                        </p:tgtEl>
                                        <p:attrNameLst>
                                          <p:attrName>style.visibility</p:attrName>
                                        </p:attrNameLst>
                                      </p:cBhvr>
                                      <p:to>
                                        <p:strVal val="visible"/>
                                      </p:to>
                                    </p:set>
                                    <p:anim calcmode="lin" valueType="num">
                                      <p:cBhvr additive="base">
                                        <p:cTn id="25" dur="500" fill="hold"/>
                                        <p:tgtEl>
                                          <p:spTgt spid="54284"/>
                                        </p:tgtEl>
                                        <p:attrNameLst>
                                          <p:attrName>ppt_x</p:attrName>
                                        </p:attrNameLst>
                                      </p:cBhvr>
                                      <p:tavLst>
                                        <p:tav tm="0">
                                          <p:val>
                                            <p:strVal val="0-#ppt_w/2"/>
                                          </p:val>
                                        </p:tav>
                                        <p:tav tm="100000">
                                          <p:val>
                                            <p:strVal val="#ppt_x"/>
                                          </p:val>
                                        </p:tav>
                                      </p:tavLst>
                                    </p:anim>
                                    <p:anim calcmode="lin" valueType="num">
                                      <p:cBhvr additive="base">
                                        <p:cTn id="26" dur="500" fill="hold"/>
                                        <p:tgtEl>
                                          <p:spTgt spid="542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utoUpdateAnimBg="0"/>
      <p:bldP spid="54284"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42450"/>
            <a:ext cx="1219200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75756"/>
                </a:solidFill>
                <a:effectLst/>
                <a:uLnTx/>
                <a:uFillTx/>
                <a:latin typeface="Magra"/>
                <a:ea typeface="+mn-ea"/>
                <a:cs typeface="+mn-cs"/>
              </a:rPr>
              <a:t>Au-delà de l’inconfort, c’est pour certaines femmes un calvaire méconnu quand il n’est pas tout simplement ignoré des hommes.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75756"/>
              </a:solidFill>
              <a:effectLst/>
              <a:uLnTx/>
              <a:uFillTx/>
              <a:latin typeface="Mag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75756"/>
                </a:solidFill>
                <a:effectLst/>
                <a:uLnTx/>
                <a:uFillTx/>
                <a:latin typeface="Magra"/>
                <a:ea typeface="+mn-ea"/>
                <a:cs typeface="+mn-cs"/>
              </a:rPr>
              <a:t> L’ignorance et les exigences de certains entraîneurs masculins et même de médecins peuvent conduire à contraindre la sportive à s’entraîner quand même intensément voire à participer à une compétition malgré son état.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75756"/>
                </a:solidFill>
                <a:effectLst/>
                <a:uLnTx/>
                <a:uFillTx/>
                <a:latin typeface="Magra"/>
                <a:ea typeface="+mn-ea"/>
                <a:cs typeface="+mn-cs"/>
              </a:rPr>
              <a:t>Pour autant, il n'y a pas vraiment de principes absolus, cela dépend des femmes mais plus que le cycle c'est plutôt le syndrome prémenstruel (phase lutéale) qui aurait des conséquences sur l'entraînement si les symptômes sont intenses (fatigue, maux de tête, prise de poids, douleurs abdominales, symptômes émotionnels tels qu’irritabilité ou sensibilité au stress).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75756"/>
                </a:solidFill>
                <a:effectLst/>
                <a:uLnTx/>
                <a:uFillTx/>
                <a:latin typeface="Magra"/>
                <a:ea typeface="+mn-ea"/>
                <a:cs typeface="+mn-cs"/>
              </a:rPr>
              <a:t> </a:t>
            </a:r>
          </a:p>
        </p:txBody>
      </p:sp>
      <p:sp>
        <p:nvSpPr>
          <p:cNvPr id="3" name="ZoneTexte 2"/>
          <p:cNvSpPr txBox="1"/>
          <p:nvPr/>
        </p:nvSpPr>
        <p:spPr>
          <a:xfrm>
            <a:off x="0" y="400050"/>
            <a:ext cx="12192000" cy="646331"/>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alibri" panose="020F0502020204030204"/>
                <a:ea typeface="+mn-ea"/>
                <a:cs typeface="+mn-cs"/>
              </a:rPr>
              <a:t>Syndrome prémenstruel  et exercice physique</a:t>
            </a:r>
          </a:p>
        </p:txBody>
      </p:sp>
    </p:spTree>
    <p:extLst>
      <p:ext uri="{BB962C8B-B14F-4D97-AF65-F5344CB8AC3E}">
        <p14:creationId xmlns:p14="http://schemas.microsoft.com/office/powerpoint/2010/main" val="16972369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8704" y="1332131"/>
            <a:ext cx="1159459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75756"/>
                </a:solidFill>
                <a:effectLst/>
                <a:uLnTx/>
                <a:uFillTx/>
                <a:latin typeface="Magra"/>
                <a:ea typeface="+mn-ea"/>
                <a:cs typeface="+mn-cs"/>
              </a:rPr>
              <a:t>Les 40% de femmes qui souffrent du syndrome prémenstruel (mal de tête, de cœur, de ventre et de dos, nausées, crampes, grande fatigue... ) n’ont pas forcément envie de lacer leurs espadrilles les jours précédant leurs menstruations.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75756"/>
              </a:solidFill>
              <a:effectLst/>
              <a:uLnTx/>
              <a:uFillTx/>
              <a:latin typeface="Mag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75756"/>
                </a:solidFill>
                <a:effectLst/>
                <a:uLnTx/>
                <a:uFillTx/>
                <a:latin typeface="Magra"/>
                <a:ea typeface="+mn-ea"/>
                <a:cs typeface="+mn-cs"/>
              </a:rPr>
              <a:t>Les études montrent que l’activité physique n’a pas d’impact sur les douleurs associées au SPM et que les douleurs ressenties n’affectent généralement pas la performance. Mais, encore une fois, c’est très variable. Certaines femmes voient leurs symptômes aggravés par l’exercice; pour d’autres, c’est le contraire».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75756"/>
                </a:solidFill>
                <a:effectLst/>
                <a:uLnTx/>
                <a:uFillTx/>
                <a:latin typeface="Magra"/>
                <a:ea typeface="+mn-ea"/>
                <a:cs typeface="+mn-cs"/>
              </a:rPr>
              <a:t>Dans l’idée d'optimiser les performances et dans la mesure où cela fait partie de la vie des femmes, il est nécessaire de dialoguer avec son entraîneur, de s'écouter et de planifier en fonction du cycle menstruel. L’idéal étant de planifier les phases d’entraînement intenses dans la première moitié du cycle (</a:t>
            </a:r>
            <a:r>
              <a:rPr kumimoji="0" lang="fr-FR" sz="2400" b="0" i="0" u="none" strike="noStrike" kern="1200" cap="none" spc="0" normalizeH="0" baseline="0" noProof="0" dirty="0" err="1">
                <a:ln>
                  <a:noFill/>
                </a:ln>
                <a:solidFill>
                  <a:srgbClr val="575756"/>
                </a:solidFill>
                <a:effectLst/>
                <a:uLnTx/>
                <a:uFillTx/>
                <a:latin typeface="Magra"/>
                <a:ea typeface="+mn-ea"/>
                <a:cs typeface="+mn-cs"/>
              </a:rPr>
              <a:t>Wikström-Frisén</a:t>
            </a:r>
            <a:r>
              <a:rPr kumimoji="0" lang="fr-FR" sz="2400" b="0" i="0" u="none" strike="noStrike" kern="1200" cap="none" spc="0" normalizeH="0" baseline="0" noProof="0" dirty="0">
                <a:ln>
                  <a:noFill/>
                </a:ln>
                <a:solidFill>
                  <a:srgbClr val="575756"/>
                </a:solidFill>
                <a:effectLst/>
                <a:uLnTx/>
                <a:uFillTx/>
                <a:latin typeface="Magra"/>
                <a:ea typeface="+mn-ea"/>
                <a:cs typeface="+mn-cs"/>
              </a:rPr>
              <a:t> &amp; Col., 2017b).</a:t>
            </a:r>
          </a:p>
        </p:txBody>
      </p:sp>
      <p:sp>
        <p:nvSpPr>
          <p:cNvPr id="2" name="ZoneTexte 1"/>
          <p:cNvSpPr txBox="1"/>
          <p:nvPr/>
        </p:nvSpPr>
        <p:spPr>
          <a:xfrm>
            <a:off x="0" y="400050"/>
            <a:ext cx="12192000" cy="646331"/>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alibri" panose="020F0502020204030204"/>
                <a:ea typeface="+mn-ea"/>
                <a:cs typeface="+mn-cs"/>
              </a:rPr>
              <a:t>Syndrome prémenstruel  et exercice physique</a:t>
            </a:r>
          </a:p>
        </p:txBody>
      </p:sp>
    </p:spTree>
    <p:extLst>
      <p:ext uri="{BB962C8B-B14F-4D97-AF65-F5344CB8AC3E}">
        <p14:creationId xmlns:p14="http://schemas.microsoft.com/office/powerpoint/2010/main" val="21723803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350" y="2929128"/>
            <a:ext cx="12058650" cy="769441"/>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white"/>
                </a:solidFill>
                <a:effectLst/>
                <a:uLnTx/>
                <a:uFillTx/>
                <a:latin typeface="Calibri" panose="020F0502020204030204"/>
                <a:ea typeface="+mn-ea"/>
                <a:cs typeface="+mn-cs"/>
              </a:rPr>
              <a:t>L’aménorrhée de la sportive </a:t>
            </a:r>
          </a:p>
        </p:txBody>
      </p:sp>
    </p:spTree>
    <p:extLst>
      <p:ext uri="{BB962C8B-B14F-4D97-AF65-F5344CB8AC3E}">
        <p14:creationId xmlns:p14="http://schemas.microsoft.com/office/powerpoint/2010/main" val="17338220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3350" y="300228"/>
            <a:ext cx="12058650" cy="769441"/>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white"/>
                </a:solidFill>
                <a:effectLst/>
                <a:uLnTx/>
                <a:uFillTx/>
                <a:latin typeface="Calibri" panose="020F0502020204030204"/>
                <a:ea typeface="+mn-ea"/>
                <a:cs typeface="+mn-cs"/>
              </a:rPr>
              <a:t>L’aménorrhée de la sportive </a:t>
            </a:r>
          </a:p>
        </p:txBody>
      </p:sp>
      <p:sp>
        <p:nvSpPr>
          <p:cNvPr id="4" name="Rectangle 3"/>
          <p:cNvSpPr/>
          <p:nvPr/>
        </p:nvSpPr>
        <p:spPr>
          <a:xfrm>
            <a:off x="0" y="1889099"/>
            <a:ext cx="11868912"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L’aménorrhée de la sportive est rarement un motif de consultation,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elle correspondent schématiquement à trois étapes de chronologie successive et de gravité croissante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Une insuffisance lutéale, qui peut se traduire par des cycles courts (&lt; 24 jours) accompagnés ou non de syndrome prémenstruel, souvent méconnu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Une </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oligoménorrhée</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spanioménorrhée avec des cycles longs (&gt; 35 jours).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 Une aménorrhée : elle peut être primaire – absence de règles au-delà de l’âge de 15-16 ans, alors que les caractères sexuels secondaires sont présents –, ou secondaire – absence de règles depuis 3 mois ou plus. La prévalence de l’aménorrhée de la sportive varie en fonction du sport pratiqué et du niveau de pratique. </a:t>
            </a:r>
          </a:p>
        </p:txBody>
      </p:sp>
    </p:spTree>
    <p:extLst>
      <p:ext uri="{BB962C8B-B14F-4D97-AF65-F5344CB8AC3E}">
        <p14:creationId xmlns:p14="http://schemas.microsoft.com/office/powerpoint/2010/main" val="7856832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848" y="751344"/>
            <a:ext cx="11646408"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Chez les sportives, la prévalence de l’aménorrhée est de 20 à 70% suivant les auteurs, alors qu'elle est de 2 à 5 % dans celle de la population sédentaire.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Sont concernés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les sports dits "esthétiques" où le contrôle du poids et la minceur sont recherchés : patinage artistique, gymnastique, natation synchronisée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les sports d’endurance qui demandent légèreté et force (athlétisme, course à pied, cyclisme sur route), où la MG et le poids peuvent être vécus comme une limite à la performance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les sports à catégories de poids (judo, karaté, boxe, lutte, haltérophilie, aviron)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Le sport de haut niveau est compatible avec des cycles réguliers. </a:t>
            </a:r>
          </a:p>
        </p:txBody>
      </p:sp>
    </p:spTree>
    <p:extLst>
      <p:ext uri="{BB962C8B-B14F-4D97-AF65-F5344CB8AC3E}">
        <p14:creationId xmlns:p14="http://schemas.microsoft.com/office/powerpoint/2010/main" val="4618667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376" y="1075635"/>
            <a:ext cx="11052048"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L’analyse de plusieurs études suggère que ce ne sont pas l’intensité ou le volume d’entraînement qui sont responsables de ces dysfonctionnements du cycle menstruel mais la composition corporelle.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Un point commun entre ces sports que nous pouvons considérer comme "à risque" d’aménorrhée est la faible masse grasse de ces sportives. La masse grasse est évaluée par la méthode des 4 plis cutanés ou par </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absortiométrie</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biphotonique</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(DEXA).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L’indice de masse corporelle (IMC) est un mauvais indicateur pour cette population. Il n’y a pas de corrélation entre l’aménorrhée et l’IMC (poids/taille2 en kg/m2), car l’IMC ne reflète pas la composition corporelle, en masse maigre et masse grasse</a:t>
            </a:r>
          </a:p>
        </p:txBody>
      </p:sp>
    </p:spTree>
    <p:extLst>
      <p:ext uri="{BB962C8B-B14F-4D97-AF65-F5344CB8AC3E}">
        <p14:creationId xmlns:p14="http://schemas.microsoft.com/office/powerpoint/2010/main" val="1398473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472" y="1476688"/>
            <a:ext cx="11283694"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L’</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hypoestrogénie</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intervient avec une augmentation du turn-over de formation-réduction osseuse aux dépens de la formation, mais le déficit énergétique intervient aussi directement par les messages via l’insuline, T3 et l’IGF1 sur le métabolisme osseux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l’</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ostéoformation</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décroît de façon linéaire en fonction de la sévérité de la carence, avec une résorption osseuse qui augmente (N-</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telopeptide</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pour une disponibilité énergétique très basse, inférieure à 10 kcal/kg de masse maigre par jour il y a alors augmentation du risque de fractures de fatigue </a:t>
            </a:r>
          </a:p>
        </p:txBody>
      </p:sp>
      <p:sp>
        <p:nvSpPr>
          <p:cNvPr id="3" name="Rectangle 2"/>
          <p:cNvSpPr/>
          <p:nvPr/>
        </p:nvSpPr>
        <p:spPr>
          <a:xfrm>
            <a:off x="347472" y="501134"/>
            <a:ext cx="11558015" cy="584775"/>
          </a:xfrm>
          <a:prstGeom prst="rect">
            <a:avLst/>
          </a:prstGeom>
          <a:solidFill>
            <a:srgbClr val="FF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Conséquences de l’aménorrhée chez la sportive </a:t>
            </a:r>
          </a:p>
        </p:txBody>
      </p:sp>
    </p:spTree>
    <p:extLst>
      <p:ext uri="{BB962C8B-B14F-4D97-AF65-F5344CB8AC3E}">
        <p14:creationId xmlns:p14="http://schemas.microsoft.com/office/powerpoint/2010/main" val="122429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722" y="1981301"/>
            <a:ext cx="11298265"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L’aménorrhée hypothalamique fonctionnelle liée à une disponibilité énergétique faible, avec ou sans troubles du comportement alimentaire, est toujours à traiter pour préserver la santé de la sportive. L’information de la sportive et celle de son environnement sportif quant aux risques sont essentielles à la prévention</a:t>
            </a:r>
          </a:p>
        </p:txBody>
      </p:sp>
    </p:spTree>
    <p:extLst>
      <p:ext uri="{BB962C8B-B14F-4D97-AF65-F5344CB8AC3E}">
        <p14:creationId xmlns:p14="http://schemas.microsoft.com/office/powerpoint/2010/main" val="16650576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8146" t="15375" r="16173" b="30375"/>
          <a:stretch/>
        </p:blipFill>
        <p:spPr>
          <a:xfrm>
            <a:off x="1142999" y="-97805"/>
            <a:ext cx="9253729" cy="6178643"/>
          </a:xfrm>
          <a:prstGeom prst="rect">
            <a:avLst/>
          </a:prstGeom>
        </p:spPr>
      </p:pic>
      <p:sp>
        <p:nvSpPr>
          <p:cNvPr id="3" name="Rectangle 2"/>
          <p:cNvSpPr/>
          <p:nvPr/>
        </p:nvSpPr>
        <p:spPr>
          <a:xfrm>
            <a:off x="0" y="6112925"/>
            <a:ext cx="12081500"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Times-Roman"/>
                <a:ea typeface="+mn-ea"/>
                <a:cs typeface="+mn-cs"/>
              </a:rPr>
              <a:t>HHG: </a:t>
            </a:r>
            <a:r>
              <a:rPr kumimoji="0" lang="fr-FR" sz="1500" b="0" i="0" u="none" strike="noStrike" kern="1200" cap="none" spc="0" normalizeH="0" baseline="0" noProof="0" dirty="0" err="1">
                <a:ln>
                  <a:noFill/>
                </a:ln>
                <a:solidFill>
                  <a:prstClr val="black"/>
                </a:solidFill>
                <a:effectLst/>
                <a:uLnTx/>
                <a:uFillTx/>
                <a:latin typeface="Times-Roman"/>
                <a:ea typeface="+mn-ea"/>
                <a:cs typeface="+mn-cs"/>
              </a:rPr>
              <a:t>hypothalomo</a:t>
            </a:r>
            <a:r>
              <a:rPr kumimoji="0" lang="fr-FR" sz="1500" b="0" i="0" u="none" strike="noStrike" kern="1200" cap="none" spc="0" normalizeH="0" baseline="0" noProof="0" dirty="0">
                <a:ln>
                  <a:noFill/>
                </a:ln>
                <a:solidFill>
                  <a:prstClr val="black"/>
                </a:solidFill>
                <a:effectLst/>
                <a:uLnTx/>
                <a:uFillTx/>
                <a:latin typeface="Times-Roman"/>
                <a:ea typeface="+mn-ea"/>
                <a:cs typeface="+mn-cs"/>
              </a:rPr>
              <a:t>-</a:t>
            </a:r>
            <a:r>
              <a:rPr kumimoji="0" lang="fr-FR" sz="1500" b="0" i="0" u="none" strike="noStrike" kern="1200" cap="none" spc="0" normalizeH="0" baseline="0" noProof="0" dirty="0" err="1">
                <a:ln>
                  <a:noFill/>
                </a:ln>
                <a:solidFill>
                  <a:prstClr val="black"/>
                </a:solidFill>
                <a:effectLst/>
                <a:uLnTx/>
                <a:uFillTx/>
                <a:latin typeface="Times-Roman"/>
                <a:ea typeface="+mn-ea"/>
                <a:cs typeface="+mn-cs"/>
              </a:rPr>
              <a:t>hypophyso</a:t>
            </a:r>
            <a:r>
              <a:rPr kumimoji="0" lang="fr-FR" sz="1500" b="0" i="0" u="none" strike="noStrike" kern="1200" cap="none" spc="0" normalizeH="0" baseline="0" noProof="0" dirty="0">
                <a:ln>
                  <a:noFill/>
                </a:ln>
                <a:solidFill>
                  <a:prstClr val="black"/>
                </a:solidFill>
                <a:effectLst/>
                <a:uLnTx/>
                <a:uFillTx/>
                <a:latin typeface="Times-Roman"/>
                <a:ea typeface="+mn-ea"/>
                <a:cs typeface="+mn-cs"/>
              </a:rPr>
              <a:t>-gonadique, HHS: </a:t>
            </a:r>
            <a:r>
              <a:rPr kumimoji="0" lang="fr-FR" sz="1500" b="0" i="0" u="none" strike="noStrike" kern="1200" cap="none" spc="0" normalizeH="0" baseline="0" noProof="0" dirty="0" err="1">
                <a:ln>
                  <a:noFill/>
                </a:ln>
                <a:solidFill>
                  <a:prstClr val="black"/>
                </a:solidFill>
                <a:effectLst/>
                <a:uLnTx/>
                <a:uFillTx/>
                <a:latin typeface="Times-Roman"/>
                <a:ea typeface="+mn-ea"/>
                <a:cs typeface="+mn-cs"/>
              </a:rPr>
              <a:t>hypothalamo</a:t>
            </a:r>
            <a:r>
              <a:rPr kumimoji="0" lang="fr-FR" sz="1500" b="0" i="0" u="none" strike="noStrike" kern="1200" cap="none" spc="0" normalizeH="0" baseline="0" noProof="0" dirty="0">
                <a:ln>
                  <a:noFill/>
                </a:ln>
                <a:solidFill>
                  <a:prstClr val="black"/>
                </a:solidFill>
                <a:effectLst/>
                <a:uLnTx/>
                <a:uFillTx/>
                <a:latin typeface="Times-Roman"/>
                <a:ea typeface="+mn-ea"/>
                <a:cs typeface="+mn-cs"/>
              </a:rPr>
              <a:t>-</a:t>
            </a:r>
            <a:r>
              <a:rPr kumimoji="0" lang="fr-FR" sz="1500" b="0" i="0" u="none" strike="noStrike" kern="1200" cap="none" spc="0" normalizeH="0" baseline="0" noProof="0" dirty="0" err="1">
                <a:ln>
                  <a:noFill/>
                </a:ln>
                <a:solidFill>
                  <a:prstClr val="black"/>
                </a:solidFill>
                <a:effectLst/>
                <a:uLnTx/>
                <a:uFillTx/>
                <a:latin typeface="Times-Roman"/>
                <a:ea typeface="+mn-ea"/>
                <a:cs typeface="+mn-cs"/>
              </a:rPr>
              <a:t>hypophyso</a:t>
            </a:r>
            <a:r>
              <a:rPr kumimoji="0" lang="fr-FR" sz="1500" b="0" i="0" u="none" strike="noStrike" kern="1200" cap="none" spc="0" normalizeH="0" baseline="0" noProof="0" dirty="0">
                <a:ln>
                  <a:noFill/>
                </a:ln>
                <a:solidFill>
                  <a:prstClr val="black"/>
                </a:solidFill>
                <a:effectLst/>
                <a:uLnTx/>
                <a:uFillTx/>
                <a:latin typeface="Times-Roman"/>
                <a:ea typeface="+mn-ea"/>
                <a:cs typeface="+mn-cs"/>
              </a:rPr>
              <a:t>-surrénalien, NA: noradrénaline, T3 : </a:t>
            </a:r>
            <a:r>
              <a:rPr kumimoji="0" lang="fr-FR" sz="1500" b="0" i="0" u="none" strike="noStrike" kern="1200" cap="none" spc="0" normalizeH="0" baseline="0" noProof="0" dirty="0" err="1">
                <a:ln>
                  <a:noFill/>
                </a:ln>
                <a:solidFill>
                  <a:prstClr val="black"/>
                </a:solidFill>
                <a:effectLst/>
                <a:uLnTx/>
                <a:uFillTx/>
                <a:latin typeface="Times-Roman"/>
                <a:ea typeface="+mn-ea"/>
                <a:cs typeface="+mn-cs"/>
              </a:rPr>
              <a:t>triidothyronine</a:t>
            </a:r>
            <a:r>
              <a:rPr kumimoji="0" lang="fr-FR" sz="1500" b="0" i="0" u="none" strike="noStrike" kern="1200" cap="none" spc="0" normalizeH="0" baseline="0" noProof="0" dirty="0">
                <a:ln>
                  <a:noFill/>
                </a:ln>
                <a:solidFill>
                  <a:prstClr val="black"/>
                </a:solidFill>
                <a:effectLst/>
                <a:uLnTx/>
                <a:uFillTx/>
                <a:latin typeface="Times-Roman"/>
                <a:ea typeface="+mn-ea"/>
                <a:cs typeface="+mn-cs"/>
              </a:rPr>
              <a:t>, IGF-1 : </a:t>
            </a:r>
            <a:r>
              <a:rPr kumimoji="0" lang="fr-FR" sz="1500" b="0" i="1" u="none" strike="noStrike" kern="1200" cap="none" spc="0" normalizeH="0" baseline="0" noProof="0" dirty="0" err="1">
                <a:ln>
                  <a:noFill/>
                </a:ln>
                <a:solidFill>
                  <a:prstClr val="black"/>
                </a:solidFill>
                <a:effectLst/>
                <a:uLnTx/>
                <a:uFillTx/>
                <a:latin typeface="Times-Italic"/>
                <a:ea typeface="+mn-ea"/>
                <a:cs typeface="+mn-cs"/>
              </a:rPr>
              <a:t>insulin-like</a:t>
            </a:r>
            <a:r>
              <a:rPr kumimoji="0" lang="fr-FR" sz="1500" b="0" i="1" u="none" strike="noStrike" kern="1200" cap="none" spc="0" normalizeH="0" baseline="0" noProof="0" dirty="0">
                <a:ln>
                  <a:noFill/>
                </a:ln>
                <a:solidFill>
                  <a:prstClr val="black"/>
                </a:solidFill>
                <a:effectLst/>
                <a:uLnTx/>
                <a:uFillTx/>
                <a:latin typeface="Times-Italic"/>
                <a:ea typeface="+mn-ea"/>
                <a:cs typeface="+mn-cs"/>
              </a:rPr>
              <a:t> </a:t>
            </a:r>
            <a:r>
              <a:rPr kumimoji="0" lang="fr-FR" sz="1500" b="0" i="1" u="none" strike="noStrike" kern="1200" cap="none" spc="0" normalizeH="0" baseline="0" noProof="0" dirty="0" err="1">
                <a:ln>
                  <a:noFill/>
                </a:ln>
                <a:solidFill>
                  <a:prstClr val="black"/>
                </a:solidFill>
                <a:effectLst/>
                <a:uLnTx/>
                <a:uFillTx/>
                <a:latin typeface="Times-Italic"/>
                <a:ea typeface="+mn-ea"/>
                <a:cs typeface="+mn-cs"/>
              </a:rPr>
              <a:t>growth</a:t>
            </a:r>
            <a:r>
              <a:rPr kumimoji="0" lang="fr-FR" sz="1500" b="0" i="1" u="none" strike="noStrike" kern="1200" cap="none" spc="0" normalizeH="0" baseline="0" noProof="0" dirty="0">
                <a:ln>
                  <a:noFill/>
                </a:ln>
                <a:solidFill>
                  <a:prstClr val="black"/>
                </a:solidFill>
                <a:effectLst/>
                <a:uLnTx/>
                <a:uFillTx/>
                <a:latin typeface="Times-Italic"/>
                <a:ea typeface="+mn-ea"/>
                <a:cs typeface="+mn-cs"/>
              </a:rPr>
              <a:t> factor</a:t>
            </a:r>
            <a:r>
              <a:rPr kumimoji="0" lang="fr-FR" sz="1500" b="0" i="0" u="none" strike="noStrike" kern="1200" cap="none" spc="0" normalizeH="0" baseline="0" noProof="0" dirty="0">
                <a:ln>
                  <a:noFill/>
                </a:ln>
                <a:solidFill>
                  <a:prstClr val="black"/>
                </a:solidFill>
                <a:effectLst/>
                <a:uLnTx/>
                <a:uFillTx/>
                <a:latin typeface="Times-Roman"/>
                <a:ea typeface="+mn-ea"/>
                <a:cs typeface="+mn-cs"/>
              </a:rPr>
              <a:t>, ACTH: </a:t>
            </a:r>
            <a:r>
              <a:rPr kumimoji="0" lang="fr-FR" sz="1500" b="0" i="1" u="none" strike="noStrike" kern="1200" cap="none" spc="0" normalizeH="0" baseline="0" noProof="0" dirty="0" err="1">
                <a:ln>
                  <a:noFill/>
                </a:ln>
                <a:solidFill>
                  <a:prstClr val="black"/>
                </a:solidFill>
                <a:effectLst/>
                <a:uLnTx/>
                <a:uFillTx/>
                <a:latin typeface="Times-Italic"/>
                <a:ea typeface="+mn-ea"/>
                <a:cs typeface="+mn-cs"/>
              </a:rPr>
              <a:t>adrenocorticotropine</a:t>
            </a:r>
            <a:r>
              <a:rPr kumimoji="0" lang="fr-FR" sz="1500" b="0" i="1" u="none" strike="noStrike" kern="1200" cap="none" spc="0" normalizeH="0" baseline="0" noProof="0" dirty="0">
                <a:ln>
                  <a:noFill/>
                </a:ln>
                <a:solidFill>
                  <a:prstClr val="black"/>
                </a:solidFill>
                <a:effectLst/>
                <a:uLnTx/>
                <a:uFillTx/>
                <a:latin typeface="Times-Italic"/>
                <a:ea typeface="+mn-ea"/>
                <a:cs typeface="+mn-cs"/>
              </a:rPr>
              <a:t> hormone</a:t>
            </a:r>
            <a:r>
              <a:rPr kumimoji="0" lang="fr-FR" sz="1500" b="0" i="0" u="none" strike="noStrike" kern="1200" cap="none" spc="0" normalizeH="0" baseline="0" noProof="0" dirty="0">
                <a:ln>
                  <a:noFill/>
                </a:ln>
                <a:solidFill>
                  <a:prstClr val="black"/>
                </a:solidFill>
                <a:effectLst/>
                <a:uLnTx/>
                <a:uFillTx/>
                <a:latin typeface="Times-Roman"/>
                <a:ea typeface="+mn-ea"/>
                <a:cs typeface="+mn-cs"/>
              </a:rPr>
              <a:t>, CRH: </a:t>
            </a:r>
            <a:r>
              <a:rPr kumimoji="0" lang="fr-FR" sz="1500" b="0" i="1" u="none" strike="noStrike" kern="1200" cap="none" spc="0" normalizeH="0" baseline="0" noProof="0" dirty="0" err="1">
                <a:ln>
                  <a:noFill/>
                </a:ln>
                <a:solidFill>
                  <a:prstClr val="black"/>
                </a:solidFill>
                <a:effectLst/>
                <a:uLnTx/>
                <a:uFillTx/>
                <a:latin typeface="Times-Italic"/>
                <a:ea typeface="+mn-ea"/>
                <a:cs typeface="+mn-cs"/>
              </a:rPr>
              <a:t>corticotropine</a:t>
            </a:r>
            <a:r>
              <a:rPr kumimoji="0" lang="fr-FR" sz="1500" b="0" i="1" u="none" strike="noStrike" kern="1200" cap="none" spc="0" normalizeH="0" baseline="0" noProof="0" dirty="0">
                <a:ln>
                  <a:noFill/>
                </a:ln>
                <a:solidFill>
                  <a:prstClr val="black"/>
                </a:solidFill>
                <a:effectLst/>
                <a:uLnTx/>
                <a:uFillTx/>
                <a:latin typeface="Times-Italic"/>
                <a:ea typeface="+mn-ea"/>
                <a:cs typeface="+mn-cs"/>
              </a:rPr>
              <a:t> releasing hormone</a:t>
            </a:r>
            <a:r>
              <a:rPr kumimoji="0" lang="fr-FR" sz="1500" b="0" i="0" u="none" strike="noStrike" kern="1200" cap="none" spc="0" normalizeH="0" baseline="0" noProof="0" dirty="0">
                <a:ln>
                  <a:noFill/>
                </a:ln>
                <a:solidFill>
                  <a:prstClr val="black"/>
                </a:solidFill>
                <a:effectLst/>
                <a:uLnTx/>
                <a:uFillTx/>
                <a:latin typeface="Times-Roman"/>
                <a:ea typeface="+mn-ea"/>
                <a:cs typeface="+mn-cs"/>
              </a:rPr>
              <a:t>, GnRH : </a:t>
            </a:r>
            <a:r>
              <a:rPr kumimoji="0" lang="fr-FR" sz="1500" b="0" i="0" u="none" strike="noStrike" kern="1200" cap="none" spc="0" normalizeH="0" baseline="0" noProof="0" dirty="0" err="1">
                <a:ln>
                  <a:noFill/>
                </a:ln>
                <a:solidFill>
                  <a:prstClr val="black"/>
                </a:solidFill>
                <a:effectLst/>
                <a:uLnTx/>
                <a:uFillTx/>
                <a:latin typeface="Times-Roman"/>
                <a:ea typeface="+mn-ea"/>
                <a:cs typeface="+mn-cs"/>
              </a:rPr>
              <a:t>gonadolibérine</a:t>
            </a:r>
            <a:r>
              <a:rPr kumimoji="0" lang="fr-FR" sz="1500" b="0" i="0" u="none" strike="noStrike" kern="1200" cap="none" spc="0" normalizeH="0" baseline="0" noProof="0" dirty="0">
                <a:ln>
                  <a:noFill/>
                </a:ln>
                <a:solidFill>
                  <a:prstClr val="black"/>
                </a:solidFill>
                <a:effectLst/>
                <a:uLnTx/>
                <a:uFillTx/>
                <a:latin typeface="Times-Roman"/>
                <a:ea typeface="+mn-ea"/>
                <a:cs typeface="+mn-cs"/>
              </a:rPr>
              <a:t>.</a:t>
            </a:r>
            <a:endPar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3969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1450" y="2952750"/>
            <a:ext cx="11830050" cy="769441"/>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white"/>
                </a:solidFill>
                <a:effectLst/>
                <a:uLnTx/>
                <a:uFillTx/>
                <a:latin typeface="Calibri" panose="020F0502020204030204"/>
                <a:ea typeface="+mn-ea"/>
                <a:cs typeface="+mn-cs"/>
              </a:rPr>
              <a:t>Troubles alimentaires</a:t>
            </a:r>
          </a:p>
        </p:txBody>
      </p:sp>
    </p:spTree>
    <p:extLst>
      <p:ext uri="{BB962C8B-B14F-4D97-AF65-F5344CB8AC3E}">
        <p14:creationId xmlns:p14="http://schemas.microsoft.com/office/powerpoint/2010/main" val="86996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Oval 4"/>
          <p:cNvSpPr>
            <a:spLocks noChangeArrowheads="1"/>
          </p:cNvSpPr>
          <p:nvPr/>
        </p:nvSpPr>
        <p:spPr bwMode="auto">
          <a:xfrm>
            <a:off x="1650368" y="2924944"/>
            <a:ext cx="5029200" cy="2286000"/>
          </a:xfrm>
          <a:prstGeom prst="ellipse">
            <a:avLst/>
          </a:prstGeom>
          <a:solidFill>
            <a:srgbClr val="FF0000"/>
          </a:solidFill>
          <a:ln w="9525">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22" name="Text Box 2"/>
          <p:cNvSpPr txBox="1">
            <a:spLocks noChangeArrowheads="1"/>
          </p:cNvSpPr>
          <p:nvPr/>
        </p:nvSpPr>
        <p:spPr bwMode="auto">
          <a:xfrm>
            <a:off x="1415480" y="3744779"/>
            <a:ext cx="5715000" cy="646331"/>
          </a:xfrm>
          <a:prstGeom prst="rect">
            <a:avLst/>
          </a:prstGeom>
          <a:noFill/>
          <a:ln w="9525">
            <a:noFill/>
            <a:miter lim="800000"/>
            <a:headEnd/>
            <a:tailEnd/>
          </a:ln>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omic Sans MS" pitchFamily="66" charset="0"/>
                <a:ea typeface="+mn-ea"/>
                <a:cs typeface="+mn-cs"/>
              </a:rPr>
              <a:t>Exercice prolongé</a:t>
            </a:r>
            <a:endPar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Image 22"/>
          <p:cNvPicPr>
            <a:picLocks noChangeAspect="1"/>
          </p:cNvPicPr>
          <p:nvPr/>
        </p:nvPicPr>
        <p:blipFill rotWithShape="1">
          <a:blip r:embed="rId2">
            <a:extLst>
              <a:ext uri="{28A0092B-C50C-407E-A947-70E740481C1C}">
                <a14:useLocalDpi xmlns:a14="http://schemas.microsoft.com/office/drawing/2010/main" val="0"/>
              </a:ext>
            </a:extLst>
          </a:blip>
          <a:srcRect r="7389"/>
          <a:stretch/>
        </p:blipFill>
        <p:spPr>
          <a:xfrm>
            <a:off x="6914457" y="2976382"/>
            <a:ext cx="3610403" cy="2183123"/>
          </a:xfrm>
          <a:prstGeom prst="rect">
            <a:avLst/>
          </a:prstGeom>
        </p:spPr>
      </p:pic>
    </p:spTree>
    <p:extLst>
      <p:ext uri="{BB962C8B-B14F-4D97-AF65-F5344CB8AC3E}">
        <p14:creationId xmlns:p14="http://schemas.microsoft.com/office/powerpoint/2010/main" val="6952385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75346"/>
            <a:ext cx="12366620" cy="28007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Times-Roman"/>
                <a:ea typeface="+mn-ea"/>
                <a:cs typeface="+mn-cs"/>
              </a:rPr>
              <a:t>il a été proposé de les répertorier en trois catégories de troubles cliniques et une </a:t>
            </a:r>
            <a:r>
              <a:rPr kumimoji="0" lang="fr-FR" sz="2400" b="0" i="0" u="none" strike="noStrike" kern="1200" cap="none" spc="0" normalizeH="0" baseline="0" noProof="0" dirty="0" err="1">
                <a:ln>
                  <a:noFill/>
                </a:ln>
                <a:solidFill>
                  <a:srgbClr val="000000"/>
                </a:solidFill>
                <a:effectLst/>
                <a:uLnTx/>
                <a:uFillTx/>
                <a:latin typeface="Times-Roman"/>
                <a:ea typeface="+mn-ea"/>
                <a:cs typeface="+mn-cs"/>
              </a:rPr>
              <a:t>subclinique</a:t>
            </a:r>
            <a:r>
              <a:rPr kumimoji="0" lang="fr-FR" sz="2400" b="0" i="0" u="none" strike="noStrike" kern="1200" cap="none" spc="0" normalizeH="0" baseline="0" noProof="0" dirty="0">
                <a:ln>
                  <a:noFill/>
                </a:ln>
                <a:solidFill>
                  <a:srgbClr val="000000"/>
                </a:solidFill>
                <a:effectLst/>
                <a:uLnTx/>
                <a:uFillTx/>
                <a:latin typeface="Times-Roman"/>
                <a:ea typeface="+mn-ea"/>
                <a:cs typeface="+mn-cs"/>
              </a:rPr>
              <a:t> selon leur symptomatologie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Times-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MTSY"/>
                <a:ea typeface="+mn-ea"/>
                <a:cs typeface="+mn-cs"/>
              </a:rPr>
              <a:t>• </a:t>
            </a:r>
            <a:r>
              <a:rPr kumimoji="0" lang="fr-FR" sz="2400" b="0" i="0" u="none" strike="noStrike" kern="1200" cap="none" spc="0" normalizeH="0" baseline="0" noProof="0" dirty="0">
                <a:ln>
                  <a:noFill/>
                </a:ln>
                <a:solidFill>
                  <a:srgbClr val="000000"/>
                </a:solidFill>
                <a:effectLst/>
                <a:uLnTx/>
                <a:uFillTx/>
                <a:latin typeface="Times-Roman"/>
                <a:ea typeface="+mn-ea"/>
                <a:cs typeface="+mn-cs"/>
              </a:rPr>
              <a:t>l’anorexie mentale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MTSY"/>
                <a:ea typeface="+mn-ea"/>
                <a:cs typeface="+mn-cs"/>
              </a:rPr>
              <a:t>• </a:t>
            </a:r>
            <a:r>
              <a:rPr kumimoji="0" lang="fr-FR" sz="2400" b="0" i="0" u="none" strike="noStrike" kern="1200" cap="none" spc="0" normalizeH="0" baseline="0" noProof="0" dirty="0">
                <a:ln>
                  <a:noFill/>
                </a:ln>
                <a:solidFill>
                  <a:srgbClr val="000000"/>
                </a:solidFill>
                <a:effectLst/>
                <a:uLnTx/>
                <a:uFillTx/>
                <a:latin typeface="Times-Roman"/>
                <a:ea typeface="+mn-ea"/>
                <a:cs typeface="+mn-cs"/>
              </a:rPr>
              <a:t>la boulimie mentale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MTSY"/>
                <a:ea typeface="+mn-ea"/>
                <a:cs typeface="+mn-cs"/>
              </a:rPr>
              <a:t>• </a:t>
            </a:r>
            <a:r>
              <a:rPr kumimoji="0" lang="fr-FR" sz="2400" b="0" i="0" u="none" strike="noStrike" kern="1200" cap="none" spc="0" normalizeH="0" baseline="0" noProof="0" dirty="0">
                <a:ln>
                  <a:noFill/>
                </a:ln>
                <a:solidFill>
                  <a:srgbClr val="000000"/>
                </a:solidFill>
                <a:effectLst/>
                <a:uLnTx/>
                <a:uFillTx/>
                <a:latin typeface="Times-Roman"/>
                <a:ea typeface="+mn-ea"/>
                <a:cs typeface="+mn-cs"/>
              </a:rPr>
              <a:t>les autres troubles cliniques non spécifiés (EDNOS)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MTSY"/>
                <a:ea typeface="+mn-ea"/>
                <a:cs typeface="+mn-cs"/>
              </a:rPr>
              <a:t>• </a:t>
            </a:r>
            <a:r>
              <a:rPr kumimoji="0" lang="fr-FR" sz="2400" b="0" i="0" u="none" strike="noStrike" kern="1200" cap="none" spc="0" normalizeH="0" baseline="0" noProof="0" dirty="0">
                <a:ln>
                  <a:noFill/>
                </a:ln>
                <a:solidFill>
                  <a:srgbClr val="000000"/>
                </a:solidFill>
                <a:effectLst/>
                <a:uLnTx/>
                <a:uFillTx/>
                <a:latin typeface="Times-Roman"/>
                <a:ea typeface="+mn-ea"/>
                <a:cs typeface="+mn-cs"/>
              </a:rPr>
              <a:t>les troubles alimentaires </a:t>
            </a:r>
            <a:r>
              <a:rPr kumimoji="0" lang="fr-FR" sz="2400" b="0" i="0" u="none" strike="noStrike" kern="1200" cap="none" spc="0" normalizeH="0" baseline="0" noProof="0" dirty="0" err="1">
                <a:ln>
                  <a:noFill/>
                </a:ln>
                <a:solidFill>
                  <a:srgbClr val="000000"/>
                </a:solidFill>
                <a:effectLst/>
                <a:uLnTx/>
                <a:uFillTx/>
                <a:latin typeface="Times-Roman"/>
                <a:ea typeface="+mn-ea"/>
                <a:cs typeface="+mn-cs"/>
              </a:rPr>
              <a:t>subcliniques</a:t>
            </a:r>
            <a:r>
              <a:rPr kumimoji="0" lang="fr-FR" sz="2400" b="0" i="0" u="none" strike="noStrike" kern="1200" cap="none" spc="0" normalizeH="0" baseline="0" noProof="0" dirty="0">
                <a:ln>
                  <a:noFill/>
                </a:ln>
                <a:solidFill>
                  <a:srgbClr val="000000"/>
                </a:solidFill>
                <a:effectLst/>
                <a:uLnTx/>
                <a:uFillTx/>
                <a:latin typeface="Times-Roman"/>
                <a:ea typeface="+mn-ea"/>
                <a:cs typeface="+mn-cs"/>
              </a:rPr>
              <a:t>.</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ZoneTexte 2"/>
          <p:cNvSpPr txBox="1"/>
          <p:nvPr/>
        </p:nvSpPr>
        <p:spPr>
          <a:xfrm>
            <a:off x="97174" y="241635"/>
            <a:ext cx="11830050" cy="769441"/>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white"/>
                </a:solidFill>
                <a:effectLst/>
                <a:uLnTx/>
                <a:uFillTx/>
                <a:latin typeface="Calibri" panose="020F0502020204030204"/>
                <a:ea typeface="+mn-ea"/>
                <a:cs typeface="+mn-cs"/>
              </a:rPr>
              <a:t>Troubles alimentaires</a:t>
            </a:r>
          </a:p>
        </p:txBody>
      </p:sp>
    </p:spTree>
    <p:extLst>
      <p:ext uri="{BB962C8B-B14F-4D97-AF65-F5344CB8AC3E}">
        <p14:creationId xmlns:p14="http://schemas.microsoft.com/office/powerpoint/2010/main" val="1802363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lamedecinedusport.com/wp-content/uploads/2014/05/MDS115_Dossier_Fig1_Statistiqu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094" y="2387866"/>
            <a:ext cx="7459578" cy="41793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337" y="405388"/>
            <a:ext cx="11165305"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les troubles du comportement alimentaire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subcliniques</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ou cliniques ont été retrouvés chez 13,5 % des athlètes versus 4,6 % des témoins.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 prévalence des troubles alimentaires chez les athlètes hommes était plus importante pour les sports de l’</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antigravité</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(22 %) que pour les sports d’endurance (9 %) ou les sports de jeu de balle (5 %).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 prévalence des troubles alimentaires chez les athlètes féminines était plus importante pour les sports esthétiques (42 %) que pour les sports d’endurance (24 %), techniques (17 %) ou les sports de jeu de balle (16 %).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421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632" y="1294089"/>
            <a:ext cx="11951368" cy="5170646"/>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Ne pas sous-estimer l’influence des entraîneurs sur le rôle qu’ils peuvent jouer sur le déclenchement et la résolution des TCA.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Éviter de faire des remarques négatives aux sportifs sur leur poids ou leur morphologie en lien avec les performances.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Éviter d’associer systématiquement de mauvaises performances sportives à une éventuelle prise de poids ou à un changement morphologique.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Détourner le sportif de ses objectifs pondéraux pour se focaliser sur les autres facteurs de la performance : la force, l’endurance, la souplesse, la vitesse, la réactivité et la confiance en soi.</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Valoriser le maintien d’un poids constant.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Éviter d’encourager les sportifs à avoir recours à des techniques de perte de poids rapide et à des régimes restrictifs.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Éviter de fixer des objectifs basés sur l’apparence physique et de prendre comme modèles les standards imposés par la société ou le sport pratiqué.</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Coopérer à un dépistage précoce des troubles du comportement alimentaire en vue d’orienter les sportifs vers une évaluation de la gravité par des examens plus approfondis.</a:t>
            </a:r>
          </a:p>
        </p:txBody>
      </p:sp>
      <p:sp>
        <p:nvSpPr>
          <p:cNvPr id="3" name="ZoneTexte 2"/>
          <p:cNvSpPr txBox="1"/>
          <p:nvPr/>
        </p:nvSpPr>
        <p:spPr>
          <a:xfrm>
            <a:off x="689811" y="256674"/>
            <a:ext cx="9753600" cy="58477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Recommandation pratique</a:t>
            </a:r>
          </a:p>
        </p:txBody>
      </p:sp>
    </p:spTree>
    <p:extLst>
      <p:ext uri="{BB962C8B-B14F-4D97-AF65-F5344CB8AC3E}">
        <p14:creationId xmlns:p14="http://schemas.microsoft.com/office/powerpoint/2010/main" val="10627642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14400" y="2019300"/>
            <a:ext cx="10267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Merci pour votre attention…</a:t>
            </a:r>
          </a:p>
        </p:txBody>
      </p:sp>
      <p:sp>
        <p:nvSpPr>
          <p:cNvPr id="3" name="ZoneTexte 2"/>
          <p:cNvSpPr txBox="1"/>
          <p:nvPr/>
        </p:nvSpPr>
        <p:spPr>
          <a:xfrm>
            <a:off x="419100" y="4686300"/>
            <a:ext cx="1026795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lboussaidi@gmail.com</a:t>
            </a:r>
          </a:p>
        </p:txBody>
      </p:sp>
    </p:spTree>
    <p:extLst>
      <p:ext uri="{BB962C8B-B14F-4D97-AF65-F5344CB8AC3E}">
        <p14:creationId xmlns:p14="http://schemas.microsoft.com/office/powerpoint/2010/main" val="25498509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6775450" y="6186488"/>
            <a:ext cx="335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Horton </a:t>
            </a:r>
            <a:r>
              <a:rPr kumimoji="0" lang="en-GB"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et al</a:t>
            </a:r>
            <a:r>
              <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AJP 282: E752, 2002</a:t>
            </a:r>
          </a:p>
        </p:txBody>
      </p:sp>
      <p:sp>
        <p:nvSpPr>
          <p:cNvPr id="45059" name="Text Box 4"/>
          <p:cNvSpPr txBox="1">
            <a:spLocks noChangeArrowheads="1"/>
          </p:cNvSpPr>
          <p:nvPr/>
        </p:nvSpPr>
        <p:spPr bwMode="auto">
          <a:xfrm>
            <a:off x="2207568" y="1489075"/>
            <a:ext cx="846043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GB"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Quantité</a:t>
            </a:r>
            <a:r>
              <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GB"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oxydée</a:t>
            </a:r>
            <a:endPar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(g/90min)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Phase du cycle</a:t>
            </a:r>
            <a:r>
              <a:rPr kumimoji="0" lang="en-GB"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GB"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Glucides</a:t>
            </a:r>
            <a:r>
              <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GB"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GB"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Lipides</a:t>
            </a:r>
            <a:r>
              <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GB"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Protéines</a:t>
            </a:r>
            <a:endPar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Early follicular          </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60.1</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4.5          29.3</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3.1              4.2</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Midfollicular</a:t>
            </a:r>
            <a:r>
              <a:rPr kumimoji="0" lang="en-GB"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64.5</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4.9          27.0</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2.1               3.7</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Midluteal</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65.8</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4.1          27.1</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2.4               4.5</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Symbol" panose="05050102010706020507" pitchFamily="18" charset="2"/>
              </a:rPr>
              <a: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0.3</a:t>
            </a:r>
          </a:p>
        </p:txBody>
      </p:sp>
      <p:sp>
        <p:nvSpPr>
          <p:cNvPr id="45060" name="Text Box 5"/>
          <p:cNvSpPr txBox="1">
            <a:spLocks noChangeArrowheads="1"/>
          </p:cNvSpPr>
          <p:nvPr/>
        </p:nvSpPr>
        <p:spPr bwMode="auto">
          <a:xfrm>
            <a:off x="1965326" y="1447800"/>
            <a:ext cx="3078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90 min à 50% VO</a:t>
            </a:r>
            <a:r>
              <a:rPr kumimoji="0" lang="en-GB" sz="24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mn-cs"/>
              </a:rPr>
              <a:t>2 </a:t>
            </a:r>
            <a:r>
              <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max</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5061" name="Text Box 6"/>
          <p:cNvSpPr txBox="1">
            <a:spLocks noChangeArrowheads="1"/>
          </p:cNvSpPr>
          <p:nvPr/>
        </p:nvSpPr>
        <p:spPr bwMode="auto">
          <a:xfrm>
            <a:off x="3581400" y="346075"/>
            <a:ext cx="565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INFLUENCE DU CYCLE MENSTRUEL</a:t>
            </a:r>
            <a:endParaRPr kumimoji="0" lang="en-GB"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63495" name="Text Box 7"/>
          <p:cNvSpPr txBox="1">
            <a:spLocks noChangeArrowheads="1"/>
          </p:cNvSpPr>
          <p:nvPr/>
        </p:nvSpPr>
        <p:spPr bwMode="auto">
          <a:xfrm>
            <a:off x="2460322" y="5105400"/>
            <a:ext cx="8073044" cy="156966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Les variations des concentrations </a:t>
            </a: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d’estradiol</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et de </a:t>
            </a: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progestérone</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au </a:t>
            </a: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cours</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du cycle ne </a:t>
            </a: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sont</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pas </a:t>
            </a: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d’amplitude</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suffisante</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pour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affecter </a:t>
            </a: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significativement</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les flux et </a:t>
            </a: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l’oxydation</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des </a:t>
            </a: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substrats</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énergétiques</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au </a:t>
            </a: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cours</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de </a:t>
            </a:r>
            <a:r>
              <a:rPr kumimoji="0" lang="en-GB"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l’exercice</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103777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5"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solidFill>
                  <a:srgbClr val="FF0000"/>
                </a:solidFill>
              </a:rPr>
              <a:t>Cycle menstruel et oxydation des lipides</a:t>
            </a:r>
            <a:endParaRPr lang="fr-FR" dirty="0">
              <a:solidFill>
                <a:srgbClr val="FF0000"/>
              </a:solidFill>
            </a:endParaRPr>
          </a:p>
        </p:txBody>
      </p:sp>
      <p:sp>
        <p:nvSpPr>
          <p:cNvPr id="3" name="Espace réservé du contenu 2"/>
          <p:cNvSpPr>
            <a:spLocks noGrp="1"/>
          </p:cNvSpPr>
          <p:nvPr>
            <p:ph idx="1"/>
          </p:nvPr>
        </p:nvSpPr>
        <p:spPr>
          <a:xfrm>
            <a:off x="1703512" y="1600200"/>
            <a:ext cx="8784976" cy="4925144"/>
          </a:xfrm>
        </p:spPr>
        <p:txBody>
          <a:bodyPr>
            <a:normAutofit fontScale="92500" lnSpcReduction="20000"/>
          </a:bodyPr>
          <a:lstStyle/>
          <a:p>
            <a:r>
              <a:rPr lang="fr-FR" dirty="0"/>
              <a:t>Etant données les variations importantes des concentrations en œstradiol et progestérone au cours du cycle ovarien, il est légitime de se poser la question suivante : certaines phases du cycle sont-elles plus ou moins favorables à l'oxydation des lipides au cours de l'exercice musculaire ?</a:t>
            </a:r>
          </a:p>
          <a:p>
            <a:endParaRPr lang="fr-FR" dirty="0"/>
          </a:p>
          <a:p>
            <a:r>
              <a:rPr lang="fr-FR" dirty="0"/>
              <a:t>Dans l'ensemble, la littérature n'apporte pas d'argument en faveur d'un rôle physiologique majeur du cycle menstruel (phase folliculaire versus phase lutéale) sur l'utilisation des substrats au cours de l'exercice chez la femme. En d'autres termes, les variations de concentrations d'œstrogènes et de progestérone survenant au cours d'un cycle menstruel normal ne semblent pas être d'amplitude suffisante pour affecter significativement les flux et l'oxydation des glucides et lipides au repos et à l'exercice .</a:t>
            </a:r>
          </a:p>
          <a:p>
            <a:endParaRPr lang="fr-FR" dirty="0"/>
          </a:p>
        </p:txBody>
      </p:sp>
    </p:spTree>
    <p:extLst>
      <p:ext uri="{BB962C8B-B14F-4D97-AF65-F5344CB8AC3E}">
        <p14:creationId xmlns:p14="http://schemas.microsoft.com/office/powerpoint/2010/main" val="2377158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782" y="1595223"/>
            <a:ext cx="12031218" cy="403187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l’APS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 la </a:t>
            </a:r>
            <a:r>
              <a:rPr kumimoji="0" lang="fr-FR" sz="3200" b="0" i="0" u="none" strike="noStrike" kern="1200" cap="none" spc="0" normalizeH="0" baseline="0" noProof="0" dirty="0" err="1">
                <a:ln>
                  <a:noFill/>
                </a:ln>
                <a:solidFill>
                  <a:prstClr val="black"/>
                </a:solidFill>
                <a:effectLst/>
                <a:uLnTx/>
                <a:uFillTx/>
                <a:latin typeface="Calibri" panose="020F0502020204030204"/>
                <a:ea typeface="+mn-ea"/>
                <a:cs typeface="+mn-cs"/>
              </a:rPr>
              <a:t>morbi</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-mortalité cardio-vasculaire (coronarienne /accident vasculaire cérébral).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 Les raisons sont multiples :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 perte de poids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de la MM et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de la MG viscérale)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l’</a:t>
            </a:r>
            <a:r>
              <a:rPr kumimoji="0" lang="fr-FR" sz="3200" b="0" i="0" u="none" strike="noStrike" kern="1200" cap="none" spc="0" normalizeH="0" baseline="0" noProof="0" dirty="0" err="1">
                <a:ln>
                  <a:noFill/>
                </a:ln>
                <a:solidFill>
                  <a:prstClr val="black"/>
                </a:solidFill>
                <a:effectLst/>
                <a:uLnTx/>
                <a:uFillTx/>
                <a:latin typeface="Calibri" panose="020F0502020204030204"/>
                <a:ea typeface="+mn-ea"/>
                <a:cs typeface="+mn-cs"/>
              </a:rPr>
              <a:t>insulino</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-sensibilité et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le risque thrombotique.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Amélioration du profil lipidique (baisse du LDL-cholestérol et augmentation du HDL-cholestérol),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rPr>
              <a:t>la PA artérielle et de l’épaisseur de l’intima-média. </a:t>
            </a:r>
          </a:p>
        </p:txBody>
      </p:sp>
      <p:sp>
        <p:nvSpPr>
          <p:cNvPr id="3" name="ZoneTexte 2"/>
          <p:cNvSpPr txBox="1"/>
          <p:nvPr/>
        </p:nvSpPr>
        <p:spPr>
          <a:xfrm>
            <a:off x="609600" y="609600"/>
            <a:ext cx="10153650" cy="58477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Ménopause et système cardio vasculaire</a:t>
            </a:r>
          </a:p>
        </p:txBody>
      </p:sp>
    </p:spTree>
    <p:extLst>
      <p:ext uri="{BB962C8B-B14F-4D97-AF65-F5344CB8AC3E}">
        <p14:creationId xmlns:p14="http://schemas.microsoft.com/office/powerpoint/2010/main" val="196358702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6966</Words>
  <Application>Microsoft Office PowerPoint</Application>
  <PresentationFormat>Grand écran</PresentationFormat>
  <Paragraphs>668</Paragraphs>
  <Slides>96</Slides>
  <Notes>44</Notes>
  <HiddenSlides>0</HiddenSlides>
  <MMClips>1</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4</vt:i4>
      </vt:variant>
      <vt:variant>
        <vt:lpstr>Titres des diapositives</vt:lpstr>
      </vt:variant>
      <vt:variant>
        <vt:i4>96</vt:i4>
      </vt:variant>
    </vt:vector>
  </HeadingPairs>
  <TitlesOfParts>
    <vt:vector size="117" baseType="lpstr">
      <vt:lpstr>Antique Olive</vt:lpstr>
      <vt:lpstr>Arial</vt:lpstr>
      <vt:lpstr>BlissPro-BoldItalic</vt:lpstr>
      <vt:lpstr>BlissPro-LightItalic</vt:lpstr>
      <vt:lpstr>Calibri</vt:lpstr>
      <vt:lpstr>Calibri Light</vt:lpstr>
      <vt:lpstr>Comic Sans MS</vt:lpstr>
      <vt:lpstr>Magra</vt:lpstr>
      <vt:lpstr>MTSY</vt:lpstr>
      <vt:lpstr>Symbol</vt:lpstr>
      <vt:lpstr>Tahoma</vt:lpstr>
      <vt:lpstr>Times New Roman</vt:lpstr>
      <vt:lpstr>Times-Italic</vt:lpstr>
      <vt:lpstr>Times-Roman</vt:lpstr>
      <vt:lpstr>Univers</vt:lpstr>
      <vt:lpstr>Wingdings</vt:lpstr>
      <vt:lpstr>Thème Office</vt:lpstr>
      <vt:lpstr>Feuille de calcul</vt:lpstr>
      <vt:lpstr>Image Photo Editor</vt:lpstr>
      <vt:lpstr>Image.Server</vt:lpstr>
      <vt:lpstr>Graphique Microsoft Excel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capital adipeux de la femme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Effets de l'exercice physique modéré</vt:lpstr>
      <vt:lpstr>Présentation PowerPoint</vt:lpstr>
      <vt:lpstr>Présentation PowerPoint</vt:lpstr>
      <vt:lpstr>Effets de l'entraînement en endurance</vt:lpstr>
      <vt:lpstr>Présentation PowerPoint</vt:lpstr>
      <vt:lpstr>Présentation PowerPoint</vt:lpstr>
      <vt:lpstr>Présentation PowerPoint</vt:lpstr>
      <vt:lpstr>Présentation PowerPoint</vt:lpstr>
      <vt:lpstr>Présentation PowerPoint</vt:lpstr>
      <vt:lpstr>La composition musculaire</vt:lpstr>
      <vt:lpstr>La disponibilité des acides gras libres</vt:lpstr>
      <vt:lpstr>Présentation PowerPoint</vt:lpstr>
      <vt:lpstr>Présentation PowerPoint</vt:lpstr>
      <vt:lpstr>Présentation PowerPoint</vt:lpstr>
      <vt:lpstr>Présentation PowerPoint</vt:lpstr>
      <vt:lpstr>Présentation PowerPoint</vt:lpstr>
      <vt:lpstr>Modifications du système ostéoligamentaire maternel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Cycle menstruel et oxydation des lipides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cazgeor43@outlook.fr</dc:creator>
  <cp:lastModifiedBy>Laurent Delvalle</cp:lastModifiedBy>
  <cp:revision>9</cp:revision>
  <dcterms:created xsi:type="dcterms:W3CDTF">2018-11-28T10:13:54Z</dcterms:created>
  <dcterms:modified xsi:type="dcterms:W3CDTF">2019-05-02T07:22:28Z</dcterms:modified>
</cp:coreProperties>
</file>